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76" r:id="rId3"/>
    <p:sldId id="278" r:id="rId4"/>
    <p:sldId id="274" r:id="rId5"/>
    <p:sldId id="277" r:id="rId6"/>
    <p:sldId id="275" r:id="rId7"/>
    <p:sldId id="279" r:id="rId8"/>
    <p:sldId id="264" r:id="rId9"/>
  </p:sldIdLst>
  <p:sldSz cx="10693400" cy="7561263"/>
  <p:notesSz cx="6858000" cy="9144000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262" y="-8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C0CC6B-AAD7-4275-919F-E8D7EDA65D1A}" type="datetimeFigureOut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D52C018-E5F4-4F27-83E1-40737D220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143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C60E6-3854-4A9F-BB26-F56D41B1D6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E0603-A4B3-4C08-A883-5AA10E2636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914E-A423-4D75-802C-49C8C0B2CE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/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42571-4A20-4E7E-B849-769B5CCB33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15798-E8F1-4DC5-A1A2-159C802999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14A9C-B18C-4ACD-A792-D2B12D5A94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61F68-0CB8-45AA-AFE4-35CBA77B54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30C66-FC66-4A08-A90C-7CA97AF015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D8CAE-404A-49F7-B11E-C0AC2259CA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1DEACAF7-11E2-40A5-9CFA-326540B1D2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EE514-2777-4B03-8289-464D4AA72C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E380BB42-6F1A-462B-82EE-301E94B579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56" r:id="rId6"/>
    <p:sldLayoutId id="2147483666" r:id="rId7"/>
    <p:sldLayoutId id="2147483667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60363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738188" y="3924647"/>
            <a:ext cx="9153525" cy="2088232"/>
          </a:xfrm>
        </p:spPr>
        <p:txBody>
          <a:bodyPr>
            <a:normAutofit fontScale="90000"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УФНС России по Чукотскому автономному округу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«Практика досудебного урегулирования налоговых споров. Восстановление нарушенных прав налогоплательщиков на стадии досудебного урегулирования»</a:t>
            </a:r>
            <a:r>
              <a:rPr lang="ru-RU" sz="3100" dirty="0" smtClean="0">
                <a:solidFill>
                  <a:srgbClr val="92D050"/>
                </a:solidFill>
              </a:rPr>
              <a:t/>
            </a:r>
            <a:br>
              <a:rPr lang="ru-RU" sz="3100" dirty="0" smtClean="0">
                <a:solidFill>
                  <a:srgbClr val="92D050"/>
                </a:solidFill>
              </a:rPr>
            </a:br>
            <a:endParaRPr lang="ru-RU" sz="3100" dirty="0" smtClean="0">
              <a:solidFill>
                <a:srgbClr val="92D050"/>
              </a:solidFill>
            </a:endParaRP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375" y="6281738"/>
            <a:ext cx="7486650" cy="1016000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06.02.2019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30575" y="2555875"/>
            <a:ext cx="4176713" cy="10080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ФЕДЕРАЛЬНАЯ  НАЛОГОВАЯ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8"/>
          <p:cNvSpPr>
            <a:spLocks noGrp="1"/>
          </p:cNvSpPr>
          <p:nvPr>
            <p:ph type="title"/>
          </p:nvPr>
        </p:nvSpPr>
        <p:spPr>
          <a:xfrm>
            <a:off x="810196" y="540271"/>
            <a:ext cx="9505056" cy="103053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обжалования актов ненормативного характера налоговых органов, действий (бездействия) их должностных лиц за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2016-2018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17808" y="1708929"/>
            <a:ext cx="428628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 жалобы  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624724" y="3326508"/>
            <a:ext cx="2643206" cy="114300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 решений в пользу налогоплательщиков</a:t>
            </a:r>
            <a:endParaRPr lang="ru-RU" sz="1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06540" y="4923639"/>
            <a:ext cx="1797350" cy="92869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4F81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обращения </a:t>
            </a:r>
            <a:endParaRPr lang="ru-RU" sz="1600" b="1" dirty="0">
              <a:solidFill>
                <a:srgbClr val="4F81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Выноска 2 11"/>
          <p:cNvSpPr/>
          <p:nvPr/>
        </p:nvSpPr>
        <p:spPr>
          <a:xfrm>
            <a:off x="7002884" y="3066251"/>
            <a:ext cx="3168352" cy="642942"/>
          </a:xfrm>
          <a:prstGeom prst="borderCallout2">
            <a:avLst>
              <a:gd name="adj1" fmla="val 18750"/>
              <a:gd name="adj2" fmla="val -3644"/>
              <a:gd name="adj3" fmla="val 10936"/>
              <a:gd name="adj4" fmla="val 1306"/>
              <a:gd name="adj5" fmla="val 104685"/>
              <a:gd name="adj6" fmla="val -249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ФНС России по Чукотскому АО</a:t>
            </a:r>
          </a:p>
        </p:txBody>
      </p:sp>
      <p:sp>
        <p:nvSpPr>
          <p:cNvPr id="13" name="Выноска 2 12"/>
          <p:cNvSpPr/>
          <p:nvPr/>
        </p:nvSpPr>
        <p:spPr>
          <a:xfrm>
            <a:off x="6275394" y="4644727"/>
            <a:ext cx="1663594" cy="564664"/>
          </a:xfrm>
          <a:prstGeom prst="borderCallout2">
            <a:avLst>
              <a:gd name="adj1" fmla="val 18750"/>
              <a:gd name="adj2" fmla="val -8333"/>
              <a:gd name="adj3" fmla="val 25002"/>
              <a:gd name="adj4" fmla="val -257"/>
              <a:gd name="adj5" fmla="val 100043"/>
              <a:gd name="adj6" fmla="val -406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>
            <a:off x="1917676" y="2235941"/>
            <a:ext cx="1000132" cy="32861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4998" y="3209127"/>
            <a:ext cx="785818" cy="3571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endParaRPr lang="ru-RU" sz="1800" b="1" dirty="0" smtClean="0">
              <a:solidFill>
                <a:srgbClr val="4F81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7808" y="4780763"/>
            <a:ext cx="1143008" cy="8720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r>
              <a:rPr lang="ru-RU" sz="1800" b="1" dirty="0" smtClean="0">
                <a:solidFill>
                  <a:srgbClr val="4F81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21 % </a:t>
            </a:r>
            <a:r>
              <a:rPr lang="ru-RU" sz="1400" b="1" dirty="0" smtClean="0">
                <a:solidFill>
                  <a:srgbClr val="4F81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 дошел до суда</a:t>
            </a:r>
          </a:p>
        </p:txBody>
      </p:sp>
      <p:cxnSp>
        <p:nvCxnSpPr>
          <p:cNvPr id="3" name="Прямая со стрелкой 2"/>
          <p:cNvCxnSpPr>
            <a:stCxn id="6" idx="5"/>
          </p:cNvCxnSpPr>
          <p:nvPr/>
        </p:nvCxnSpPr>
        <p:spPr>
          <a:xfrm>
            <a:off x="6576377" y="2806500"/>
            <a:ext cx="426507" cy="2597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>
            <a:stCxn id="6" idx="5"/>
          </p:cNvCxnSpPr>
          <p:nvPr/>
        </p:nvCxnSpPr>
        <p:spPr>
          <a:xfrm>
            <a:off x="6576377" y="2806500"/>
            <a:ext cx="627711" cy="4026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8700-00-907\Desktop\картинки для слайдов\жалоба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5280829"/>
            <a:ext cx="1728192" cy="197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Выгнутая влево стрелка 14"/>
          <p:cNvSpPr/>
          <p:nvPr/>
        </p:nvSpPr>
        <p:spPr>
          <a:xfrm>
            <a:off x="3070208" y="2816218"/>
            <a:ext cx="642942" cy="107157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Стрелка углом 3"/>
          <p:cNvSpPr/>
          <p:nvPr/>
        </p:nvSpPr>
        <p:spPr>
          <a:xfrm>
            <a:off x="7025987" y="1754253"/>
            <a:ext cx="1238956" cy="64294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283140" y="1548383"/>
            <a:ext cx="1888095" cy="84881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4F81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жалоб без рассмотрения  </a:t>
            </a:r>
            <a:endParaRPr lang="ru-RU" sz="1400" b="1" dirty="0">
              <a:solidFill>
                <a:srgbClr val="4F81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3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8"/>
          <p:cNvSpPr>
            <a:spLocks noGrp="1"/>
          </p:cNvSpPr>
          <p:nvPr>
            <p:ph type="title"/>
          </p:nvPr>
        </p:nvSpPr>
        <p:spPr>
          <a:xfrm>
            <a:off x="1098228" y="552450"/>
            <a:ext cx="8444235" cy="77990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defTabSz="1043056" eaLnBrk="1" fontAlgn="auto" hangingPunct="1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направления жалобы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359843"/>
              </p:ext>
            </p:extLst>
          </p:nvPr>
        </p:nvGraphicFramePr>
        <p:xfrm>
          <a:off x="1895475" y="2783999"/>
          <a:ext cx="6705600" cy="329184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2164" y="1476375"/>
            <a:ext cx="95050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2400"/>
              </a:lnSpc>
            </a:pPr>
            <a:endParaRPr lang="ru-RU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ts val="2400"/>
              </a:lnSpc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органов ненормативного характера, действия или бездействие их должностных лиц могут быть обжалованы в судебном порядке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после их обжалования в вышестоящий налоговый орган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(ст. 138 НК РФ).</a:t>
            </a:r>
          </a:p>
          <a:p>
            <a:pPr algn="just">
              <a:lnSpc>
                <a:spcPts val="24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4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ts val="24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Жалоба подается в письменной форме. Жалоба подписывается лицом, ее подавшим, или его представителем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>
              <a:lnSpc>
                <a:spcPts val="2400"/>
              </a:lnSpc>
            </a:pP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ts val="24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Жалоба может быть направлена в электронной форме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телекоммуникационным каналам связи или через личный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 (ст. 139.2 НК РФ).</a:t>
            </a:r>
          </a:p>
        </p:txBody>
      </p:sp>
      <p:pic>
        <p:nvPicPr>
          <p:cNvPr id="4099" name="Picture 3" descr="C:\Users\8700-00-907\Desktop\картинки для слайдов\жалоб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892" y="5292799"/>
            <a:ext cx="259665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8700-00-907\Desktop\картинки для слайдов\жалоба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3791" y="410797"/>
            <a:ext cx="1964812" cy="116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07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8"/>
          <p:cNvSpPr>
            <a:spLocks noGrp="1"/>
          </p:cNvSpPr>
          <p:nvPr>
            <p:ph type="title"/>
          </p:nvPr>
        </p:nvSpPr>
        <p:spPr>
          <a:xfrm>
            <a:off x="1098228" y="552450"/>
            <a:ext cx="8444235" cy="9239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defTabSz="1043056" eaLnBrk="1" fontAlgn="auto" hangingPunct="1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содержанию жалобы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139.2 НК РФ)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695612"/>
              </p:ext>
            </p:extLst>
          </p:nvPr>
        </p:nvGraphicFramePr>
        <p:xfrm>
          <a:off x="1895475" y="2783999"/>
          <a:ext cx="6705600" cy="329184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26220" y="1476375"/>
            <a:ext cx="871296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жалобе указываются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фамилия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имя, отчество и место жительства физического лица, подающего жалобу, или наименование и адрес организации, подающей жалобу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обжалуемые акт налогового органа ненормативного характера, действия или бездействие его должностных лиц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наименование налогового органа, акт ненормативного характера которого, действия или бездействие должностных лиц которого обжалуются;</a:t>
            </a:r>
          </a:p>
          <a:p>
            <a:pPr>
              <a:lnSpc>
                <a:spcPts val="24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основания, по которым лицо, подающее жалобу, считает, что его права нарушены;</a:t>
            </a:r>
          </a:p>
          <a:p>
            <a:pPr>
              <a:lnSpc>
                <a:spcPts val="24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требования лица, подающего жалобу;</a:t>
            </a:r>
          </a:p>
          <a:p>
            <a:pPr>
              <a:lnSpc>
                <a:spcPts val="24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способ получения решения по жалобе: на бумажном носителе, в электронной форме по телекоммуникационным каналам связи или через личный кабинет налогоплательщика.</a:t>
            </a:r>
          </a:p>
        </p:txBody>
      </p:sp>
      <p:pic>
        <p:nvPicPr>
          <p:cNvPr id="1026" name="Picture 2" descr="C:\Users\8700-00-907\Desktop\жалоба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020" y="900311"/>
            <a:ext cx="2062809" cy="155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8700-00-907\Desktop\картинки для слайдов\жалоб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908" y="6156895"/>
            <a:ext cx="233933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61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8"/>
          <p:cNvSpPr>
            <a:spLocks noGrp="1"/>
          </p:cNvSpPr>
          <p:nvPr>
            <p:ph type="title"/>
          </p:nvPr>
        </p:nvSpPr>
        <p:spPr>
          <a:xfrm>
            <a:off x="1098228" y="552450"/>
            <a:ext cx="8496944" cy="77990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defTabSz="1043056" eaLnBrk="1" fontAlgn="auto" hangingPunct="1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направления жалобы на акты и действия налоговых органов 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139 НК РФ)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656900"/>
              </p:ext>
            </p:extLst>
          </p:nvPr>
        </p:nvGraphicFramePr>
        <p:xfrm>
          <a:off x="1895475" y="2783999"/>
          <a:ext cx="6705600" cy="3755816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685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Блок-схема: альтернативный процесс 6"/>
          <p:cNvSpPr/>
          <p:nvPr/>
        </p:nvSpPr>
        <p:spPr>
          <a:xfrm>
            <a:off x="810196" y="1418246"/>
            <a:ext cx="3528392" cy="922226"/>
          </a:xfrm>
          <a:prstGeom prst="flowChartAlternateProcess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Общий порядок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рассмотрения – 15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рабочих дней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562166" y="1418244"/>
            <a:ext cx="5582420" cy="922228"/>
          </a:xfrm>
          <a:prstGeom prst="flowChartAlternateProcess">
            <a:avLst/>
          </a:prstGeom>
          <a:solidFill>
            <a:srgbClr val="9BBB59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Специальный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порядок рассмотрения</a:t>
            </a:r>
          </a:p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- 1 месяц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608918" y="2484487"/>
            <a:ext cx="2486076" cy="864095"/>
          </a:xfrm>
          <a:prstGeom prst="flowChartAlternateProcess">
            <a:avLst/>
          </a:prstGeom>
          <a:solidFill>
            <a:srgbClr val="9BBB59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uLnTx/>
                <a:uFillTx/>
                <a:latin typeface="Georgia" pitchFamily="18" charset="0"/>
                <a:ea typeface="+mn-ea"/>
                <a:cs typeface="+mn-cs"/>
              </a:rPr>
              <a:t>Апелляция (ст. 139.1 НК РФ)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7218908" y="2484486"/>
            <a:ext cx="2939976" cy="864095"/>
          </a:xfrm>
          <a:prstGeom prst="flowChartAlternateProcess">
            <a:avLst/>
          </a:prstGeom>
          <a:solidFill>
            <a:srgbClr val="9BBB59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uLnTx/>
                <a:uFillTx/>
                <a:latin typeface="Georgia" pitchFamily="18" charset="0"/>
                <a:ea typeface="+mn-ea"/>
                <a:cs typeface="+mn-cs"/>
              </a:rPr>
              <a:t>Обжалование</a:t>
            </a:r>
          </a:p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uLnTx/>
                <a:uFillTx/>
                <a:latin typeface="Georgia" pitchFamily="18" charset="0"/>
                <a:ea typeface="+mn-ea"/>
                <a:cs typeface="+mn-cs"/>
              </a:rPr>
              <a:t>вступивших в силу решений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450156" y="3996655"/>
            <a:ext cx="1224136" cy="648072"/>
          </a:xfrm>
          <a:prstGeom prst="homePlate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срок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450156" y="5940871"/>
            <a:ext cx="1224136" cy="720080"/>
          </a:xfrm>
          <a:prstGeom prst="homePlate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куда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674292" y="3492599"/>
            <a:ext cx="2664296" cy="1728192"/>
          </a:xfrm>
          <a:prstGeom prst="flowChartAlternateProcess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В течение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1 года 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со дня, когда лицо узнало или должно было узнать о нарушении своих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прав</a:t>
            </a:r>
          </a:p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(п.2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ст.139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НК РФ)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4588816" y="3492599"/>
            <a:ext cx="2526280" cy="1728192"/>
          </a:xfrm>
          <a:prstGeom prst="flowChartAlternateProcess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До момента вступления обжалуемого решения в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силу, т.е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. в течение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1 месяца 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со дня вручения (п.9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ст. 101 НК)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7199307" y="3492599"/>
            <a:ext cx="2959577" cy="1728192"/>
          </a:xfrm>
          <a:prstGeom prst="flowChartAlternateProcess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Жалоба на решения, вступившие в силу и не обжалованные в апелляционном порядке подается в течение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1 года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со дня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вынесения обжалуемого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решения (п. 2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ст. 139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НК РФ)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1674292" y="5508823"/>
            <a:ext cx="7992888" cy="1728192"/>
          </a:xfrm>
          <a:prstGeom prst="flowChartAlternateProcess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indent="450215" algn="just"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Жалоба подается в вышестоящий налоговый орган </a:t>
            </a:r>
            <a:r>
              <a:rPr lang="ru-RU" sz="1800" b="1" dirty="0">
                <a:latin typeface="Times New Roman"/>
                <a:ea typeface="Times New Roman"/>
              </a:rPr>
              <a:t>через налоговый орган</a:t>
            </a:r>
            <a:r>
              <a:rPr lang="ru-RU" sz="1800" dirty="0">
                <a:latin typeface="Times New Roman"/>
                <a:ea typeface="Times New Roman"/>
              </a:rPr>
              <a:t>, акты ненормативного характера, действия или бездействие должностных лиц которого обжалуются. В течение </a:t>
            </a:r>
            <a:r>
              <a:rPr lang="ru-RU" sz="1800" dirty="0" smtClean="0">
                <a:latin typeface="Times New Roman"/>
                <a:ea typeface="Times New Roman"/>
              </a:rPr>
              <a:t>трех дней </a:t>
            </a:r>
            <a:r>
              <a:rPr lang="ru-RU" sz="1800" dirty="0">
                <a:latin typeface="Times New Roman"/>
                <a:ea typeface="Times New Roman"/>
              </a:rPr>
              <a:t>со дня поступления указанная  жалоба в вышестоящий налоговый </a:t>
            </a:r>
            <a:r>
              <a:rPr lang="ru-RU" sz="1800" dirty="0" smtClean="0">
                <a:latin typeface="Times New Roman"/>
                <a:ea typeface="Times New Roman"/>
              </a:rPr>
              <a:t>орган (</a:t>
            </a:r>
            <a:r>
              <a:rPr lang="ru-RU" sz="1800" dirty="0">
                <a:latin typeface="Times New Roman"/>
                <a:ea typeface="Times New Roman"/>
              </a:rPr>
              <a:t>ст. 139 НК РФ).</a:t>
            </a:r>
            <a:endParaRPr lang="ru-RU" sz="1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810196" y="2484487"/>
            <a:ext cx="3528392" cy="936103"/>
          </a:xfrm>
          <a:prstGeom prst="flowChartAlternateProcess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 extrusionH="76200">
            <a:bevelT/>
            <a:extrusionClr>
              <a:srgbClr val="4F81BD">
                <a:lumMod val="40000"/>
                <a:lumOff val="60000"/>
              </a:srgbClr>
            </a:extrusionClr>
          </a:sp3d>
        </p:spPr>
        <p:txBody>
          <a:bodyPr lIns="104287" tIns="52144" rIns="104287" bIns="52144" anchor="ctr"/>
          <a:lstStyle/>
          <a:p>
            <a:pPr marL="0" marR="0" lvl="0" indent="0" algn="ctr" defTabSz="1043056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0" dirty="0" smtClean="0">
                <a:solidFill>
                  <a:srgbClr val="EEECE1">
                    <a:lumMod val="10000"/>
                  </a:srgbClr>
                </a:solidFill>
                <a:latin typeface="Georgia" pitchFamily="18" charset="0"/>
              </a:rPr>
              <a:t>Акты ненормативного характера, действия (бездействие) должностных лиц </a:t>
            </a:r>
            <a:endParaRPr kumimoji="0" lang="ru-RU" sz="160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89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8"/>
          <p:cNvSpPr>
            <a:spLocks noGrp="1"/>
          </p:cNvSpPr>
          <p:nvPr>
            <p:ph type="title"/>
          </p:nvPr>
        </p:nvSpPr>
        <p:spPr>
          <a:xfrm>
            <a:off x="1242244" y="684287"/>
            <a:ext cx="8568952" cy="77990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defTabSz="1043056" eaLnBrk="1" fontAlgn="auto" hangingPunct="1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восстановления нарушенных прав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1.1.</a:t>
            </a:r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139 Н</a:t>
            </a:r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алогового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одекса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РФ)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8700-00-907\Desktop\жалоба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5162953"/>
            <a:ext cx="2232248" cy="208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54212" y="1692399"/>
            <a:ext cx="91450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получении жалобы налоговый орган, акт ненормативного характера, действия или бездействие должностных лиц которого обжалуются,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 принять меры по устранению нарушения прав лица, подавшего жалобу.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устранения нарушения прав лица, подавшего жалобу, налоговый орган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сообщает об этом в вышестоящий налоговый орган в течение трех дней со дня такого устранения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приложением подтверждающих документов (при их наличии).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54412" y="5004768"/>
            <a:ext cx="691276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Вышестоящий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орган </a:t>
            </a:r>
            <a:r>
              <a:rPr lang="ru-RU" b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оставляет без рассмотрения </a:t>
            </a: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если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принятия решения по жалобе налоговый орган сообщил об устранении нарушения прав лица, подавшего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жалобу                        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рабочих дней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получения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указанной информации (ст. 139.3 НК РФ).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23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8"/>
          <p:cNvSpPr>
            <a:spLocks noGrp="1"/>
          </p:cNvSpPr>
          <p:nvPr>
            <p:ph type="title"/>
          </p:nvPr>
        </p:nvSpPr>
        <p:spPr>
          <a:xfrm>
            <a:off x="1242244" y="468264"/>
            <a:ext cx="8568952" cy="792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defTabSz="1043056" eaLnBrk="1" fontAlgn="auto" hangingPunct="1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Работа, проведенная налоговыми органами чукотского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  восстановлению нарушенных прав заявителей: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4212" y="1260351"/>
            <a:ext cx="92890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приняты решения по отзыву инкассовых поручений;</a:t>
            </a:r>
          </a:p>
          <a:p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аправлены уточненные требования и уведомления на уплату имущественных налогов физическим лицам;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актуализированы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сведения, полученные от регистрирующих 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(объектах налогообложения по имущественным налогам ФЛ) 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уточнены платежи на уплату имущественных налогов;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роведена совместная работа с органами Пенсионного фонда РФ по корректировке и актуализации переданных сведений о состоянии расчетов в налоговые органы;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отменены решения о приостановке операций по счетам налогоплательщика в банке;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 возврат налога и др. 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31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574" y="3060551"/>
            <a:ext cx="9109645" cy="1512168"/>
          </a:xfrm>
        </p:spPr>
        <p:txBody>
          <a:bodyPr rtlCol="0">
            <a:norm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 !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</TotalTime>
  <Words>621</Words>
  <Application>Microsoft Office PowerPoint</Application>
  <PresentationFormat>Произвольный</PresentationFormat>
  <Paragraphs>62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УФНС России по Чукотскому автономному округу  «Практика досудебного урегулирования налоговых споров. Восстановление нарушенных прав налогоплательщиков на стадии досудебного урегулирования» </vt:lpstr>
      <vt:lpstr>Показатели обжалования актов ненормативного характера налоговых органов, действий (бездействия) их должностных лиц за 2016-2018 годы</vt:lpstr>
      <vt:lpstr>Процедура направления жалобы</vt:lpstr>
      <vt:lpstr>Требования к содержанию жалобы (ст. 139.2 НК РФ)</vt:lpstr>
      <vt:lpstr>Порядок направления жалобы на акты и действия налоговых органов (ст. 139 НК РФ)</vt:lpstr>
      <vt:lpstr>Процедура восстановления нарушенных прав (п. 1.1.ст. 139 Налогового кодекса РФ) </vt:lpstr>
      <vt:lpstr> Работа, проведенная налоговыми органами чукотского ао  по  восстановлению нарушенных прав заявителей: </vt:lpstr>
      <vt:lpstr>Благодарю за внимание !</vt:lpstr>
    </vt:vector>
  </TitlesOfParts>
  <Company>3Q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8700-00-918</dc:creator>
  <cp:lastModifiedBy>Проценко Олеся Викторовна</cp:lastModifiedBy>
  <cp:revision>112</cp:revision>
  <dcterms:created xsi:type="dcterms:W3CDTF">2013-04-16T02:26:37Z</dcterms:created>
  <dcterms:modified xsi:type="dcterms:W3CDTF">2019-03-12T03:25:32Z</dcterms:modified>
</cp:coreProperties>
</file>