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sldIdLst>
    <p:sldId id="260" r:id="rId2"/>
    <p:sldId id="263" r:id="rId3"/>
    <p:sldId id="268" r:id="rId4"/>
    <p:sldId id="269" r:id="rId5"/>
    <p:sldId id="267" r:id="rId6"/>
    <p:sldId id="281" r:id="rId7"/>
    <p:sldId id="287" r:id="rId8"/>
    <p:sldId id="294" r:id="rId9"/>
    <p:sldId id="284" r:id="rId10"/>
    <p:sldId id="293" r:id="rId11"/>
    <p:sldId id="285" r:id="rId12"/>
    <p:sldId id="270" r:id="rId1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6F1"/>
    <a:srgbClr val="0066B3"/>
    <a:srgbClr val="3F5A87"/>
    <a:srgbClr val="17375E"/>
    <a:srgbClr val="002161"/>
    <a:srgbClr val="00ACEC"/>
    <a:srgbClr val="404040"/>
    <a:srgbClr val="B9CDE5"/>
    <a:srgbClr val="85A3C4"/>
    <a:srgbClr val="2455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7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28CE8-A48D-449C-8787-846DB804ED54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E7548-BBC7-40E7-A321-DACB577CCF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069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7548-BBC7-40E7-A321-DACB577CCF8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319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7548-BBC7-40E7-A321-DACB577CCF8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514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7548-BBC7-40E7-A321-DACB577CCF8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686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7548-BBC7-40E7-A321-DACB577CCF8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049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7548-BBC7-40E7-A321-DACB577CCF8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930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7548-BBC7-40E7-A321-DACB577CCF8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812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7548-BBC7-40E7-A321-DACB577CCF8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871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7548-BBC7-40E7-A321-DACB577CCF8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513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7548-BBC7-40E7-A321-DACB577CCF8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12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052" y="2130976"/>
            <a:ext cx="10363924" cy="147008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076" y="3886157"/>
            <a:ext cx="8535848" cy="1752295"/>
          </a:xfrm>
        </p:spPr>
        <p:txBody>
          <a:bodyPr/>
          <a:lstStyle>
            <a:lvl1pPr marL="0" indent="0" algn="ctr">
              <a:buNone/>
              <a:defRPr/>
            </a:lvl1pPr>
            <a:lvl2pPr marL="413903" indent="0" algn="ctr">
              <a:buNone/>
              <a:defRPr/>
            </a:lvl2pPr>
            <a:lvl3pPr marL="827802" indent="0" algn="ctr">
              <a:buNone/>
              <a:defRPr/>
            </a:lvl3pPr>
            <a:lvl4pPr marL="1241710" indent="0" algn="ctr">
              <a:buNone/>
              <a:defRPr/>
            </a:lvl4pPr>
            <a:lvl5pPr marL="1655613" indent="0" algn="ctr">
              <a:buNone/>
              <a:defRPr/>
            </a:lvl5pPr>
            <a:lvl6pPr marL="2069519" indent="0" algn="ctr">
              <a:buNone/>
              <a:defRPr/>
            </a:lvl6pPr>
            <a:lvl7pPr marL="2483422" indent="0" algn="ctr">
              <a:buNone/>
              <a:defRPr/>
            </a:lvl7pPr>
            <a:lvl8pPr marL="2897326" indent="0" algn="ctr">
              <a:buNone/>
              <a:defRPr/>
            </a:lvl8pPr>
            <a:lvl9pPr marL="3311228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A5095E0-F545-4E4B-ABCA-BB1A7B0CCC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1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9F7379E-E092-4D1F-B1FA-6BB2759F74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92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32680" y="489559"/>
            <a:ext cx="2447088" cy="59465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87822" y="489559"/>
            <a:ext cx="7171126" cy="59465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DC15B13-FF55-4455-AEC6-84009DDCFB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79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831" y="489561"/>
            <a:ext cx="9791972" cy="111012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87831" y="1599672"/>
            <a:ext cx="9791972" cy="23483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87831" y="4086294"/>
            <a:ext cx="9791972" cy="23498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76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831" y="489561"/>
            <a:ext cx="9791972" cy="111012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087831" y="1599689"/>
            <a:ext cx="9791972" cy="4836451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3D378F4-B154-4996-B0F8-9E87B50EE4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09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831" y="489561"/>
            <a:ext cx="9791972" cy="111012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87819" y="1599672"/>
            <a:ext cx="4809107" cy="23483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1087819" y="4086294"/>
            <a:ext cx="4809107" cy="23498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070664" y="1599689"/>
            <a:ext cx="4809108" cy="48364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EB7578D-2625-47F7-B2A7-83E4EADC60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997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087831" y="489561"/>
            <a:ext cx="9791972" cy="111012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87819" y="1599672"/>
            <a:ext cx="4809107" cy="23483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070664" y="1599672"/>
            <a:ext cx="4809108" cy="23483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87819" y="4086294"/>
            <a:ext cx="4809107" cy="23498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070664" y="4086294"/>
            <a:ext cx="4809108" cy="23498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6C53D54-6146-4A4B-992B-55AA5F249F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36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831" y="489561"/>
            <a:ext cx="9791972" cy="111012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87831" y="1599689"/>
            <a:ext cx="9791972" cy="4836451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D43C61B-EAC1-47ED-82A2-E4A3AE56EF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91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831" y="489561"/>
            <a:ext cx="9791972" cy="111012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87819" y="1599672"/>
            <a:ext cx="4809107" cy="23483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1087819" y="4086294"/>
            <a:ext cx="4809107" cy="23498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6070664" y="1599689"/>
            <a:ext cx="4809108" cy="48364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DC8EBB4-1182-4D08-A570-DBB3A22508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87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831" y="489561"/>
            <a:ext cx="9791972" cy="111012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87819" y="1599689"/>
            <a:ext cx="4809107" cy="48364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070664" y="1599672"/>
            <a:ext cx="4809108" cy="23483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70664" y="4086294"/>
            <a:ext cx="4809108" cy="234983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D1FFE79-F3EF-4313-9B38-59C80EA1F8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87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EBEAE5">
                <a:lumMod val="76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B8B651-88CD-4313-A032-8AA6EA28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53B466-5933-44BA-8DE0-F20EE7C9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6EB7A-6E80-41B5-857D-EA4F8AC56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4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4B846CF-E9CE-4709-B0B8-122B45E675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7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21" y="4407423"/>
            <a:ext cx="10363924" cy="1362097"/>
          </a:xfrm>
        </p:spPr>
        <p:txBody>
          <a:bodyPr anchor="t"/>
          <a:lstStyle>
            <a:lvl1pPr algn="l">
              <a:defRPr sz="3628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21" y="2907060"/>
            <a:ext cx="10363924" cy="1500322"/>
          </a:xfrm>
        </p:spPr>
        <p:txBody>
          <a:bodyPr anchor="b"/>
          <a:lstStyle>
            <a:lvl1pPr marL="0" indent="0">
              <a:buNone/>
              <a:defRPr sz="1904"/>
            </a:lvl1pPr>
            <a:lvl2pPr marL="413903" indent="0">
              <a:buNone/>
              <a:defRPr sz="1632"/>
            </a:lvl2pPr>
            <a:lvl3pPr marL="827802" indent="0">
              <a:buNone/>
              <a:defRPr sz="1451"/>
            </a:lvl3pPr>
            <a:lvl4pPr marL="1241710" indent="0">
              <a:buNone/>
              <a:defRPr sz="1270"/>
            </a:lvl4pPr>
            <a:lvl5pPr marL="1655613" indent="0">
              <a:buNone/>
              <a:defRPr sz="1270"/>
            </a:lvl5pPr>
            <a:lvl6pPr marL="2069519" indent="0">
              <a:buNone/>
              <a:defRPr sz="1270"/>
            </a:lvl6pPr>
            <a:lvl7pPr marL="2483422" indent="0">
              <a:buNone/>
              <a:defRPr sz="1270"/>
            </a:lvl7pPr>
            <a:lvl8pPr marL="2897326" indent="0">
              <a:buNone/>
              <a:defRPr sz="1270"/>
            </a:lvl8pPr>
            <a:lvl9pPr marL="3311228" indent="0">
              <a:buNone/>
              <a:defRPr sz="127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6ACB517-BD73-4DBF-BB0E-453D76F223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2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87819" y="1599689"/>
            <a:ext cx="4809107" cy="4836451"/>
          </a:xfrm>
        </p:spPr>
        <p:txBody>
          <a:bodyPr/>
          <a:lstStyle>
            <a:lvl1pPr>
              <a:defRPr sz="2630"/>
            </a:lvl1pPr>
            <a:lvl2pPr>
              <a:defRPr sz="2177"/>
            </a:lvl2pPr>
            <a:lvl3pPr>
              <a:defRPr sz="1904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70664" y="1599689"/>
            <a:ext cx="4809108" cy="4836451"/>
          </a:xfrm>
        </p:spPr>
        <p:txBody>
          <a:bodyPr/>
          <a:lstStyle>
            <a:lvl1pPr>
              <a:defRPr sz="2630"/>
            </a:lvl1pPr>
            <a:lvl2pPr>
              <a:defRPr sz="2177"/>
            </a:lvl2pPr>
            <a:lvl3pPr>
              <a:defRPr sz="1904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5A76AC2-5872-4CFE-9D39-98A4DA9A15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67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97" y="275025"/>
            <a:ext cx="10972076" cy="114324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966" y="1534880"/>
            <a:ext cx="5386490" cy="639293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3903" indent="0">
              <a:buNone/>
              <a:defRPr sz="1904" b="1"/>
            </a:lvl2pPr>
            <a:lvl3pPr marL="827802" indent="0">
              <a:buNone/>
              <a:defRPr sz="1632" b="1"/>
            </a:lvl3pPr>
            <a:lvl4pPr marL="1241710" indent="0">
              <a:buNone/>
              <a:defRPr sz="1451" b="1"/>
            </a:lvl4pPr>
            <a:lvl5pPr marL="1655613" indent="0">
              <a:buNone/>
              <a:defRPr sz="1451" b="1"/>
            </a:lvl5pPr>
            <a:lvl6pPr marL="2069519" indent="0">
              <a:buNone/>
              <a:defRPr sz="1451" b="1"/>
            </a:lvl6pPr>
            <a:lvl7pPr marL="2483422" indent="0">
              <a:buNone/>
              <a:defRPr sz="1451" b="1"/>
            </a:lvl7pPr>
            <a:lvl8pPr marL="2897326" indent="0">
              <a:buNone/>
              <a:defRPr sz="1451" b="1"/>
            </a:lvl8pPr>
            <a:lvl9pPr marL="3311228" indent="0">
              <a:buNone/>
              <a:defRPr sz="145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966" y="2174174"/>
            <a:ext cx="5386490" cy="3952385"/>
          </a:xfrm>
        </p:spPr>
        <p:txBody>
          <a:bodyPr/>
          <a:lstStyle>
            <a:lvl1pPr>
              <a:defRPr sz="2177"/>
            </a:lvl1pPr>
            <a:lvl2pPr>
              <a:defRPr sz="1904"/>
            </a:lvl2pPr>
            <a:lvl3pPr>
              <a:defRPr sz="1632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743" y="1534880"/>
            <a:ext cx="5388300" cy="639293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3903" indent="0">
              <a:buNone/>
              <a:defRPr sz="1904" b="1"/>
            </a:lvl2pPr>
            <a:lvl3pPr marL="827802" indent="0">
              <a:buNone/>
              <a:defRPr sz="1632" b="1"/>
            </a:lvl3pPr>
            <a:lvl4pPr marL="1241710" indent="0">
              <a:buNone/>
              <a:defRPr sz="1451" b="1"/>
            </a:lvl4pPr>
            <a:lvl5pPr marL="1655613" indent="0">
              <a:buNone/>
              <a:defRPr sz="1451" b="1"/>
            </a:lvl5pPr>
            <a:lvl6pPr marL="2069519" indent="0">
              <a:buNone/>
              <a:defRPr sz="1451" b="1"/>
            </a:lvl6pPr>
            <a:lvl7pPr marL="2483422" indent="0">
              <a:buNone/>
              <a:defRPr sz="1451" b="1"/>
            </a:lvl7pPr>
            <a:lvl8pPr marL="2897326" indent="0">
              <a:buNone/>
              <a:defRPr sz="1451" b="1"/>
            </a:lvl8pPr>
            <a:lvl9pPr marL="3311228" indent="0">
              <a:buNone/>
              <a:defRPr sz="145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743" y="2174174"/>
            <a:ext cx="5388300" cy="3952385"/>
          </a:xfrm>
        </p:spPr>
        <p:txBody>
          <a:bodyPr/>
          <a:lstStyle>
            <a:lvl1pPr>
              <a:defRPr sz="2177"/>
            </a:lvl1pPr>
            <a:lvl2pPr>
              <a:defRPr sz="1904"/>
            </a:lvl2pPr>
            <a:lvl3pPr>
              <a:defRPr sz="1632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57021E6-1D4B-4100-8FD7-A0E65D4F72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23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2019261-0814-4784-8625-949F3B75F7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47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DC541E9-AAFE-4A14-AE5F-DF8B5A726F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36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977" y="273586"/>
            <a:ext cx="4010908" cy="1161958"/>
          </a:xfrm>
        </p:spPr>
        <p:txBody>
          <a:bodyPr anchor="b"/>
          <a:lstStyle>
            <a:lvl1pPr algn="l">
              <a:defRPr sz="190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481" y="273571"/>
            <a:ext cx="6814562" cy="5852986"/>
          </a:xfrm>
        </p:spPr>
        <p:txBody>
          <a:bodyPr/>
          <a:lstStyle>
            <a:lvl1pPr>
              <a:defRPr sz="2902"/>
            </a:lvl1pPr>
            <a:lvl2pPr>
              <a:defRPr sz="2630"/>
            </a:lvl2pPr>
            <a:lvl3pPr>
              <a:defRPr sz="2177"/>
            </a:lvl3pPr>
            <a:lvl4pPr>
              <a:defRPr sz="1904"/>
            </a:lvl4pPr>
            <a:lvl5pPr>
              <a:defRPr sz="1904"/>
            </a:lvl5pPr>
            <a:lvl6pPr>
              <a:defRPr sz="1904"/>
            </a:lvl6pPr>
            <a:lvl7pPr>
              <a:defRPr sz="1904"/>
            </a:lvl7pPr>
            <a:lvl8pPr>
              <a:defRPr sz="1904"/>
            </a:lvl8pPr>
            <a:lvl9pPr>
              <a:defRPr sz="190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977" y="1435541"/>
            <a:ext cx="4010908" cy="4691027"/>
          </a:xfrm>
        </p:spPr>
        <p:txBody>
          <a:bodyPr/>
          <a:lstStyle>
            <a:lvl1pPr marL="0" indent="0">
              <a:buNone/>
              <a:defRPr sz="1270"/>
            </a:lvl1pPr>
            <a:lvl2pPr marL="413903" indent="0">
              <a:buNone/>
              <a:defRPr sz="1179"/>
            </a:lvl2pPr>
            <a:lvl3pPr marL="827802" indent="0">
              <a:buNone/>
              <a:defRPr sz="907"/>
            </a:lvl3pPr>
            <a:lvl4pPr marL="1241710" indent="0">
              <a:buNone/>
              <a:defRPr sz="816"/>
            </a:lvl4pPr>
            <a:lvl5pPr marL="1655613" indent="0">
              <a:buNone/>
              <a:defRPr sz="816"/>
            </a:lvl5pPr>
            <a:lvl6pPr marL="2069519" indent="0">
              <a:buNone/>
              <a:defRPr sz="816"/>
            </a:lvl6pPr>
            <a:lvl7pPr marL="2483422" indent="0">
              <a:buNone/>
              <a:defRPr sz="816"/>
            </a:lvl7pPr>
            <a:lvl8pPr marL="2897326" indent="0">
              <a:buNone/>
              <a:defRPr sz="816"/>
            </a:lvl8pPr>
            <a:lvl9pPr marL="3311228" indent="0">
              <a:buNone/>
              <a:defRPr sz="81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B936825-42E3-4A2D-922A-42A183A55C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00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3" y="4800492"/>
            <a:ext cx="7315924" cy="567300"/>
          </a:xfrm>
        </p:spPr>
        <p:txBody>
          <a:bodyPr anchor="b"/>
          <a:lstStyle>
            <a:lvl1pPr algn="l">
              <a:defRPr sz="190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3" y="613376"/>
            <a:ext cx="7315924" cy="4113648"/>
          </a:xfrm>
        </p:spPr>
        <p:txBody>
          <a:bodyPr/>
          <a:lstStyle>
            <a:lvl1pPr marL="0" indent="0">
              <a:buNone/>
              <a:defRPr sz="2902"/>
            </a:lvl1pPr>
            <a:lvl2pPr marL="413903" indent="0">
              <a:buNone/>
              <a:defRPr sz="2630"/>
            </a:lvl2pPr>
            <a:lvl3pPr marL="827802" indent="0">
              <a:buNone/>
              <a:defRPr sz="2177"/>
            </a:lvl3pPr>
            <a:lvl4pPr marL="1241710" indent="0">
              <a:buNone/>
              <a:defRPr sz="1904"/>
            </a:lvl4pPr>
            <a:lvl5pPr marL="1655613" indent="0">
              <a:buNone/>
              <a:defRPr sz="1904"/>
            </a:lvl5pPr>
            <a:lvl6pPr marL="2069519" indent="0">
              <a:buNone/>
              <a:defRPr sz="1904"/>
            </a:lvl6pPr>
            <a:lvl7pPr marL="2483422" indent="0">
              <a:buNone/>
              <a:defRPr sz="1904"/>
            </a:lvl7pPr>
            <a:lvl8pPr marL="2897326" indent="0">
              <a:buNone/>
              <a:defRPr sz="1904"/>
            </a:lvl8pPr>
            <a:lvl9pPr marL="3311228" indent="0">
              <a:buNone/>
              <a:defRPr sz="1904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3" y="5367793"/>
            <a:ext cx="7315924" cy="804876"/>
          </a:xfrm>
        </p:spPr>
        <p:txBody>
          <a:bodyPr/>
          <a:lstStyle>
            <a:lvl1pPr marL="0" indent="0">
              <a:buNone/>
              <a:defRPr sz="1270"/>
            </a:lvl1pPr>
            <a:lvl2pPr marL="413903" indent="0">
              <a:buNone/>
              <a:defRPr sz="1179"/>
            </a:lvl2pPr>
            <a:lvl3pPr marL="827802" indent="0">
              <a:buNone/>
              <a:defRPr sz="907"/>
            </a:lvl3pPr>
            <a:lvl4pPr marL="1241710" indent="0">
              <a:buNone/>
              <a:defRPr sz="816"/>
            </a:lvl4pPr>
            <a:lvl5pPr marL="1655613" indent="0">
              <a:buNone/>
              <a:defRPr sz="816"/>
            </a:lvl5pPr>
            <a:lvl6pPr marL="2069519" indent="0">
              <a:buNone/>
              <a:defRPr sz="816"/>
            </a:lvl6pPr>
            <a:lvl7pPr marL="2483422" indent="0">
              <a:buNone/>
              <a:defRPr sz="816"/>
            </a:lvl7pPr>
            <a:lvl8pPr marL="2897326" indent="0">
              <a:buNone/>
              <a:defRPr sz="816"/>
            </a:lvl8pPr>
            <a:lvl9pPr marL="3311228" indent="0">
              <a:buNone/>
              <a:defRPr sz="81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0424FE4-5AEF-4590-905B-003C607F38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9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" y="0"/>
            <a:ext cx="12190191" cy="685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1087831" y="489561"/>
            <a:ext cx="9791972" cy="111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23" tIns="52062" rIns="104123" bIns="520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1087831" y="1599689"/>
            <a:ext cx="9791972" cy="483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23" tIns="52062" rIns="104123" bIns="520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11098774" y="6041645"/>
            <a:ext cx="827160" cy="632094"/>
          </a:xfrm>
          <a:prstGeom prst="rect">
            <a:avLst/>
          </a:prstGeom>
        </p:spPr>
        <p:txBody>
          <a:bodyPr vert="horz" lIns="104123" tIns="52062" rIns="104123" bIns="52062" rtlCol="0" anchor="ctr">
            <a:normAutofit/>
          </a:bodyPr>
          <a:lstStyle>
            <a:lvl1pPr algn="ctr" defTabSz="944280" fontAlgn="auto">
              <a:lnSpc>
                <a:spcPts val="2177"/>
              </a:lnSpc>
              <a:spcBef>
                <a:spcPts val="0"/>
              </a:spcBef>
              <a:spcAft>
                <a:spcPts val="0"/>
              </a:spcAft>
              <a:defRPr sz="2449" b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2FF3D1D-F2E8-4714-AAD7-C785DDB233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42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defTabSz="944219" rtl="0" eaLnBrk="0" fontAlgn="base" hangingPunct="0">
        <a:lnSpc>
          <a:spcPts val="4710"/>
        </a:lnSpc>
        <a:spcBef>
          <a:spcPct val="0"/>
        </a:spcBef>
        <a:spcAft>
          <a:spcPct val="0"/>
        </a:spcAft>
        <a:defRPr sz="3809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944219" rtl="0" eaLnBrk="0" fontAlgn="base" hangingPunct="0">
        <a:lnSpc>
          <a:spcPts val="4710"/>
        </a:lnSpc>
        <a:spcBef>
          <a:spcPct val="0"/>
        </a:spcBef>
        <a:spcAft>
          <a:spcPct val="0"/>
        </a:spcAft>
        <a:defRPr sz="3809" b="1">
          <a:solidFill>
            <a:srgbClr val="005AA9"/>
          </a:solidFill>
          <a:latin typeface="Calibri" pitchFamily="34" charset="0"/>
        </a:defRPr>
      </a:lvl2pPr>
      <a:lvl3pPr algn="l" defTabSz="944219" rtl="0" eaLnBrk="0" fontAlgn="base" hangingPunct="0">
        <a:lnSpc>
          <a:spcPts val="4710"/>
        </a:lnSpc>
        <a:spcBef>
          <a:spcPct val="0"/>
        </a:spcBef>
        <a:spcAft>
          <a:spcPct val="0"/>
        </a:spcAft>
        <a:defRPr sz="3809" b="1">
          <a:solidFill>
            <a:srgbClr val="005AA9"/>
          </a:solidFill>
          <a:latin typeface="Calibri" pitchFamily="34" charset="0"/>
        </a:defRPr>
      </a:lvl3pPr>
      <a:lvl4pPr algn="l" defTabSz="944219" rtl="0" eaLnBrk="0" fontAlgn="base" hangingPunct="0">
        <a:lnSpc>
          <a:spcPts val="4710"/>
        </a:lnSpc>
        <a:spcBef>
          <a:spcPct val="0"/>
        </a:spcBef>
        <a:spcAft>
          <a:spcPct val="0"/>
        </a:spcAft>
        <a:defRPr sz="3809" b="1">
          <a:solidFill>
            <a:srgbClr val="005AA9"/>
          </a:solidFill>
          <a:latin typeface="Calibri" pitchFamily="34" charset="0"/>
        </a:defRPr>
      </a:lvl4pPr>
      <a:lvl5pPr algn="l" defTabSz="944219" rtl="0" eaLnBrk="0" fontAlgn="base" hangingPunct="0">
        <a:lnSpc>
          <a:spcPts val="4710"/>
        </a:lnSpc>
        <a:spcBef>
          <a:spcPct val="0"/>
        </a:spcBef>
        <a:spcAft>
          <a:spcPct val="0"/>
        </a:spcAft>
        <a:defRPr sz="3809" b="1">
          <a:solidFill>
            <a:srgbClr val="005AA9"/>
          </a:solidFill>
          <a:latin typeface="Calibri" pitchFamily="34" charset="0"/>
        </a:defRPr>
      </a:lvl5pPr>
      <a:lvl6pPr marL="413903" algn="l" defTabSz="944219" rtl="0" fontAlgn="base">
        <a:lnSpc>
          <a:spcPts val="4710"/>
        </a:lnSpc>
        <a:spcBef>
          <a:spcPct val="0"/>
        </a:spcBef>
        <a:spcAft>
          <a:spcPct val="0"/>
        </a:spcAft>
        <a:defRPr sz="3809" b="1">
          <a:solidFill>
            <a:srgbClr val="005AA9"/>
          </a:solidFill>
          <a:latin typeface="Calibri" pitchFamily="34" charset="0"/>
        </a:defRPr>
      </a:lvl6pPr>
      <a:lvl7pPr marL="827802" algn="l" defTabSz="944219" rtl="0" fontAlgn="base">
        <a:lnSpc>
          <a:spcPts val="4710"/>
        </a:lnSpc>
        <a:spcBef>
          <a:spcPct val="0"/>
        </a:spcBef>
        <a:spcAft>
          <a:spcPct val="0"/>
        </a:spcAft>
        <a:defRPr sz="3809" b="1">
          <a:solidFill>
            <a:srgbClr val="005AA9"/>
          </a:solidFill>
          <a:latin typeface="Calibri" pitchFamily="34" charset="0"/>
        </a:defRPr>
      </a:lvl7pPr>
      <a:lvl8pPr marL="1241710" algn="l" defTabSz="944219" rtl="0" fontAlgn="base">
        <a:lnSpc>
          <a:spcPts val="4710"/>
        </a:lnSpc>
        <a:spcBef>
          <a:spcPct val="0"/>
        </a:spcBef>
        <a:spcAft>
          <a:spcPct val="0"/>
        </a:spcAft>
        <a:defRPr sz="3809" b="1">
          <a:solidFill>
            <a:srgbClr val="005AA9"/>
          </a:solidFill>
          <a:latin typeface="Calibri" pitchFamily="34" charset="0"/>
        </a:defRPr>
      </a:lvl8pPr>
      <a:lvl9pPr marL="1655613" algn="l" defTabSz="944219" rtl="0" fontAlgn="base">
        <a:lnSpc>
          <a:spcPts val="4710"/>
        </a:lnSpc>
        <a:spcBef>
          <a:spcPct val="0"/>
        </a:spcBef>
        <a:spcAft>
          <a:spcPct val="0"/>
        </a:spcAft>
        <a:defRPr sz="3809" b="1">
          <a:solidFill>
            <a:srgbClr val="005AA9"/>
          </a:solidFill>
          <a:latin typeface="Calibri" pitchFamily="34" charset="0"/>
        </a:defRPr>
      </a:lvl9pPr>
    </p:titleStyle>
    <p:bodyStyle>
      <a:lvl1pPr marL="329109" indent="-329109" algn="l" defTabSz="944219" rtl="0" eaLnBrk="0" fontAlgn="base" hangingPunct="0">
        <a:spcBef>
          <a:spcPct val="20000"/>
        </a:spcBef>
        <a:spcAft>
          <a:spcPct val="0"/>
        </a:spcAft>
        <a:buFont typeface="+mj-lt"/>
        <a:defRPr sz="3356">
          <a:solidFill>
            <a:srgbClr val="005AA9"/>
          </a:solidFill>
          <a:latin typeface="+mn-lt"/>
          <a:ea typeface="+mn-ea"/>
          <a:cs typeface="+mn-cs"/>
        </a:defRPr>
      </a:lvl1pPr>
      <a:lvl2pPr marL="329109" indent="84797" algn="l" defTabSz="944219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177">
          <a:solidFill>
            <a:srgbClr val="504F53"/>
          </a:solidFill>
          <a:latin typeface="+mn-lt"/>
        </a:defRPr>
      </a:lvl2pPr>
      <a:lvl3pPr marL="645289" indent="-235695" algn="l" defTabSz="94421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77">
          <a:solidFill>
            <a:srgbClr val="504F53"/>
          </a:solidFill>
          <a:latin typeface="+mn-lt"/>
        </a:defRPr>
      </a:lvl3pPr>
      <a:lvl4pPr marL="1448663" indent="-1122423" algn="just" defTabSz="944219" rtl="0" eaLnBrk="0" fontAlgn="base" hangingPunct="0">
        <a:lnSpc>
          <a:spcPts val="1632"/>
        </a:lnSpc>
        <a:spcBef>
          <a:spcPts val="363"/>
        </a:spcBef>
        <a:spcAft>
          <a:spcPct val="0"/>
        </a:spcAft>
        <a:buFont typeface="Arial" pitchFamily="34" charset="0"/>
        <a:defRPr sz="1451">
          <a:solidFill>
            <a:srgbClr val="504F53"/>
          </a:solidFill>
          <a:latin typeface="+mn-lt"/>
        </a:defRPr>
      </a:lvl4pPr>
      <a:lvl5pPr marL="1299198" indent="356418" algn="l" defTabSz="944219" rtl="0" eaLnBrk="0" fontAlgn="base" hangingPunct="0">
        <a:lnSpc>
          <a:spcPts val="1632"/>
        </a:lnSpc>
        <a:spcBef>
          <a:spcPts val="363"/>
        </a:spcBef>
        <a:spcAft>
          <a:spcPct val="0"/>
        </a:spcAft>
        <a:buFont typeface="Arial" pitchFamily="34" charset="0"/>
        <a:defRPr sz="1270">
          <a:solidFill>
            <a:srgbClr val="8D8C90"/>
          </a:solidFill>
          <a:latin typeface="+mn-lt"/>
        </a:defRPr>
      </a:lvl5pPr>
      <a:lvl6pPr marL="1713101" algn="l" defTabSz="944219" rtl="0" fontAlgn="base">
        <a:lnSpc>
          <a:spcPts val="1632"/>
        </a:lnSpc>
        <a:spcBef>
          <a:spcPts val="363"/>
        </a:spcBef>
        <a:spcAft>
          <a:spcPct val="0"/>
        </a:spcAft>
        <a:buFont typeface="Arial" pitchFamily="34" charset="0"/>
        <a:defRPr sz="1270">
          <a:solidFill>
            <a:srgbClr val="8D8C90"/>
          </a:solidFill>
          <a:latin typeface="+mn-lt"/>
        </a:defRPr>
      </a:lvl6pPr>
      <a:lvl7pPr marL="2127005" algn="l" defTabSz="944219" rtl="0" fontAlgn="base">
        <a:lnSpc>
          <a:spcPts val="1632"/>
        </a:lnSpc>
        <a:spcBef>
          <a:spcPts val="363"/>
        </a:spcBef>
        <a:spcAft>
          <a:spcPct val="0"/>
        </a:spcAft>
        <a:buFont typeface="Arial" pitchFamily="34" charset="0"/>
        <a:defRPr sz="1270">
          <a:solidFill>
            <a:srgbClr val="8D8C90"/>
          </a:solidFill>
          <a:latin typeface="+mn-lt"/>
        </a:defRPr>
      </a:lvl7pPr>
      <a:lvl8pPr marL="2540909" algn="l" defTabSz="944219" rtl="0" fontAlgn="base">
        <a:lnSpc>
          <a:spcPts val="1632"/>
        </a:lnSpc>
        <a:spcBef>
          <a:spcPts val="363"/>
        </a:spcBef>
        <a:spcAft>
          <a:spcPct val="0"/>
        </a:spcAft>
        <a:buFont typeface="Arial" pitchFamily="34" charset="0"/>
        <a:defRPr sz="1270">
          <a:solidFill>
            <a:srgbClr val="8D8C90"/>
          </a:solidFill>
          <a:latin typeface="+mn-lt"/>
        </a:defRPr>
      </a:lvl8pPr>
      <a:lvl9pPr marL="2954814" algn="l" defTabSz="944219" rtl="0" fontAlgn="base">
        <a:lnSpc>
          <a:spcPts val="1632"/>
        </a:lnSpc>
        <a:spcBef>
          <a:spcPts val="363"/>
        </a:spcBef>
        <a:spcAft>
          <a:spcPct val="0"/>
        </a:spcAft>
        <a:buFont typeface="Arial" pitchFamily="34" charset="0"/>
        <a:defRPr sz="127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827802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1pPr>
      <a:lvl2pPr marL="413903" algn="l" defTabSz="827802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2pPr>
      <a:lvl3pPr marL="827802" algn="l" defTabSz="827802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3pPr>
      <a:lvl4pPr marL="1241710" algn="l" defTabSz="827802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4pPr>
      <a:lvl5pPr marL="1655613" algn="l" defTabSz="827802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5pPr>
      <a:lvl6pPr marL="2069519" algn="l" defTabSz="827802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6pPr>
      <a:lvl7pPr marL="2483422" algn="l" defTabSz="827802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7pPr>
      <a:lvl8pPr marL="2897326" algn="l" defTabSz="827802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8pPr>
      <a:lvl9pPr marL="3311228" algn="l" defTabSz="827802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15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DE2003D5-C530-E629-2C49-71877DC978C3}"/>
              </a:ext>
            </a:extLst>
          </p:cNvPr>
          <p:cNvSpPr txBox="1"/>
          <p:nvPr/>
        </p:nvSpPr>
        <p:spPr>
          <a:xfrm>
            <a:off x="597375" y="1170050"/>
            <a:ext cx="7341324" cy="194925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1219140">
              <a:lnSpc>
                <a:spcPts val="3800"/>
              </a:lnSpc>
              <a:defRPr/>
            </a:pPr>
            <a:endParaRPr lang="ru-RU" sz="3733" b="1" dirty="0">
              <a:gradFill>
                <a:gsLst>
                  <a:gs pos="47000">
                    <a:srgbClr val="0068A8"/>
                  </a:gs>
                  <a:gs pos="100000">
                    <a:srgbClr val="001132"/>
                  </a:gs>
                  <a:gs pos="0">
                    <a:srgbClr val="00B0F0"/>
                  </a:gs>
                </a:gsLst>
                <a:path path="circle">
                  <a:fillToRect l="100000" t="100000"/>
                </a:path>
              </a:gradFill>
              <a:latin typeface="Georgia" panose="02040502050405020303" pitchFamily="18" charset="0"/>
            </a:endParaRPr>
          </a:p>
          <a:p>
            <a:pPr defTabSz="1219140">
              <a:lnSpc>
                <a:spcPts val="3800"/>
              </a:lnSpc>
              <a:defRPr/>
            </a:pPr>
            <a:r>
              <a:rPr lang="ru-RU" sz="4000" b="1" dirty="0" smtClean="0">
                <a:gradFill flip="none" rotWithShape="1">
                  <a:gsLst>
                    <a:gs pos="47000">
                      <a:srgbClr val="0068A8"/>
                    </a:gs>
                    <a:gs pos="100000">
                      <a:srgbClr val="001132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Изменения по НДС для налогоплательщиков, применяющих УСН</a:t>
            </a:r>
            <a:endParaRPr lang="ru-RU" sz="4000" b="1" dirty="0">
              <a:ln w="0"/>
              <a:gradFill flip="none" rotWithShape="1">
                <a:gsLst>
                  <a:gs pos="47000">
                    <a:srgbClr val="0068A8"/>
                  </a:gs>
                  <a:gs pos="100000">
                    <a:srgbClr val="001132"/>
                  </a:gs>
                  <a:gs pos="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reflection blurRad="6350" stA="53000" endA="300" endPos="35500" dir="5400000" sy="-90000" algn="bl" rotWithShape="0"/>
              </a:effectLst>
              <a:latin typeface="Georgia" panose="02040502050405020303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393405" y="3213944"/>
            <a:ext cx="66769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40">
              <a:lnSpc>
                <a:spcPts val="2000"/>
              </a:lnSpc>
              <a:defRPr/>
            </a:pPr>
            <a:r>
              <a:rPr lang="ru-RU" altLang="ru-RU" sz="1900" dirty="0">
                <a:solidFill>
                  <a:schemeClr val="tx1">
                    <a:lumMod val="75000"/>
                    <a:lumOff val="25000"/>
                  </a:schemeClr>
                </a:solidFill>
                <a:ea typeface="Golos Text" panose="020B0503020202020204" pitchFamily="34" charset="0"/>
                <a:cs typeface="Calibri" panose="020F0502020204030204" pitchFamily="34" charset="0"/>
              </a:rPr>
              <a:t>Начальник </a:t>
            </a:r>
            <a:r>
              <a:rPr lang="ru-RU" alt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Golos Text" panose="020B0503020202020204" pitchFamily="34" charset="0"/>
                <a:cs typeface="Calibri" panose="020F0502020204030204" pitchFamily="34" charset="0"/>
              </a:rPr>
              <a:t>отдела </a:t>
            </a:r>
            <a:r>
              <a:rPr lang="ru-RU" altLang="ru-RU" sz="1900" dirty="0">
                <a:solidFill>
                  <a:schemeClr val="tx1">
                    <a:lumMod val="75000"/>
                    <a:lumOff val="25000"/>
                  </a:schemeClr>
                </a:solidFill>
                <a:ea typeface="Golos Text" panose="020B0503020202020204" pitchFamily="34" charset="0"/>
                <a:cs typeface="Calibri" panose="020F0502020204030204" pitchFamily="34" charset="0"/>
              </a:rPr>
              <a:t>налогообложения юридических </a:t>
            </a:r>
            <a:r>
              <a:rPr lang="ru-RU" alt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Golos Text" panose="020B0503020202020204" pitchFamily="34" charset="0"/>
                <a:cs typeface="Calibri" panose="020F0502020204030204" pitchFamily="34" charset="0"/>
              </a:rPr>
              <a:t>лиц</a:t>
            </a:r>
          </a:p>
          <a:p>
            <a:pPr defTabSz="1219140">
              <a:lnSpc>
                <a:spcPts val="2000"/>
              </a:lnSpc>
              <a:defRPr/>
            </a:pPr>
            <a:r>
              <a:rPr lang="ru-RU" alt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Golos Text" panose="020B0503020202020204" pitchFamily="34" charset="0"/>
                <a:cs typeface="Calibri" panose="020F0502020204030204" pitchFamily="34" charset="0"/>
              </a:rPr>
              <a:t>Управления Федеральной налоговой службы по г. Москве  </a:t>
            </a:r>
          </a:p>
          <a:p>
            <a:pPr defTabSz="1219140">
              <a:lnSpc>
                <a:spcPts val="2000"/>
              </a:lnSpc>
              <a:defRPr/>
            </a:pPr>
            <a:r>
              <a:rPr lang="ru-RU" altLang="ru-RU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Golos Text" panose="020B0503020202020204" pitchFamily="34" charset="0"/>
                <a:cs typeface="Calibri" panose="020F0502020204030204" pitchFamily="34" charset="0"/>
              </a:rPr>
              <a:t>В.А. </a:t>
            </a:r>
            <a:r>
              <a:rPr lang="ru-RU" altLang="ru-RU" sz="19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Golos Text" panose="020B0503020202020204" pitchFamily="34" charset="0"/>
                <a:cs typeface="Calibri" panose="020F0502020204030204" pitchFamily="34" charset="0"/>
              </a:rPr>
              <a:t>Синякевич</a:t>
            </a:r>
            <a:endParaRPr lang="ru-RU" altLang="ru-RU" sz="1900" b="1" dirty="0">
              <a:solidFill>
                <a:schemeClr val="tx1">
                  <a:lumMod val="75000"/>
                  <a:lumOff val="25000"/>
                </a:schemeClr>
              </a:solidFill>
              <a:ea typeface="Golos Text" panose="020B05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олилиния: Фигура 5">
            <a:extLst>
              <a:ext uri="{FF2B5EF4-FFF2-40B4-BE49-F238E27FC236}">
                <a16:creationId xmlns="" xmlns:a16="http://schemas.microsoft.com/office/drawing/2014/main" id="{D91FB993-29E1-3DBD-8335-7970016F8D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070317" y="1185999"/>
            <a:ext cx="3409648" cy="386660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bg1">
              <a:lumMod val="95000"/>
              <a:alpha val="27000"/>
            </a:schemeClr>
          </a:solidFill>
          <a:ln w="19050" cap="flat" cmpd="sng" algn="ctr">
            <a:solidFill>
              <a:schemeClr val="tx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998168" y="2822449"/>
            <a:ext cx="41630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</a:t>
            </a:r>
            <a:r>
              <a:rPr lang="ru-RU" sz="12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12.07.2024 № 176-ФЗ,</a:t>
            </a:r>
          </a:p>
          <a:p>
            <a:r>
              <a:rPr lang="ru-RU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вступления в силу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01.01.2025</a:t>
            </a:r>
            <a:endParaRPr lang="ru-RU" sz="1200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лилиния: Фигура 5">
            <a:extLst>
              <a:ext uri="{FF2B5EF4-FFF2-40B4-BE49-F238E27FC236}">
                <a16:creationId xmlns="" xmlns:a16="http://schemas.microsoft.com/office/drawing/2014/main" id="{D91FB993-29E1-3DBD-8335-7970016F8D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0181991" y="819589"/>
            <a:ext cx="1633293" cy="186312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rgbClr val="008DCD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4" name="Фигура 31">
            <a:extLst>
              <a:ext uri="{FF2B5EF4-FFF2-40B4-BE49-F238E27FC236}">
                <a16:creationId xmlns="" xmlns:a16="http://schemas.microsoft.com/office/drawing/2014/main" id="{A2E096B7-3B4F-355B-58E5-41784AC8BE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5" b="2555"/>
          <a:stretch>
            <a:fillRect/>
          </a:stretch>
        </p:blipFill>
        <p:spPr>
          <a:xfrm>
            <a:off x="7122158" y="3480019"/>
            <a:ext cx="1570617" cy="17968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sp>
        <p:nvSpPr>
          <p:cNvPr id="15" name="Полилиния: Фигура 5">
            <a:extLst>
              <a:ext uri="{FF2B5EF4-FFF2-40B4-BE49-F238E27FC236}">
                <a16:creationId xmlns="" xmlns:a16="http://schemas.microsoft.com/office/drawing/2014/main" id="{D91FB993-29E1-3DBD-8335-7970016F8D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407877" y="4868032"/>
            <a:ext cx="946512" cy="1090577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rgbClr val="008DCD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6" name="Straight Connector 5">
            <a:extLst>
              <a:ext uri="{FF2B5EF4-FFF2-40B4-BE49-F238E27FC236}">
                <a16:creationId xmlns:a16="http://schemas.microsoft.com/office/drawing/2014/main" xmlns="" id="{C907D87F-5800-A56F-8F81-98D8F4F47C31}"/>
              </a:ext>
            </a:extLst>
          </p:cNvPr>
          <p:cNvCxnSpPr>
            <a:cxnSpLocks/>
          </p:cNvCxnSpPr>
          <p:nvPr/>
        </p:nvCxnSpPr>
        <p:spPr>
          <a:xfrm>
            <a:off x="1445073" y="3110431"/>
            <a:ext cx="0" cy="1008000"/>
          </a:xfrm>
          <a:prstGeom prst="line">
            <a:avLst/>
          </a:prstGeom>
          <a:ln w="19050">
            <a:solidFill>
              <a:srgbClr val="0066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r="64731"/>
          <a:stretch/>
        </p:blipFill>
        <p:spPr>
          <a:xfrm>
            <a:off x="576037" y="3149903"/>
            <a:ext cx="960236" cy="86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9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 5">
            <a:extLst>
              <a:ext uri="{FF2B5EF4-FFF2-40B4-BE49-F238E27FC236}">
                <a16:creationId xmlns="" xmlns:a16="http://schemas.microsoft.com/office/drawing/2014/main" id="{D91FB993-29E1-3DBD-8335-7970016F8D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26858" y="3684450"/>
            <a:ext cx="1458933" cy="159863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10309" t="-5612" r="-16555" b="7105"/>
          <a:stretch/>
        </p:blipFill>
        <p:spPr>
          <a:xfrm>
            <a:off x="551105" y="5165635"/>
            <a:ext cx="1393509" cy="144662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80C7158C-0BF7-4D17-9DA5-476EDBB8C12D}" type="slidenum">
              <a:rPr lang="ru-RU" smtClean="0"/>
              <a:pPr algn="ctr">
                <a:defRPr/>
              </a:pPr>
              <a:t>10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9527" y="310069"/>
            <a:ext cx="66010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gradFill flip="none" rotWithShape="1">
                  <a:gsLst>
                    <a:gs pos="24000">
                      <a:srgbClr val="006295"/>
                    </a:gs>
                    <a:gs pos="100000">
                      <a:srgbClr val="00133A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УПРОЩЕННАЯ </a:t>
            </a:r>
            <a:r>
              <a:rPr lang="ru-RU" sz="2000" b="1" dirty="0">
                <a:gradFill flip="none" rotWithShape="1">
                  <a:gsLst>
                    <a:gs pos="24000">
                      <a:srgbClr val="006295"/>
                    </a:gs>
                    <a:gs pos="100000">
                      <a:srgbClr val="00133A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СИСТЕМА НАЛОГООБЛОЖЕНИЯ </a:t>
            </a:r>
          </a:p>
        </p:txBody>
      </p:sp>
      <p:pic>
        <p:nvPicPr>
          <p:cNvPr id="9" name="Фигура 31">
            <a:extLst>
              <a:ext uri="{FF2B5EF4-FFF2-40B4-BE49-F238E27FC236}">
                <a16:creationId xmlns="" xmlns:a16="http://schemas.microsoft.com/office/drawing/2014/main" id="{A2E096B7-3B4F-355B-58E5-41784AC8BE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5" b="2555"/>
          <a:stretch>
            <a:fillRect/>
          </a:stretch>
        </p:blipFill>
        <p:spPr>
          <a:xfrm>
            <a:off x="551105" y="2870882"/>
            <a:ext cx="813813" cy="9310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accent5">
              <a:lumMod val="75000"/>
              <a:alpha val="75000"/>
            </a:schemeClr>
          </a:solidFill>
        </p:spPr>
      </p:pic>
      <p:cxnSp>
        <p:nvCxnSpPr>
          <p:cNvPr id="32" name="Прямая соединительная линия 31"/>
          <p:cNvCxnSpPr/>
          <p:nvPr/>
        </p:nvCxnSpPr>
        <p:spPr>
          <a:xfrm>
            <a:off x="557455" y="646743"/>
            <a:ext cx="63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278375" y="3298183"/>
            <a:ext cx="1760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Ставки для УСН</a:t>
            </a:r>
          </a:p>
          <a:p>
            <a:endParaRPr lang="ru-RU" sz="1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69672" y="694812"/>
            <a:ext cx="64526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условия для применения УСН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01.01.2025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490470" y="2499021"/>
            <a:ext cx="7659370" cy="761475"/>
          </a:xfrm>
          <a:prstGeom prst="round2Diag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ts val="1200"/>
              </a:lnSpc>
            </a:pPr>
            <a:r>
              <a:rPr lang="ru-RU" sz="11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Налогоплательщики, </a:t>
            </a:r>
            <a:r>
              <a:rPr lang="ru-RU" sz="11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утратили право на применение УСН в 2024 </a:t>
            </a:r>
            <a:r>
              <a:rPr lang="ru-RU" sz="11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11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из-за превышения пороговых значений по доходам, могут перейти на УСН </a:t>
            </a:r>
            <a:r>
              <a:rPr lang="ru-RU" sz="11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01.01.2025. Организации </a:t>
            </a:r>
            <a:r>
              <a:rPr lang="ru-RU" sz="11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соответствовать установленному критерию по размеру доходов за </a:t>
            </a:r>
            <a:r>
              <a:rPr lang="ru-RU" sz="11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месяцев </a:t>
            </a:r>
            <a:r>
              <a:rPr lang="ru-RU" sz="11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1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11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1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 </a:t>
            </a:r>
            <a:r>
              <a:rPr lang="ru-RU" sz="11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 ограничения не применяются.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3376493" y="1002589"/>
            <a:ext cx="1588289" cy="755817"/>
          </a:xfrm>
          <a:custGeom>
            <a:avLst/>
            <a:gdLst>
              <a:gd name="connsiteX0" fmla="*/ 94850 w 1588289"/>
              <a:gd name="connsiteY0" fmla="*/ 0 h 1185624"/>
              <a:gd name="connsiteX1" fmla="*/ 1493439 w 1588289"/>
              <a:gd name="connsiteY1" fmla="*/ 0 h 1185624"/>
              <a:gd name="connsiteX2" fmla="*/ 1588289 w 1588289"/>
              <a:gd name="connsiteY2" fmla="*/ 94850 h 1185624"/>
              <a:gd name="connsiteX3" fmla="*/ 1588289 w 1588289"/>
              <a:gd name="connsiteY3" fmla="*/ 1185624 h 1185624"/>
              <a:gd name="connsiteX4" fmla="*/ 1588289 w 1588289"/>
              <a:gd name="connsiteY4" fmla="*/ 1185624 h 1185624"/>
              <a:gd name="connsiteX5" fmla="*/ 0 w 1588289"/>
              <a:gd name="connsiteY5" fmla="*/ 1185624 h 1185624"/>
              <a:gd name="connsiteX6" fmla="*/ 0 w 1588289"/>
              <a:gd name="connsiteY6" fmla="*/ 1185624 h 1185624"/>
              <a:gd name="connsiteX7" fmla="*/ 0 w 1588289"/>
              <a:gd name="connsiteY7" fmla="*/ 94850 h 1185624"/>
              <a:gd name="connsiteX8" fmla="*/ 94850 w 1588289"/>
              <a:gd name="connsiteY8" fmla="*/ 0 h 11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8289" h="1185624">
                <a:moveTo>
                  <a:pt x="94850" y="0"/>
                </a:moveTo>
                <a:lnTo>
                  <a:pt x="1493439" y="0"/>
                </a:lnTo>
                <a:cubicBezTo>
                  <a:pt x="1545823" y="0"/>
                  <a:pt x="1588289" y="42466"/>
                  <a:pt x="1588289" y="94850"/>
                </a:cubicBezTo>
                <a:lnTo>
                  <a:pt x="1588289" y="1185624"/>
                </a:lnTo>
                <a:lnTo>
                  <a:pt x="1588289" y="1185624"/>
                </a:lnTo>
                <a:lnTo>
                  <a:pt x="0" y="1185624"/>
                </a:lnTo>
                <a:lnTo>
                  <a:pt x="0" y="1185624"/>
                </a:lnTo>
                <a:lnTo>
                  <a:pt x="0" y="94850"/>
                </a:lnTo>
                <a:cubicBezTo>
                  <a:pt x="0" y="42466"/>
                  <a:pt x="42466" y="0"/>
                  <a:pt x="94850" y="0"/>
                </a:cubicBezTo>
                <a:close/>
              </a:path>
            </a:pathLst>
          </a:custGeom>
          <a:solidFill>
            <a:srgbClr val="B9CDE5">
              <a:alpha val="20000"/>
            </a:srgb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661" tIns="195421" rIns="83661" bIns="55880" numCol="1" spcCol="1270" anchor="t" anchorCtr="0">
            <a:noAutofit/>
          </a:bodyPr>
          <a:lstStyle/>
          <a:p>
            <a:pPr marL="0" lvl="1" algn="ctr" defTabSz="1955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b="1" dirty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&lt;</a:t>
            </a:r>
            <a:r>
              <a:rPr lang="en-US" sz="3600" b="1" dirty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450</a:t>
            </a:r>
            <a:endParaRPr lang="ru-RU" sz="3600" b="1" dirty="0">
              <a:gradFill flip="none" rotWithShape="1">
                <a:gsLst>
                  <a:gs pos="100000">
                    <a:srgbClr val="002060"/>
                  </a:gs>
                  <a:gs pos="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Arial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3376493" y="1770497"/>
            <a:ext cx="1588289" cy="509818"/>
          </a:xfrm>
          <a:custGeom>
            <a:avLst/>
            <a:gdLst>
              <a:gd name="connsiteX0" fmla="*/ 0 w 1588289"/>
              <a:gd name="connsiteY0" fmla="*/ 0 h 509818"/>
              <a:gd name="connsiteX1" fmla="*/ 1588289 w 1588289"/>
              <a:gd name="connsiteY1" fmla="*/ 0 h 509818"/>
              <a:gd name="connsiteX2" fmla="*/ 1588289 w 1588289"/>
              <a:gd name="connsiteY2" fmla="*/ 509818 h 509818"/>
              <a:gd name="connsiteX3" fmla="*/ 0 w 1588289"/>
              <a:gd name="connsiteY3" fmla="*/ 509818 h 509818"/>
              <a:gd name="connsiteX4" fmla="*/ 0 w 1588289"/>
              <a:gd name="connsiteY4" fmla="*/ 0 h 50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289" h="509818">
                <a:moveTo>
                  <a:pt x="0" y="0"/>
                </a:moveTo>
                <a:lnTo>
                  <a:pt x="1588289" y="0"/>
                </a:lnTo>
                <a:lnTo>
                  <a:pt x="1588289" y="509818"/>
                </a:lnTo>
                <a:lnTo>
                  <a:pt x="0" y="5098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0" rIns="485016" bIns="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Доход, млн ₽  </a:t>
            </a:r>
            <a:endPara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5233559" y="1002589"/>
            <a:ext cx="1588289" cy="755817"/>
          </a:xfrm>
          <a:custGeom>
            <a:avLst/>
            <a:gdLst>
              <a:gd name="connsiteX0" fmla="*/ 94850 w 1588289"/>
              <a:gd name="connsiteY0" fmla="*/ 0 h 1185624"/>
              <a:gd name="connsiteX1" fmla="*/ 1493439 w 1588289"/>
              <a:gd name="connsiteY1" fmla="*/ 0 h 1185624"/>
              <a:gd name="connsiteX2" fmla="*/ 1588289 w 1588289"/>
              <a:gd name="connsiteY2" fmla="*/ 94850 h 1185624"/>
              <a:gd name="connsiteX3" fmla="*/ 1588289 w 1588289"/>
              <a:gd name="connsiteY3" fmla="*/ 1185624 h 1185624"/>
              <a:gd name="connsiteX4" fmla="*/ 1588289 w 1588289"/>
              <a:gd name="connsiteY4" fmla="*/ 1185624 h 1185624"/>
              <a:gd name="connsiteX5" fmla="*/ 0 w 1588289"/>
              <a:gd name="connsiteY5" fmla="*/ 1185624 h 1185624"/>
              <a:gd name="connsiteX6" fmla="*/ 0 w 1588289"/>
              <a:gd name="connsiteY6" fmla="*/ 1185624 h 1185624"/>
              <a:gd name="connsiteX7" fmla="*/ 0 w 1588289"/>
              <a:gd name="connsiteY7" fmla="*/ 94850 h 1185624"/>
              <a:gd name="connsiteX8" fmla="*/ 94850 w 1588289"/>
              <a:gd name="connsiteY8" fmla="*/ 0 h 11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8289" h="1185624">
                <a:moveTo>
                  <a:pt x="94850" y="0"/>
                </a:moveTo>
                <a:lnTo>
                  <a:pt x="1493439" y="0"/>
                </a:lnTo>
                <a:cubicBezTo>
                  <a:pt x="1545823" y="0"/>
                  <a:pt x="1588289" y="42466"/>
                  <a:pt x="1588289" y="94850"/>
                </a:cubicBezTo>
                <a:lnTo>
                  <a:pt x="1588289" y="1185624"/>
                </a:lnTo>
                <a:lnTo>
                  <a:pt x="1588289" y="1185624"/>
                </a:lnTo>
                <a:lnTo>
                  <a:pt x="0" y="1185624"/>
                </a:lnTo>
                <a:lnTo>
                  <a:pt x="0" y="1185624"/>
                </a:lnTo>
                <a:lnTo>
                  <a:pt x="0" y="94850"/>
                </a:lnTo>
                <a:cubicBezTo>
                  <a:pt x="0" y="42466"/>
                  <a:pt x="42466" y="0"/>
                  <a:pt x="94850" y="0"/>
                </a:cubicBezTo>
                <a:close/>
              </a:path>
            </a:pathLst>
          </a:custGeom>
          <a:solidFill>
            <a:srgbClr val="B9CDE5">
              <a:alpha val="20000"/>
            </a:srgb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661" tIns="195421" rIns="83661" bIns="55880" numCol="1" spcCol="1270" anchor="t" anchorCtr="0">
            <a:noAutofit/>
          </a:bodyPr>
          <a:lstStyle/>
          <a:p>
            <a:pPr marL="0" lvl="1" algn="ctr" defTabSz="1955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200" b="1" dirty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&lt;</a:t>
            </a:r>
            <a:r>
              <a:rPr lang="en-US" sz="3600" b="1" dirty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200</a:t>
            </a:r>
            <a:endParaRPr lang="ru-RU" sz="3600" b="1" dirty="0">
              <a:gradFill flip="none" rotWithShape="1">
                <a:gsLst>
                  <a:gs pos="100000">
                    <a:srgbClr val="002060"/>
                  </a:gs>
                  <a:gs pos="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Arial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5233559" y="1770497"/>
            <a:ext cx="1588289" cy="509818"/>
          </a:xfrm>
          <a:custGeom>
            <a:avLst/>
            <a:gdLst>
              <a:gd name="connsiteX0" fmla="*/ 0 w 1588289"/>
              <a:gd name="connsiteY0" fmla="*/ 0 h 509818"/>
              <a:gd name="connsiteX1" fmla="*/ 1588289 w 1588289"/>
              <a:gd name="connsiteY1" fmla="*/ 0 h 509818"/>
              <a:gd name="connsiteX2" fmla="*/ 1588289 w 1588289"/>
              <a:gd name="connsiteY2" fmla="*/ 509818 h 509818"/>
              <a:gd name="connsiteX3" fmla="*/ 0 w 1588289"/>
              <a:gd name="connsiteY3" fmla="*/ 509818 h 509818"/>
              <a:gd name="connsiteX4" fmla="*/ 0 w 1588289"/>
              <a:gd name="connsiteY4" fmla="*/ 0 h 50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289" h="509818">
                <a:moveTo>
                  <a:pt x="0" y="0"/>
                </a:moveTo>
                <a:lnTo>
                  <a:pt x="1588289" y="0"/>
                </a:lnTo>
                <a:lnTo>
                  <a:pt x="1588289" y="509818"/>
                </a:lnTo>
                <a:lnTo>
                  <a:pt x="0" y="5098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0" rIns="0" bIns="0" numCol="1" spcCol="1270" anchor="ctr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Остаточная стоимость, млн ₽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7090625" y="1002589"/>
            <a:ext cx="1588289" cy="755817"/>
          </a:xfrm>
          <a:custGeom>
            <a:avLst/>
            <a:gdLst>
              <a:gd name="connsiteX0" fmla="*/ 94850 w 1588289"/>
              <a:gd name="connsiteY0" fmla="*/ 0 h 1185624"/>
              <a:gd name="connsiteX1" fmla="*/ 1493439 w 1588289"/>
              <a:gd name="connsiteY1" fmla="*/ 0 h 1185624"/>
              <a:gd name="connsiteX2" fmla="*/ 1588289 w 1588289"/>
              <a:gd name="connsiteY2" fmla="*/ 94850 h 1185624"/>
              <a:gd name="connsiteX3" fmla="*/ 1588289 w 1588289"/>
              <a:gd name="connsiteY3" fmla="*/ 1185624 h 1185624"/>
              <a:gd name="connsiteX4" fmla="*/ 1588289 w 1588289"/>
              <a:gd name="connsiteY4" fmla="*/ 1185624 h 1185624"/>
              <a:gd name="connsiteX5" fmla="*/ 0 w 1588289"/>
              <a:gd name="connsiteY5" fmla="*/ 1185624 h 1185624"/>
              <a:gd name="connsiteX6" fmla="*/ 0 w 1588289"/>
              <a:gd name="connsiteY6" fmla="*/ 1185624 h 1185624"/>
              <a:gd name="connsiteX7" fmla="*/ 0 w 1588289"/>
              <a:gd name="connsiteY7" fmla="*/ 94850 h 1185624"/>
              <a:gd name="connsiteX8" fmla="*/ 94850 w 1588289"/>
              <a:gd name="connsiteY8" fmla="*/ 0 h 11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8289" h="1185624">
                <a:moveTo>
                  <a:pt x="94850" y="0"/>
                </a:moveTo>
                <a:lnTo>
                  <a:pt x="1493439" y="0"/>
                </a:lnTo>
                <a:cubicBezTo>
                  <a:pt x="1545823" y="0"/>
                  <a:pt x="1588289" y="42466"/>
                  <a:pt x="1588289" y="94850"/>
                </a:cubicBezTo>
                <a:lnTo>
                  <a:pt x="1588289" y="1185624"/>
                </a:lnTo>
                <a:lnTo>
                  <a:pt x="1588289" y="1185624"/>
                </a:lnTo>
                <a:lnTo>
                  <a:pt x="0" y="1185624"/>
                </a:lnTo>
                <a:lnTo>
                  <a:pt x="0" y="1185624"/>
                </a:lnTo>
                <a:lnTo>
                  <a:pt x="0" y="94850"/>
                </a:lnTo>
                <a:cubicBezTo>
                  <a:pt x="0" y="42466"/>
                  <a:pt x="42466" y="0"/>
                  <a:pt x="94850" y="0"/>
                </a:cubicBezTo>
                <a:close/>
              </a:path>
            </a:pathLst>
          </a:custGeom>
          <a:solidFill>
            <a:srgbClr val="B9CDE5">
              <a:alpha val="20000"/>
            </a:srgb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661" tIns="195421" rIns="83661" bIns="55880" numCol="1" spcCol="1270" anchor="t" anchorCtr="0">
            <a:noAutofit/>
          </a:bodyPr>
          <a:lstStyle/>
          <a:p>
            <a:pPr marL="0" lvl="1" algn="ctr" defTabSz="1955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600" b="1" dirty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&lt;</a:t>
            </a:r>
            <a:r>
              <a:rPr lang="en-US" sz="3600" b="1" dirty="0" smtClean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130</a:t>
            </a:r>
            <a:endParaRPr lang="ru-RU" sz="3600" b="1" dirty="0">
              <a:gradFill flip="none" rotWithShape="1">
                <a:gsLst>
                  <a:gs pos="100000">
                    <a:srgbClr val="002060"/>
                  </a:gs>
                  <a:gs pos="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Arial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7090625" y="1770497"/>
            <a:ext cx="1588289" cy="509818"/>
          </a:xfrm>
          <a:custGeom>
            <a:avLst/>
            <a:gdLst>
              <a:gd name="connsiteX0" fmla="*/ 0 w 1588289"/>
              <a:gd name="connsiteY0" fmla="*/ 0 h 509818"/>
              <a:gd name="connsiteX1" fmla="*/ 1588289 w 1588289"/>
              <a:gd name="connsiteY1" fmla="*/ 0 h 509818"/>
              <a:gd name="connsiteX2" fmla="*/ 1588289 w 1588289"/>
              <a:gd name="connsiteY2" fmla="*/ 509818 h 509818"/>
              <a:gd name="connsiteX3" fmla="*/ 0 w 1588289"/>
              <a:gd name="connsiteY3" fmla="*/ 509818 h 509818"/>
              <a:gd name="connsiteX4" fmla="*/ 0 w 1588289"/>
              <a:gd name="connsiteY4" fmla="*/ 0 h 50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289" h="509818">
                <a:moveTo>
                  <a:pt x="0" y="0"/>
                </a:moveTo>
                <a:lnTo>
                  <a:pt x="1588289" y="0"/>
                </a:lnTo>
                <a:lnTo>
                  <a:pt x="1588289" y="509818"/>
                </a:lnTo>
                <a:lnTo>
                  <a:pt x="0" y="5098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0" rIns="485016" bIns="0" numCol="1" spcCol="1270" anchor="ctr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Сотрудники</a:t>
            </a: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2490470" y="4723958"/>
            <a:ext cx="8662753" cy="1662867"/>
          </a:xfrm>
          <a:prstGeom prst="round2Diag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</p:spPr>
        <p:txBody>
          <a:bodyPr wrap="square" lIns="72000" rIns="72000">
            <a:spAutoFit/>
          </a:bodyPr>
          <a:lstStyle/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ru-RU" sz="11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Субъекты РФ могут снижать ставки до 1% и 5% соответственно</a:t>
            </a:r>
            <a:r>
              <a:rPr lang="ru-RU" sz="11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b="1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  <a:spcAft>
                <a:spcPts val="600"/>
              </a:spcAft>
            </a:pPr>
            <a:r>
              <a:rPr lang="ru-RU" sz="11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вновь зарегистрированных ИП в производственной, социальной и научной сферах, а также в сфере бытовых услуг населению и услуг по временному проживанию может применяться ставка 0% в течение двух лет</a:t>
            </a:r>
            <a:r>
              <a:rPr lang="ru-RU" sz="11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b="1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ru-RU" sz="11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2025 г. исключаются повышенные налоговые ставки для УСН, которые применялись, если доходы налогоплательщика в отчетном периоде превышали 150 млн ₽  (в 2024 г. с учетом коэффициента-дефлятора 199,35 млн ₽), но не превышали 200 млн ₽ (в 2024 г. с учетом коэффициента-дефлятора 265,8 млн ₽), и/или средняя численность работников была выше 100 человек, но не превышала 130 человек.</a:t>
            </a:r>
          </a:p>
        </p:txBody>
      </p:sp>
      <p:sp>
        <p:nvSpPr>
          <p:cNvPr id="26" name="Полилиния 25"/>
          <p:cNvSpPr/>
          <p:nvPr/>
        </p:nvSpPr>
        <p:spPr>
          <a:xfrm>
            <a:off x="4233391" y="3645722"/>
            <a:ext cx="1588289" cy="573998"/>
          </a:xfrm>
          <a:custGeom>
            <a:avLst/>
            <a:gdLst>
              <a:gd name="connsiteX0" fmla="*/ 94850 w 1588289"/>
              <a:gd name="connsiteY0" fmla="*/ 0 h 1185624"/>
              <a:gd name="connsiteX1" fmla="*/ 1493439 w 1588289"/>
              <a:gd name="connsiteY1" fmla="*/ 0 h 1185624"/>
              <a:gd name="connsiteX2" fmla="*/ 1588289 w 1588289"/>
              <a:gd name="connsiteY2" fmla="*/ 94850 h 1185624"/>
              <a:gd name="connsiteX3" fmla="*/ 1588289 w 1588289"/>
              <a:gd name="connsiteY3" fmla="*/ 1185624 h 1185624"/>
              <a:gd name="connsiteX4" fmla="*/ 1588289 w 1588289"/>
              <a:gd name="connsiteY4" fmla="*/ 1185624 h 1185624"/>
              <a:gd name="connsiteX5" fmla="*/ 0 w 1588289"/>
              <a:gd name="connsiteY5" fmla="*/ 1185624 h 1185624"/>
              <a:gd name="connsiteX6" fmla="*/ 0 w 1588289"/>
              <a:gd name="connsiteY6" fmla="*/ 1185624 h 1185624"/>
              <a:gd name="connsiteX7" fmla="*/ 0 w 1588289"/>
              <a:gd name="connsiteY7" fmla="*/ 94850 h 1185624"/>
              <a:gd name="connsiteX8" fmla="*/ 94850 w 1588289"/>
              <a:gd name="connsiteY8" fmla="*/ 0 h 11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8289" h="1185624">
                <a:moveTo>
                  <a:pt x="94850" y="0"/>
                </a:moveTo>
                <a:lnTo>
                  <a:pt x="1493439" y="0"/>
                </a:lnTo>
                <a:cubicBezTo>
                  <a:pt x="1545823" y="0"/>
                  <a:pt x="1588289" y="42466"/>
                  <a:pt x="1588289" y="94850"/>
                </a:cubicBezTo>
                <a:lnTo>
                  <a:pt x="1588289" y="1185624"/>
                </a:lnTo>
                <a:lnTo>
                  <a:pt x="1588289" y="1185624"/>
                </a:lnTo>
                <a:lnTo>
                  <a:pt x="0" y="1185624"/>
                </a:lnTo>
                <a:lnTo>
                  <a:pt x="0" y="1185624"/>
                </a:lnTo>
                <a:lnTo>
                  <a:pt x="0" y="94850"/>
                </a:lnTo>
                <a:cubicBezTo>
                  <a:pt x="0" y="42466"/>
                  <a:pt x="42466" y="0"/>
                  <a:pt x="94850" y="0"/>
                </a:cubicBezTo>
                <a:close/>
              </a:path>
            </a:pathLst>
          </a:custGeom>
          <a:solidFill>
            <a:srgbClr val="B9CDE5">
              <a:alpha val="20000"/>
            </a:srgb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661" tIns="0" rIns="83661" bIns="55880" numCol="1" spcCol="1270" anchor="t" anchorCtr="0">
            <a:noAutofit/>
          </a:bodyPr>
          <a:lstStyle/>
          <a:p>
            <a:pPr algn="ctr"/>
            <a:r>
              <a:rPr lang="ru-RU" sz="3600" b="1" dirty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6</a:t>
            </a:r>
            <a:r>
              <a:rPr lang="ru-RU" sz="2800" b="1" dirty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%</a:t>
            </a:r>
            <a:endParaRPr lang="ru-RU" sz="3600" b="1" dirty="0">
              <a:gradFill flip="none" rotWithShape="1">
                <a:gsLst>
                  <a:gs pos="100000">
                    <a:srgbClr val="002060"/>
                  </a:gs>
                  <a:gs pos="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Arial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4233391" y="4228697"/>
            <a:ext cx="1588289" cy="347212"/>
          </a:xfrm>
          <a:custGeom>
            <a:avLst/>
            <a:gdLst>
              <a:gd name="connsiteX0" fmla="*/ 0 w 1588289"/>
              <a:gd name="connsiteY0" fmla="*/ 0 h 509818"/>
              <a:gd name="connsiteX1" fmla="*/ 1588289 w 1588289"/>
              <a:gd name="connsiteY1" fmla="*/ 0 h 509818"/>
              <a:gd name="connsiteX2" fmla="*/ 1588289 w 1588289"/>
              <a:gd name="connsiteY2" fmla="*/ 509818 h 509818"/>
              <a:gd name="connsiteX3" fmla="*/ 0 w 1588289"/>
              <a:gd name="connsiteY3" fmla="*/ 509818 h 509818"/>
              <a:gd name="connsiteX4" fmla="*/ 0 w 1588289"/>
              <a:gd name="connsiteY4" fmla="*/ 0 h 50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289" h="509818">
                <a:moveTo>
                  <a:pt x="0" y="0"/>
                </a:moveTo>
                <a:lnTo>
                  <a:pt x="1588289" y="0"/>
                </a:lnTo>
                <a:lnTo>
                  <a:pt x="1588289" y="509818"/>
                </a:lnTo>
                <a:lnTo>
                  <a:pt x="0" y="5098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«доходы»</a:t>
            </a:r>
          </a:p>
        </p:txBody>
      </p:sp>
      <p:sp>
        <p:nvSpPr>
          <p:cNvPr id="28" name="Полилиния 27"/>
          <p:cNvSpPr/>
          <p:nvPr/>
        </p:nvSpPr>
        <p:spPr>
          <a:xfrm>
            <a:off x="6090457" y="3645722"/>
            <a:ext cx="1603691" cy="573998"/>
          </a:xfrm>
          <a:custGeom>
            <a:avLst/>
            <a:gdLst>
              <a:gd name="connsiteX0" fmla="*/ 94850 w 1588289"/>
              <a:gd name="connsiteY0" fmla="*/ 0 h 1185624"/>
              <a:gd name="connsiteX1" fmla="*/ 1493439 w 1588289"/>
              <a:gd name="connsiteY1" fmla="*/ 0 h 1185624"/>
              <a:gd name="connsiteX2" fmla="*/ 1588289 w 1588289"/>
              <a:gd name="connsiteY2" fmla="*/ 94850 h 1185624"/>
              <a:gd name="connsiteX3" fmla="*/ 1588289 w 1588289"/>
              <a:gd name="connsiteY3" fmla="*/ 1185624 h 1185624"/>
              <a:gd name="connsiteX4" fmla="*/ 1588289 w 1588289"/>
              <a:gd name="connsiteY4" fmla="*/ 1185624 h 1185624"/>
              <a:gd name="connsiteX5" fmla="*/ 0 w 1588289"/>
              <a:gd name="connsiteY5" fmla="*/ 1185624 h 1185624"/>
              <a:gd name="connsiteX6" fmla="*/ 0 w 1588289"/>
              <a:gd name="connsiteY6" fmla="*/ 1185624 h 1185624"/>
              <a:gd name="connsiteX7" fmla="*/ 0 w 1588289"/>
              <a:gd name="connsiteY7" fmla="*/ 94850 h 1185624"/>
              <a:gd name="connsiteX8" fmla="*/ 94850 w 1588289"/>
              <a:gd name="connsiteY8" fmla="*/ 0 h 11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8289" h="1185624">
                <a:moveTo>
                  <a:pt x="94850" y="0"/>
                </a:moveTo>
                <a:lnTo>
                  <a:pt x="1493439" y="0"/>
                </a:lnTo>
                <a:cubicBezTo>
                  <a:pt x="1545823" y="0"/>
                  <a:pt x="1588289" y="42466"/>
                  <a:pt x="1588289" y="94850"/>
                </a:cubicBezTo>
                <a:lnTo>
                  <a:pt x="1588289" y="1185624"/>
                </a:lnTo>
                <a:lnTo>
                  <a:pt x="1588289" y="1185624"/>
                </a:lnTo>
                <a:lnTo>
                  <a:pt x="0" y="1185624"/>
                </a:lnTo>
                <a:lnTo>
                  <a:pt x="0" y="1185624"/>
                </a:lnTo>
                <a:lnTo>
                  <a:pt x="0" y="94850"/>
                </a:lnTo>
                <a:cubicBezTo>
                  <a:pt x="0" y="42466"/>
                  <a:pt x="42466" y="0"/>
                  <a:pt x="94850" y="0"/>
                </a:cubicBezTo>
                <a:close/>
              </a:path>
            </a:pathLst>
          </a:custGeom>
          <a:solidFill>
            <a:srgbClr val="B9CDE5">
              <a:alpha val="20000"/>
            </a:srgb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661" tIns="0" rIns="83661" bIns="55880" numCol="1" spcCol="1270" anchor="t" anchorCtr="0">
            <a:noAutofit/>
          </a:bodyPr>
          <a:lstStyle/>
          <a:p>
            <a:pPr algn="ctr"/>
            <a:r>
              <a:rPr lang="ru-RU" sz="3600" b="1" dirty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15</a:t>
            </a:r>
            <a:r>
              <a:rPr lang="ru-RU" sz="2800" b="1" dirty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29" name="Полилиния 28"/>
          <p:cNvSpPr/>
          <p:nvPr/>
        </p:nvSpPr>
        <p:spPr>
          <a:xfrm>
            <a:off x="6090457" y="4228697"/>
            <a:ext cx="1605996" cy="347212"/>
          </a:xfrm>
          <a:custGeom>
            <a:avLst/>
            <a:gdLst>
              <a:gd name="connsiteX0" fmla="*/ 0 w 1588289"/>
              <a:gd name="connsiteY0" fmla="*/ 0 h 509818"/>
              <a:gd name="connsiteX1" fmla="*/ 1588289 w 1588289"/>
              <a:gd name="connsiteY1" fmla="*/ 0 h 509818"/>
              <a:gd name="connsiteX2" fmla="*/ 1588289 w 1588289"/>
              <a:gd name="connsiteY2" fmla="*/ 509818 h 509818"/>
              <a:gd name="connsiteX3" fmla="*/ 0 w 1588289"/>
              <a:gd name="connsiteY3" fmla="*/ 509818 h 509818"/>
              <a:gd name="connsiteX4" fmla="*/ 0 w 1588289"/>
              <a:gd name="connsiteY4" fmla="*/ 0 h 50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289" h="509818">
                <a:moveTo>
                  <a:pt x="0" y="0"/>
                </a:moveTo>
                <a:lnTo>
                  <a:pt x="1588289" y="0"/>
                </a:lnTo>
                <a:lnTo>
                  <a:pt x="1588289" y="509818"/>
                </a:lnTo>
                <a:lnTo>
                  <a:pt x="0" y="5098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0" rIns="0" bIns="0" numCol="1" spcCol="1270" anchor="ctr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«доходы-расходы» </a:t>
            </a:r>
          </a:p>
        </p:txBody>
      </p:sp>
    </p:spTree>
    <p:extLst>
      <p:ext uri="{BB962C8B-B14F-4D97-AF65-F5344CB8AC3E}">
        <p14:creationId xmlns:p14="http://schemas.microsoft.com/office/powerpoint/2010/main" val="198249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1022726" y="1131544"/>
            <a:ext cx="10838837" cy="831600"/>
          </a:xfrm>
          <a:prstGeom prst="round2DiagRect">
            <a:avLst/>
          </a:prstGeom>
          <a:noFill/>
          <a:ln w="19050"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281163" y="2555899"/>
            <a:ext cx="10580400" cy="1692000"/>
          </a:xfrm>
          <a:prstGeom prst="round2DiagRect">
            <a:avLst/>
          </a:prstGeom>
          <a:noFill/>
          <a:ln w="19050"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3170" y="280642"/>
            <a:ext cx="1135839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gradFill flip="none" rotWithShape="1">
                  <a:gsLst>
                    <a:gs pos="29150">
                      <a:srgbClr val="0086C6"/>
                    </a:gs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Порядок применения чеков контрольно-кассовой техники</a:t>
            </a:r>
            <a:endParaRPr lang="ru-RU" sz="1700" b="1" dirty="0">
              <a:gradFill flip="none" rotWithShape="1">
                <a:gsLst>
                  <a:gs pos="29150">
                    <a:srgbClr val="0086C6"/>
                  </a:gs>
                  <a:gs pos="100000">
                    <a:srgbClr val="002060"/>
                  </a:gs>
                  <a:gs pos="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Arial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58844" y="647027"/>
            <a:ext cx="669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80C7158C-0BF7-4D17-9DA5-476EDBB8C12D}" type="slidenum">
              <a:rPr lang="ru-RU" smtClean="0"/>
              <a:pPr algn="ctr">
                <a:defRPr/>
              </a:pPr>
              <a:t>11</a:t>
            </a:fld>
            <a:endParaRPr lang="ru-RU" dirty="0"/>
          </a:p>
        </p:txBody>
      </p:sp>
      <p:sp>
        <p:nvSpPr>
          <p:cNvPr id="16" name="Полилиния: Фигура 5">
            <a:extLst>
              <a:ext uri="{FF2B5EF4-FFF2-40B4-BE49-F238E27FC236}">
                <a16:creationId xmlns="" xmlns:a16="http://schemas.microsoft.com/office/drawing/2014/main" id="{D91FB993-29E1-3DBD-8335-7970016F8D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87729" y="4769105"/>
            <a:ext cx="1606506" cy="1828800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tx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Полилиния: Фигура 5">
            <a:extLst>
              <a:ext uri="{FF2B5EF4-FFF2-40B4-BE49-F238E27FC236}">
                <a16:creationId xmlns="" xmlns:a16="http://schemas.microsoft.com/office/drawing/2014/main" id="{D91FB993-29E1-3DBD-8335-7970016F8D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833951" y="4769105"/>
            <a:ext cx="1606506" cy="1828800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tx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Полилиния: Фигура 5">
            <a:extLst>
              <a:ext uri="{FF2B5EF4-FFF2-40B4-BE49-F238E27FC236}">
                <a16:creationId xmlns="" xmlns:a16="http://schemas.microsoft.com/office/drawing/2014/main" id="{D91FB993-29E1-3DBD-8335-7970016F8D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080173" y="4769105"/>
            <a:ext cx="1606506" cy="1828800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tx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Полилиния: Фигура 5">
            <a:extLst>
              <a:ext uri="{FF2B5EF4-FFF2-40B4-BE49-F238E27FC236}">
                <a16:creationId xmlns="" xmlns:a16="http://schemas.microsoft.com/office/drawing/2014/main" id="{D91FB993-29E1-3DBD-8335-7970016F8D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326395" y="4769105"/>
            <a:ext cx="1606506" cy="1828800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tx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99692" y="4880256"/>
            <a:ext cx="1828800" cy="1606501"/>
          </a:xfrm>
          <a:prstGeom prst="hexagon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1" b="12178"/>
          <a:stretch/>
        </p:blipFill>
        <p:spPr>
          <a:xfrm rot="16200000">
            <a:off x="3841597" y="4841300"/>
            <a:ext cx="1837437" cy="1612898"/>
          </a:xfrm>
          <a:prstGeom prst="hexagon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28" b="5545"/>
          <a:stretch/>
        </p:blipFill>
        <p:spPr>
          <a:xfrm rot="16200000">
            <a:off x="6088001" y="4887586"/>
            <a:ext cx="1828800" cy="1591839"/>
          </a:xfrm>
          <a:prstGeom prst="hexagon">
            <a:avLst/>
          </a:prstGeom>
        </p:spPr>
      </p:pic>
      <p:sp>
        <p:nvSpPr>
          <p:cNvPr id="31" name="Полилиния: Фигура 5">
            <a:extLst>
              <a:ext uri="{FF2B5EF4-FFF2-40B4-BE49-F238E27FC236}">
                <a16:creationId xmlns="" xmlns:a16="http://schemas.microsoft.com/office/drawing/2014/main" id="{D91FB993-29E1-3DBD-8335-7970016F8D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564345" y="4769105"/>
            <a:ext cx="1606506" cy="1828800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rgbClr val="17375E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27819" y="4870685"/>
            <a:ext cx="1837438" cy="1617002"/>
          </a:xfrm>
          <a:prstGeom prst="hexagon">
            <a:avLst/>
          </a:prstGeom>
        </p:spPr>
      </p:pic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021098" y="2824439"/>
            <a:ext cx="10580172" cy="1691031"/>
          </a:xfrm>
          <a:prstGeom prst="round2DiagRect">
            <a:avLst/>
          </a:prstGeom>
          <a:solidFill>
            <a:srgbClr val="E0E6F1"/>
          </a:solidFill>
          <a:ln>
            <a:solidFill>
              <a:srgbClr val="17375E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ru-RU" sz="1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Если разработчики ККТ не успевают предоставить обновление программного обеспечения, </a:t>
            </a:r>
            <a:r>
              <a:rPr lang="ru-RU" sz="1200" kern="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которое </a:t>
            </a:r>
            <a:r>
              <a:rPr lang="ru-RU" sz="1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позволит указывать в кассовых чеках специальные ставки НДС, </a:t>
            </a:r>
            <a:r>
              <a:rPr lang="ru-RU" sz="1200" kern="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пользователи </a:t>
            </a:r>
            <a:r>
              <a:rPr lang="ru-RU" sz="1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могут продолжать формировать чеки по старым правилам до выхода соответствующего обновления</a:t>
            </a:r>
            <a:r>
              <a:rPr lang="ru-RU" sz="1200" kern="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ru-RU" sz="1200" kern="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1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таком случае в чеках следует указывать реквизиты "сумма расчета без НДС" и "сумма расчета по чеку без НДС". </a:t>
            </a:r>
            <a:endParaRPr lang="ru-RU" sz="1200" kern="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ru-RU" sz="1200" kern="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</a:t>
            </a:r>
            <a:r>
              <a:rPr lang="ru-RU" sz="1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этом общая сумма расчета должна включать НДС по специальным ставкам (5% или 7%).</a:t>
            </a:r>
          </a:p>
          <a:p>
            <a:pPr>
              <a:lnSpc>
                <a:spcPts val="1900"/>
              </a:lnSpc>
            </a:pPr>
            <a:r>
              <a:rPr lang="ru-RU" sz="1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 только появится обновление ПО для ККТ, поддерживающее специальные ставки НДС, пользователи должны начать </a:t>
            </a:r>
            <a:r>
              <a:rPr lang="ru-RU" sz="1200" kern="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формировать </a:t>
            </a:r>
            <a:r>
              <a:rPr lang="ru-RU" sz="1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чеки с указанием новых ставок НДС.</a:t>
            </a: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828943" y="1312239"/>
            <a:ext cx="10772327" cy="829925"/>
          </a:xfrm>
          <a:prstGeom prst="round2DiagRect">
            <a:avLst/>
          </a:prstGeom>
          <a:solidFill>
            <a:srgbClr val="E0E6F1"/>
          </a:solidFill>
          <a:ln>
            <a:solidFill>
              <a:srgbClr val="17375E"/>
            </a:solidFill>
          </a:ln>
        </p:spPr>
        <p:txBody>
          <a:bodyPr wrap="square">
            <a:noAutofit/>
          </a:bodyPr>
          <a:lstStyle/>
          <a:p>
            <a:pPr>
              <a:lnSpc>
                <a:spcPts val="1900"/>
              </a:lnSpc>
            </a:pPr>
            <a:r>
              <a:rPr lang="ru-RU" sz="1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</a:t>
            </a:r>
            <a:r>
              <a:rPr lang="en-US" sz="1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ru-RU" sz="1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.01.2</a:t>
            </a:r>
            <a:r>
              <a:rPr lang="ru-RU" sz="1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025 НП УСН, которые обязаны исчислять и уплачивать НДС в бюджет, должны учитывать новые ставки НДС в кассовых чеках. </a:t>
            </a:r>
            <a:endParaRPr lang="en-US" sz="12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ru-RU" sz="1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 требование связано с изменениями, внесенными в Приказ ФНС России от 14.09.2020 № ЕД-7-20/662@.</a:t>
            </a:r>
          </a:p>
        </p:txBody>
      </p:sp>
      <p:pic>
        <p:nvPicPr>
          <p:cNvPr id="15" name="Picture 2" descr="3699871645525760@myt6-09be74140f25">
            <a:extLst>
              <a:ext uri="{FF2B5EF4-FFF2-40B4-BE49-F238E27FC236}">
                <a16:creationId xmlns="" xmlns:a16="http://schemas.microsoft.com/office/drawing/2014/main" id="{E330F86E-3884-4909-9C5C-6CE16D177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441" y="1712934"/>
            <a:ext cx="1363792" cy="85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51372" y="619081"/>
            <a:ext cx="3274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налогоплательщиками УСН С 01.01.2025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03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1130" t="25809" r="36566" b="54815"/>
          <a:stretch/>
        </p:blipFill>
        <p:spPr>
          <a:xfrm>
            <a:off x="926305" y="2504510"/>
            <a:ext cx="1500188" cy="1328653"/>
          </a:xfrm>
          <a:prstGeom prst="hexagon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50684"/>
          <a:stretch/>
        </p:blipFill>
        <p:spPr>
          <a:xfrm>
            <a:off x="558800" y="484928"/>
            <a:ext cx="724582" cy="1268078"/>
          </a:xfrm>
          <a:prstGeom prst="rect">
            <a:avLst/>
          </a:prstGeom>
        </p:spPr>
      </p:pic>
      <p:sp>
        <p:nvSpPr>
          <p:cNvPr id="20" name="Полилиния: Фигура 5">
            <a:extLst>
              <a:ext uri="{FF2B5EF4-FFF2-40B4-BE49-F238E27FC236}">
                <a16:creationId xmlns="" xmlns:a16="http://schemas.microsoft.com/office/drawing/2014/main" id="{D91FB993-29E1-3DBD-8335-7970016F8D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68368" y="1069851"/>
            <a:ext cx="1245326" cy="1440000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334D6A"/>
          </a:solidFill>
          <a:ln w="19050" cap="flat" cmpd="sng" algn="ctr">
            <a:solidFill>
              <a:srgbClr val="334D6A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algn="ctr">
              <a:defRPr lang="ru-RU"/>
            </a:pPr>
            <a:endParaRPr lang="ru-RU" b="1" kern="0" dirty="0">
              <a:solidFill>
                <a:srgbClr val="F7D952"/>
              </a:solidFill>
              <a:latin typeface="Arial"/>
              <a:cs typeface="Arial"/>
            </a:endParaRPr>
          </a:p>
        </p:txBody>
      </p:sp>
      <p:sp>
        <p:nvSpPr>
          <p:cNvPr id="23" name="Полилиния: Фигура 5">
            <a:extLst>
              <a:ext uri="{FF2B5EF4-FFF2-40B4-BE49-F238E27FC236}">
                <a16:creationId xmlns="" xmlns:a16="http://schemas.microsoft.com/office/drawing/2014/main" id="{D91FB993-29E1-3DBD-8335-7970016F8D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2244390" y="1754231"/>
            <a:ext cx="1245326" cy="1440000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rgbClr val="DC0005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algn="ctr">
              <a:defRPr lang="ru-RU"/>
            </a:pPr>
            <a:endParaRPr lang="ru-RU" b="1" kern="0" dirty="0">
              <a:solidFill>
                <a:srgbClr val="F7D952"/>
              </a:solidFill>
              <a:latin typeface="Arial"/>
              <a:cs typeface="Arial"/>
            </a:endParaRPr>
          </a:p>
        </p:txBody>
      </p:sp>
      <p:sp>
        <p:nvSpPr>
          <p:cNvPr id="24" name="Полилиния: Фигура 5">
            <a:extLst>
              <a:ext uri="{FF2B5EF4-FFF2-40B4-BE49-F238E27FC236}">
                <a16:creationId xmlns="" xmlns:a16="http://schemas.microsoft.com/office/drawing/2014/main" id="{D91FB993-29E1-3DBD-8335-7970016F8D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2253818" y="3122992"/>
            <a:ext cx="1245326" cy="1440000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7" name="Полилиния: Фигура 5">
            <a:extLst>
              <a:ext uri="{FF2B5EF4-FFF2-40B4-BE49-F238E27FC236}">
                <a16:creationId xmlns="" xmlns:a16="http://schemas.microsoft.com/office/drawing/2014/main" id="{D91FB993-29E1-3DBD-8335-7970016F8D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588059" y="3139670"/>
            <a:ext cx="1289394" cy="145071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algn="ctr">
              <a:defRPr lang="ru-RU"/>
            </a:pPr>
            <a:endParaRPr lang="ru-RU" b="1" kern="0" dirty="0">
              <a:solidFill>
                <a:srgbClr val="F7D952"/>
              </a:solidFill>
              <a:latin typeface="Arial"/>
              <a:cs typeface="Arial"/>
            </a:endParaRPr>
          </a:p>
        </p:txBody>
      </p:sp>
      <p:sp>
        <p:nvSpPr>
          <p:cNvPr id="28" name="Полилиния: Фигура 5">
            <a:extLst>
              <a:ext uri="{FF2B5EF4-FFF2-40B4-BE49-F238E27FC236}">
                <a16:creationId xmlns="" xmlns:a16="http://schemas.microsoft.com/office/drawing/2014/main" id="{D91FB993-29E1-3DBD-8335-7970016F8D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436925" y="3828847"/>
            <a:ext cx="1245326" cy="1440000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334D6A"/>
          </a:solidFill>
          <a:ln w="19050" cap="flat" cmpd="sng" algn="ctr">
            <a:solidFill>
              <a:srgbClr val="334D6A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algn="ctr">
              <a:defRPr lang="ru-RU"/>
            </a:pPr>
            <a:endParaRPr lang="ru-RU" b="1" kern="0" dirty="0">
              <a:solidFill>
                <a:srgbClr val="F7D952"/>
              </a:solidFill>
              <a:latin typeface="Arial"/>
              <a:cs typeface="Arial"/>
            </a:endParaRPr>
          </a:p>
        </p:txBody>
      </p:sp>
      <p:sp>
        <p:nvSpPr>
          <p:cNvPr id="31" name="Полилиния: Фигура 5">
            <a:extLst>
              <a:ext uri="{FF2B5EF4-FFF2-40B4-BE49-F238E27FC236}">
                <a16:creationId xmlns="" xmlns:a16="http://schemas.microsoft.com/office/drawing/2014/main" id="{D91FB993-29E1-3DBD-8335-7970016F8D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585838" y="4518540"/>
            <a:ext cx="1283121" cy="1440000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85A3C4"/>
          </a:solidFill>
          <a:ln w="19050" cap="flat" cmpd="sng" algn="ctr">
            <a:solidFill>
              <a:srgbClr val="85A3C4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algn="ctr">
              <a:defRPr lang="ru-RU"/>
            </a:pPr>
            <a:endParaRPr lang="ru-RU" b="1" kern="0" dirty="0">
              <a:solidFill>
                <a:srgbClr val="F7D952"/>
              </a:solidFill>
              <a:latin typeface="Arial"/>
              <a:cs typeface="Arial"/>
            </a:endParaRPr>
          </a:p>
        </p:txBody>
      </p:sp>
      <p:sp>
        <p:nvSpPr>
          <p:cNvPr id="34" name="Полилиния: Фигура 5">
            <a:extLst>
              <a:ext uri="{FF2B5EF4-FFF2-40B4-BE49-F238E27FC236}">
                <a16:creationId xmlns="" xmlns:a16="http://schemas.microsoft.com/office/drawing/2014/main" id="{D91FB993-29E1-3DBD-8335-7970016F8D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459236" y="5179332"/>
            <a:ext cx="1245326" cy="1440000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rgbClr val="D80005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algn="ctr">
              <a:defRPr lang="ru-RU"/>
            </a:pPr>
            <a:endParaRPr lang="ru-RU" b="1" kern="0" dirty="0">
              <a:solidFill>
                <a:srgbClr val="F7D952"/>
              </a:solidFill>
              <a:latin typeface="Arial"/>
              <a:cs typeface="Arial"/>
            </a:endParaRPr>
          </a:p>
        </p:txBody>
      </p:sp>
      <p:sp>
        <p:nvSpPr>
          <p:cNvPr id="36" name="Полилиния: Фигура 5">
            <a:extLst>
              <a:ext uri="{FF2B5EF4-FFF2-40B4-BE49-F238E27FC236}">
                <a16:creationId xmlns="" xmlns:a16="http://schemas.microsoft.com/office/drawing/2014/main" id="{D91FB993-29E1-3DBD-8335-7970016F8D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2240036" y="380910"/>
            <a:ext cx="1245326" cy="1440000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85A3C4"/>
          </a:solidFill>
          <a:ln w="19050" cap="flat" cmpd="sng" algn="ctr">
            <a:solidFill>
              <a:srgbClr val="85A3C4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algn="ctr">
              <a:defRPr lang="ru-RU"/>
            </a:pPr>
            <a:endParaRPr lang="ru-RU" b="1" kern="0" dirty="0">
              <a:solidFill>
                <a:srgbClr val="F7D952"/>
              </a:solidFill>
              <a:latin typeface="Arial"/>
              <a:cs typeface="Arial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5"/>
          <a:srcRect l="52361"/>
          <a:stretch/>
        </p:blipFill>
        <p:spPr>
          <a:xfrm>
            <a:off x="558799" y="1845002"/>
            <a:ext cx="702845" cy="126807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5"/>
          <a:srcRect b="52232"/>
          <a:stretch/>
        </p:blipFill>
        <p:spPr>
          <a:xfrm>
            <a:off x="4497879" y="5972865"/>
            <a:ext cx="1475360" cy="60573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5"/>
          <a:srcRect b="50269"/>
          <a:stretch/>
        </p:blipFill>
        <p:spPr>
          <a:xfrm>
            <a:off x="6881552" y="5973365"/>
            <a:ext cx="1475360" cy="63063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6"/>
          <a:srcRect t="16950"/>
          <a:stretch/>
        </p:blipFill>
        <p:spPr>
          <a:xfrm>
            <a:off x="941768" y="0"/>
            <a:ext cx="1469263" cy="1053139"/>
          </a:xfrm>
          <a:prstGeom prst="rect">
            <a:avLst/>
          </a:prstGeom>
        </p:spPr>
      </p:pic>
      <p:sp>
        <p:nvSpPr>
          <p:cNvPr id="35" name="Полилиния: Фигура 5">
            <a:extLst>
              <a:ext uri="{FF2B5EF4-FFF2-40B4-BE49-F238E27FC236}">
                <a16:creationId xmlns="" xmlns:a16="http://schemas.microsoft.com/office/drawing/2014/main" id="{D91FB993-29E1-3DBD-8335-7970016F8D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798434" y="5175857"/>
            <a:ext cx="1289396" cy="1465840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rgbClr val="008DCD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algn="ctr">
              <a:defRPr lang="ru-RU"/>
            </a:pPr>
            <a:endParaRPr lang="ru-RU" b="1" kern="0" dirty="0">
              <a:solidFill>
                <a:srgbClr val="F7D952"/>
              </a:solidFill>
              <a:latin typeface="Arial"/>
              <a:cs typeface="Arial"/>
            </a:endParaRPr>
          </a:p>
        </p:txBody>
      </p:sp>
      <p:sp>
        <p:nvSpPr>
          <p:cNvPr id="42" name="Полилиния: Фигура 5">
            <a:extLst>
              <a:ext uri="{FF2B5EF4-FFF2-40B4-BE49-F238E27FC236}">
                <a16:creationId xmlns="" xmlns:a16="http://schemas.microsoft.com/office/drawing/2014/main" id="{D91FB993-29E1-3DBD-8335-7970016F8D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459236" y="5179332"/>
            <a:ext cx="1245326" cy="1440000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DC0005"/>
          </a:solidFill>
          <a:ln w="19050" cap="flat" cmpd="sng" algn="ctr">
            <a:solidFill>
              <a:srgbClr val="D80005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algn="ctr">
              <a:defRPr lang="ru-RU"/>
            </a:pPr>
            <a:endParaRPr lang="ru-RU" b="1" kern="0" dirty="0">
              <a:solidFill>
                <a:srgbClr val="F7D952"/>
              </a:solidFill>
              <a:latin typeface="Arial"/>
              <a:cs typeface="Arial"/>
            </a:endParaRPr>
          </a:p>
        </p:txBody>
      </p:sp>
      <p:sp>
        <p:nvSpPr>
          <p:cNvPr id="44" name="Заголовок 23">
            <a:extLst>
              <a:ext uri="{FF2B5EF4-FFF2-40B4-BE49-F238E27FC236}">
                <a16:creationId xmlns="" xmlns:a16="http://schemas.microsoft.com/office/drawing/2014/main" id="{AD2C8D04-263D-9589-1CFF-A5968D7C33D7}"/>
              </a:ext>
            </a:extLst>
          </p:cNvPr>
          <p:cNvSpPr txBox="1">
            <a:spLocks/>
          </p:cNvSpPr>
          <p:nvPr/>
        </p:nvSpPr>
        <p:spPr>
          <a:xfrm>
            <a:off x="5548133" y="1901564"/>
            <a:ext cx="594595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Спасибо за внимание!</a:t>
            </a:r>
            <a:endParaRPr lang="ru-RU" sz="4000" dirty="0">
              <a:gradFill flip="none" rotWithShape="1">
                <a:gsLst>
                  <a:gs pos="100000">
                    <a:srgbClr val="002060"/>
                  </a:gs>
                  <a:gs pos="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Arial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5">
            <a:extLst>
              <a:ext uri="{FF2B5EF4-FFF2-40B4-BE49-F238E27FC236}">
                <a16:creationId xmlns:a16="http://schemas.microsoft.com/office/drawing/2014/main" xmlns="" id="{C907D87F-5800-A56F-8F81-98D8F4F47C31}"/>
              </a:ext>
            </a:extLst>
          </p:cNvPr>
          <p:cNvCxnSpPr>
            <a:cxnSpLocks/>
          </p:cNvCxnSpPr>
          <p:nvPr/>
        </p:nvCxnSpPr>
        <p:spPr>
          <a:xfrm rot="5400000">
            <a:off x="8567556" y="283602"/>
            <a:ext cx="0" cy="5868000"/>
          </a:xfrm>
          <a:prstGeom prst="line">
            <a:avLst/>
          </a:prstGeom>
          <a:ln w="19050">
            <a:solidFill>
              <a:srgbClr val="3F5A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2"/>
          <a:stretch/>
        </p:blipFill>
        <p:spPr>
          <a:xfrm>
            <a:off x="3343275" y="2536217"/>
            <a:ext cx="1419237" cy="1243762"/>
          </a:xfrm>
          <a:prstGeom prst="hexagon">
            <a:avLst/>
          </a:prstGeom>
        </p:spPr>
      </p:pic>
      <p:sp>
        <p:nvSpPr>
          <p:cNvPr id="47" name="Текст 24">
            <a:extLst>
              <a:ext uri="{FF2B5EF4-FFF2-40B4-BE49-F238E27FC236}">
                <a16:creationId xmlns="" xmlns:a16="http://schemas.microsoft.com/office/drawing/2014/main" id="{B993E4D5-4AD0-4740-096D-6822944C8FF6}"/>
              </a:ext>
            </a:extLst>
          </p:cNvPr>
          <p:cNvSpPr txBox="1">
            <a:spLocks/>
          </p:cNvSpPr>
          <p:nvPr/>
        </p:nvSpPr>
        <p:spPr>
          <a:xfrm>
            <a:off x="8356912" y="6087165"/>
            <a:ext cx="3636000" cy="6692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b="1" dirty="0">
                <a:gradFill flip="none" rotWithShape="1">
                  <a:gsLst>
                    <a:gs pos="73000">
                      <a:srgbClr val="002060"/>
                    </a:gs>
                    <a:gs pos="30000">
                      <a:srgbClr val="0068A8"/>
                    </a:gs>
                    <a:gs pos="100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Владимир Александрович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b="1" dirty="0">
                <a:gradFill flip="none" rotWithShape="1">
                  <a:gsLst>
                    <a:gs pos="73000">
                      <a:srgbClr val="002060"/>
                    </a:gs>
                    <a:gs pos="30000">
                      <a:srgbClr val="0068A8"/>
                    </a:gs>
                    <a:gs pos="100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УФНС России по г. Москве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5052" y="5264078"/>
            <a:ext cx="1425161" cy="1270071"/>
          </a:xfrm>
          <a:prstGeom prst="hexagon">
            <a:avLst>
              <a:gd name="adj" fmla="val 29010"/>
              <a:gd name="vf" fmla="val 115470"/>
            </a:avLst>
          </a:prstGeom>
        </p:spPr>
      </p:pic>
    </p:spTree>
    <p:extLst>
      <p:ext uri="{BB962C8B-B14F-4D97-AF65-F5344CB8AC3E}">
        <p14:creationId xmlns:p14="http://schemas.microsoft.com/office/powerpoint/2010/main" val="254632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10309" t="-5612" r="-16555" b="7105"/>
          <a:stretch/>
        </p:blipFill>
        <p:spPr>
          <a:xfrm>
            <a:off x="562002" y="5158331"/>
            <a:ext cx="1393509" cy="144662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11098774" y="6135651"/>
            <a:ext cx="827160" cy="632094"/>
          </a:xfrm>
        </p:spPr>
        <p:txBody>
          <a:bodyPr/>
          <a:lstStyle/>
          <a:p>
            <a:pPr algn="ctr">
              <a:defRPr/>
            </a:pPr>
            <a:fld id="{80C7158C-0BF7-4D17-9DA5-476EDBB8C12D}" type="slidenum">
              <a:rPr lang="ru-RU" smtClean="0"/>
              <a:pPr algn="ctr">
                <a:defRPr/>
              </a:pPr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8102" y="310069"/>
            <a:ext cx="66010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gradFill flip="none" rotWithShape="1">
                  <a:gsLst>
                    <a:gs pos="24000">
                      <a:srgbClr val="006295"/>
                    </a:gs>
                    <a:gs pos="100000">
                      <a:srgbClr val="00133A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УПРОЩЕННАЯ </a:t>
            </a:r>
            <a:r>
              <a:rPr lang="ru-RU" sz="2000" b="1" dirty="0">
                <a:gradFill flip="none" rotWithShape="1">
                  <a:gsLst>
                    <a:gs pos="24000">
                      <a:srgbClr val="006295"/>
                    </a:gs>
                    <a:gs pos="100000">
                      <a:srgbClr val="00133A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СИСТЕМА НАЛОГООБЛОЖЕНИЯ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50237" y="952987"/>
            <a:ext cx="355715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 2025 исключаются повышенные налоговые ставки по УСН</a:t>
            </a:r>
          </a:p>
          <a:p>
            <a:r>
              <a:rPr lang="ru-RU" sz="3600" b="1" dirty="0" smtClean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8</a:t>
            </a:r>
            <a:r>
              <a:rPr lang="ru-RU" sz="2800" b="1" dirty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%</a:t>
            </a:r>
            <a:endParaRPr lang="ru-RU" sz="3600" b="1" dirty="0">
              <a:gradFill flip="none" rotWithShape="1">
                <a:gsLst>
                  <a:gs pos="100000">
                    <a:srgbClr val="002060"/>
                  </a:gs>
                  <a:gs pos="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Arial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для объекта «доходы»</a:t>
            </a:r>
          </a:p>
          <a:p>
            <a:r>
              <a:rPr lang="ru-RU" sz="3600" b="1" dirty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20</a:t>
            </a:r>
            <a:r>
              <a:rPr lang="ru-RU" sz="2800" b="1" dirty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%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для объекта «доходы-расходы» </a:t>
            </a: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Справочно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ставки по УСН 6% для «доходов» и </a:t>
            </a:r>
          </a:p>
          <a:p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15% для «доходы минус расходы» 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возможностью их понижения субъектами 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лилиния: Фигура 5">
            <a:extLst>
              <a:ext uri="{FF2B5EF4-FFF2-40B4-BE49-F238E27FC236}">
                <a16:creationId xmlns="" xmlns:a16="http://schemas.microsoft.com/office/drawing/2014/main" id="{D91FB993-29E1-3DBD-8335-7970016F8D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915221" y="5440564"/>
            <a:ext cx="718496" cy="793833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9" name="Фигура 31">
            <a:extLst>
              <a:ext uri="{FF2B5EF4-FFF2-40B4-BE49-F238E27FC236}">
                <a16:creationId xmlns="" xmlns:a16="http://schemas.microsoft.com/office/drawing/2014/main" id="{A2E096B7-3B4F-355B-58E5-41784AC8BE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5" b="2555"/>
          <a:stretch>
            <a:fillRect/>
          </a:stretch>
        </p:blipFill>
        <p:spPr>
          <a:xfrm>
            <a:off x="616155" y="4889865"/>
            <a:ext cx="813813" cy="9310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accent5">
              <a:lumMod val="75000"/>
              <a:alpha val="75000"/>
            </a:schemeClr>
          </a:solidFill>
        </p:spPr>
      </p:pic>
      <p:sp>
        <p:nvSpPr>
          <p:cNvPr id="13" name="Freeform: Shape 22">
            <a:extLst>
              <a:ext uri="{FF2B5EF4-FFF2-40B4-BE49-F238E27FC236}">
                <a16:creationId xmlns:a16="http://schemas.microsoft.com/office/drawing/2014/main" xmlns="" id="{491E3BFE-A973-A0D9-DB3D-8CA228D9773C}"/>
              </a:ext>
            </a:extLst>
          </p:cNvPr>
          <p:cNvSpPr/>
          <p:nvPr/>
        </p:nvSpPr>
        <p:spPr>
          <a:xfrm rot="5400000">
            <a:off x="1558154" y="3279961"/>
            <a:ext cx="5292000" cy="351012"/>
          </a:xfrm>
          <a:custGeom>
            <a:avLst/>
            <a:gdLst>
              <a:gd name="connsiteX0" fmla="*/ 6898741 w 6898741"/>
              <a:gd name="connsiteY0" fmla="*/ 0 h 271604"/>
              <a:gd name="connsiteX1" fmla="*/ 6898741 w 6898741"/>
              <a:gd name="connsiteY1" fmla="*/ 0 h 271604"/>
              <a:gd name="connsiteX2" fmla="*/ 208230 w 6898741"/>
              <a:gd name="connsiteY2" fmla="*/ 0 h 271604"/>
              <a:gd name="connsiteX3" fmla="*/ 0 w 6898741"/>
              <a:gd name="connsiteY3" fmla="*/ 271604 h 271604"/>
              <a:gd name="connsiteX0" fmla="*/ 6982090 w 6982090"/>
              <a:gd name="connsiteY0" fmla="*/ 0 h 176354"/>
              <a:gd name="connsiteX1" fmla="*/ 6982090 w 6982090"/>
              <a:gd name="connsiteY1" fmla="*/ 0 h 176354"/>
              <a:gd name="connsiteX2" fmla="*/ 291579 w 6982090"/>
              <a:gd name="connsiteY2" fmla="*/ 0 h 176354"/>
              <a:gd name="connsiteX3" fmla="*/ 0 w 6982090"/>
              <a:gd name="connsiteY3" fmla="*/ 176354 h 176354"/>
              <a:gd name="connsiteX0" fmla="*/ 6982090 w 6982090"/>
              <a:gd name="connsiteY0" fmla="*/ 0 h 176354"/>
              <a:gd name="connsiteX1" fmla="*/ 6982090 w 6982090"/>
              <a:gd name="connsiteY1" fmla="*/ 0 h 176354"/>
              <a:gd name="connsiteX2" fmla="*/ 291579 w 6982090"/>
              <a:gd name="connsiteY2" fmla="*/ 0 h 176354"/>
              <a:gd name="connsiteX3" fmla="*/ 0 w 6982090"/>
              <a:gd name="connsiteY3" fmla="*/ 176354 h 176354"/>
              <a:gd name="connsiteX0" fmla="*/ 6982090 w 6982090"/>
              <a:gd name="connsiteY0" fmla="*/ 0 h 176354"/>
              <a:gd name="connsiteX1" fmla="*/ 6982090 w 6982090"/>
              <a:gd name="connsiteY1" fmla="*/ 0 h 176354"/>
              <a:gd name="connsiteX2" fmla="*/ 291579 w 6982090"/>
              <a:gd name="connsiteY2" fmla="*/ 0 h 176354"/>
              <a:gd name="connsiteX3" fmla="*/ 0 w 6982090"/>
              <a:gd name="connsiteY3" fmla="*/ 176354 h 176354"/>
              <a:gd name="connsiteX0" fmla="*/ 6988501 w 6988501"/>
              <a:gd name="connsiteY0" fmla="*/ 0 h 157304"/>
              <a:gd name="connsiteX1" fmla="*/ 6988501 w 6988501"/>
              <a:gd name="connsiteY1" fmla="*/ 0 h 157304"/>
              <a:gd name="connsiteX2" fmla="*/ 297990 w 6988501"/>
              <a:gd name="connsiteY2" fmla="*/ 0 h 157304"/>
              <a:gd name="connsiteX3" fmla="*/ 0 w 6988501"/>
              <a:gd name="connsiteY3" fmla="*/ 157304 h 157304"/>
              <a:gd name="connsiteX0" fmla="*/ 6988501 w 6988501"/>
              <a:gd name="connsiteY0" fmla="*/ 5011 h 162315"/>
              <a:gd name="connsiteX1" fmla="*/ 6988501 w 6988501"/>
              <a:gd name="connsiteY1" fmla="*/ 5011 h 162315"/>
              <a:gd name="connsiteX2" fmla="*/ 6792863 w 6988501"/>
              <a:gd name="connsiteY2" fmla="*/ 0 h 162315"/>
              <a:gd name="connsiteX3" fmla="*/ 297990 w 6988501"/>
              <a:gd name="connsiteY3" fmla="*/ 5011 h 162315"/>
              <a:gd name="connsiteX4" fmla="*/ 0 w 6988501"/>
              <a:gd name="connsiteY4" fmla="*/ 162315 h 162315"/>
              <a:gd name="connsiteX0" fmla="*/ 6988501 w 6988501"/>
              <a:gd name="connsiteY0" fmla="*/ 5011 h 162315"/>
              <a:gd name="connsiteX1" fmla="*/ 6792863 w 6988501"/>
              <a:gd name="connsiteY1" fmla="*/ 0 h 162315"/>
              <a:gd name="connsiteX2" fmla="*/ 297990 w 6988501"/>
              <a:gd name="connsiteY2" fmla="*/ 5011 h 162315"/>
              <a:gd name="connsiteX3" fmla="*/ 0 w 6988501"/>
              <a:gd name="connsiteY3" fmla="*/ 162315 h 162315"/>
              <a:gd name="connsiteX0" fmla="*/ 6792863 w 6792863"/>
              <a:gd name="connsiteY0" fmla="*/ 0 h 162315"/>
              <a:gd name="connsiteX1" fmla="*/ 297990 w 6792863"/>
              <a:gd name="connsiteY1" fmla="*/ 5011 h 162315"/>
              <a:gd name="connsiteX2" fmla="*/ 0 w 6792863"/>
              <a:gd name="connsiteY2" fmla="*/ 162315 h 16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2863" h="162315">
                <a:moveTo>
                  <a:pt x="6792863" y="0"/>
                </a:moveTo>
                <a:lnTo>
                  <a:pt x="297990" y="5011"/>
                </a:lnTo>
                <a:lnTo>
                  <a:pt x="0" y="162315"/>
                </a:lnTo>
              </a:path>
            </a:pathLst>
          </a:custGeom>
          <a:noFill/>
          <a:ln w="6350">
            <a:gradFill>
              <a:gsLst>
                <a:gs pos="100000">
                  <a:srgbClr val="1329FD"/>
                </a:gs>
                <a:gs pos="0">
                  <a:schemeClr val="accent1">
                    <a:alpha val="0"/>
                  </a:schemeClr>
                </a:gs>
                <a:gs pos="23000">
                  <a:schemeClr val="accent1"/>
                </a:gs>
              </a:gsLst>
              <a:lin ang="0" scaled="0"/>
            </a:gra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Freeform: Shape 22">
            <a:extLst>
              <a:ext uri="{FF2B5EF4-FFF2-40B4-BE49-F238E27FC236}">
                <a16:creationId xmlns:a16="http://schemas.microsoft.com/office/drawing/2014/main" xmlns="" id="{491E3BFE-A973-A0D9-DB3D-8CA228D9773C}"/>
              </a:ext>
            </a:extLst>
          </p:cNvPr>
          <p:cNvSpPr/>
          <p:nvPr/>
        </p:nvSpPr>
        <p:spPr>
          <a:xfrm rot="5400000">
            <a:off x="5205200" y="3279961"/>
            <a:ext cx="5292000" cy="351012"/>
          </a:xfrm>
          <a:custGeom>
            <a:avLst/>
            <a:gdLst>
              <a:gd name="connsiteX0" fmla="*/ 6898741 w 6898741"/>
              <a:gd name="connsiteY0" fmla="*/ 0 h 271604"/>
              <a:gd name="connsiteX1" fmla="*/ 6898741 w 6898741"/>
              <a:gd name="connsiteY1" fmla="*/ 0 h 271604"/>
              <a:gd name="connsiteX2" fmla="*/ 208230 w 6898741"/>
              <a:gd name="connsiteY2" fmla="*/ 0 h 271604"/>
              <a:gd name="connsiteX3" fmla="*/ 0 w 6898741"/>
              <a:gd name="connsiteY3" fmla="*/ 271604 h 271604"/>
              <a:gd name="connsiteX0" fmla="*/ 6982090 w 6982090"/>
              <a:gd name="connsiteY0" fmla="*/ 0 h 176354"/>
              <a:gd name="connsiteX1" fmla="*/ 6982090 w 6982090"/>
              <a:gd name="connsiteY1" fmla="*/ 0 h 176354"/>
              <a:gd name="connsiteX2" fmla="*/ 291579 w 6982090"/>
              <a:gd name="connsiteY2" fmla="*/ 0 h 176354"/>
              <a:gd name="connsiteX3" fmla="*/ 0 w 6982090"/>
              <a:gd name="connsiteY3" fmla="*/ 176354 h 176354"/>
              <a:gd name="connsiteX0" fmla="*/ 6982090 w 6982090"/>
              <a:gd name="connsiteY0" fmla="*/ 0 h 176354"/>
              <a:gd name="connsiteX1" fmla="*/ 6982090 w 6982090"/>
              <a:gd name="connsiteY1" fmla="*/ 0 h 176354"/>
              <a:gd name="connsiteX2" fmla="*/ 291579 w 6982090"/>
              <a:gd name="connsiteY2" fmla="*/ 0 h 176354"/>
              <a:gd name="connsiteX3" fmla="*/ 0 w 6982090"/>
              <a:gd name="connsiteY3" fmla="*/ 176354 h 176354"/>
              <a:gd name="connsiteX0" fmla="*/ 6982090 w 6982090"/>
              <a:gd name="connsiteY0" fmla="*/ 0 h 176354"/>
              <a:gd name="connsiteX1" fmla="*/ 6982090 w 6982090"/>
              <a:gd name="connsiteY1" fmla="*/ 0 h 176354"/>
              <a:gd name="connsiteX2" fmla="*/ 291579 w 6982090"/>
              <a:gd name="connsiteY2" fmla="*/ 0 h 176354"/>
              <a:gd name="connsiteX3" fmla="*/ 0 w 6982090"/>
              <a:gd name="connsiteY3" fmla="*/ 176354 h 176354"/>
              <a:gd name="connsiteX0" fmla="*/ 6988501 w 6988501"/>
              <a:gd name="connsiteY0" fmla="*/ 0 h 157304"/>
              <a:gd name="connsiteX1" fmla="*/ 6988501 w 6988501"/>
              <a:gd name="connsiteY1" fmla="*/ 0 h 157304"/>
              <a:gd name="connsiteX2" fmla="*/ 297990 w 6988501"/>
              <a:gd name="connsiteY2" fmla="*/ 0 h 157304"/>
              <a:gd name="connsiteX3" fmla="*/ 0 w 6988501"/>
              <a:gd name="connsiteY3" fmla="*/ 157304 h 157304"/>
              <a:gd name="connsiteX0" fmla="*/ 6988501 w 6988501"/>
              <a:gd name="connsiteY0" fmla="*/ 5011 h 162315"/>
              <a:gd name="connsiteX1" fmla="*/ 6988501 w 6988501"/>
              <a:gd name="connsiteY1" fmla="*/ 5011 h 162315"/>
              <a:gd name="connsiteX2" fmla="*/ 6792863 w 6988501"/>
              <a:gd name="connsiteY2" fmla="*/ 0 h 162315"/>
              <a:gd name="connsiteX3" fmla="*/ 297990 w 6988501"/>
              <a:gd name="connsiteY3" fmla="*/ 5011 h 162315"/>
              <a:gd name="connsiteX4" fmla="*/ 0 w 6988501"/>
              <a:gd name="connsiteY4" fmla="*/ 162315 h 162315"/>
              <a:gd name="connsiteX0" fmla="*/ 6988501 w 6988501"/>
              <a:gd name="connsiteY0" fmla="*/ 5011 h 162315"/>
              <a:gd name="connsiteX1" fmla="*/ 6792863 w 6988501"/>
              <a:gd name="connsiteY1" fmla="*/ 0 h 162315"/>
              <a:gd name="connsiteX2" fmla="*/ 297990 w 6988501"/>
              <a:gd name="connsiteY2" fmla="*/ 5011 h 162315"/>
              <a:gd name="connsiteX3" fmla="*/ 0 w 6988501"/>
              <a:gd name="connsiteY3" fmla="*/ 162315 h 162315"/>
              <a:gd name="connsiteX0" fmla="*/ 6792863 w 6792863"/>
              <a:gd name="connsiteY0" fmla="*/ 0 h 162315"/>
              <a:gd name="connsiteX1" fmla="*/ 297990 w 6792863"/>
              <a:gd name="connsiteY1" fmla="*/ 5011 h 162315"/>
              <a:gd name="connsiteX2" fmla="*/ 0 w 6792863"/>
              <a:gd name="connsiteY2" fmla="*/ 162315 h 16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2863" h="162315">
                <a:moveTo>
                  <a:pt x="6792863" y="0"/>
                </a:moveTo>
                <a:lnTo>
                  <a:pt x="297990" y="5011"/>
                </a:lnTo>
                <a:lnTo>
                  <a:pt x="0" y="162315"/>
                </a:lnTo>
              </a:path>
            </a:pathLst>
          </a:custGeom>
          <a:noFill/>
          <a:ln w="6350">
            <a:gradFill>
              <a:gsLst>
                <a:gs pos="100000">
                  <a:srgbClr val="1329FD"/>
                </a:gs>
                <a:gs pos="0">
                  <a:schemeClr val="accent1">
                    <a:alpha val="0"/>
                  </a:schemeClr>
                </a:gs>
                <a:gs pos="23000">
                  <a:schemeClr val="accent1"/>
                </a:gs>
              </a:gsLst>
              <a:lin ang="0" scaled="0"/>
            </a:gra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856996" y="983765"/>
            <a:ext cx="3629628" cy="3534434"/>
            <a:chOff x="489527" y="1459845"/>
            <a:chExt cx="3629628" cy="335358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588129" y="1459845"/>
              <a:ext cx="3460228" cy="3183105"/>
            </a:xfrm>
            <a:prstGeom prst="rect">
              <a:avLst/>
            </a:prstGeom>
          </p:spPr>
          <p:txBody>
            <a:bodyPr wrap="square" lIns="0" rIns="108000">
              <a:spAutoFit/>
            </a:bodyPr>
            <a:lstStyle/>
            <a:p>
              <a:pPr>
                <a:lnSpc>
                  <a:spcPts val="1800"/>
                </a:lnSpc>
                <a:spcAft>
                  <a:spcPts val="1200"/>
                </a:spcAft>
              </a:pP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Увеличены пороговые значения </a:t>
              </a:r>
              <a:endParaRPr lang="ru-RU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600"/>
                </a:spcAft>
              </a:pPr>
              <a:r>
                <a:rPr lang="ru-RU" sz="1400" i="1" u="sng" dirty="0">
                  <a:latin typeface="Arial" panose="020B0604020202020204" pitchFamily="34" charset="0"/>
                  <a:cs typeface="Arial" panose="020B0604020202020204" pitchFamily="34" charset="0"/>
                </a:rPr>
                <a:t>для </a:t>
              </a:r>
              <a:r>
                <a:rPr lang="ru-RU" sz="1400" i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налогоплательщиков, применяющих УСН:</a:t>
              </a:r>
              <a:endParaRPr lang="ru-RU" sz="1400" i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gradFill flip="none" rotWithShape="1">
                    <a:gsLst>
                      <a:gs pos="100000">
                        <a:srgbClr val="002060"/>
                      </a:gs>
                      <a:gs pos="0">
                        <a:srgbClr val="00B0F0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Arial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265.8</a:t>
              </a:r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до</a:t>
              </a: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gradFill flip="none" rotWithShape="1">
                    <a:gsLst>
                      <a:gs pos="100000">
                        <a:srgbClr val="002060"/>
                      </a:gs>
                      <a:gs pos="0">
                        <a:srgbClr val="00B0F0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Arial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450</a:t>
              </a: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млн ₽</a:t>
              </a:r>
            </a:p>
            <a:p>
              <a:r>
                <a:rPr lang="ru-RU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по размеру доходов </a:t>
              </a:r>
            </a:p>
            <a:p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gradFill flip="none" rotWithShape="1">
                    <a:gsLst>
                      <a:gs pos="100000">
                        <a:srgbClr val="002060"/>
                      </a:gs>
                      <a:gs pos="0">
                        <a:srgbClr val="00B0F0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Arial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150</a:t>
              </a: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до</a:t>
              </a:r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gradFill flip="none" rotWithShape="1">
                    <a:gsLst>
                      <a:gs pos="100000">
                        <a:srgbClr val="002060"/>
                      </a:gs>
                      <a:gs pos="0">
                        <a:srgbClr val="00B0F0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Arial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200 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млн ₽</a:t>
              </a:r>
            </a:p>
            <a:p>
              <a:pPr>
                <a:spcAft>
                  <a:spcPts val="1200"/>
                </a:spcAft>
              </a:pPr>
              <a:r>
                <a:rPr lang="ru-RU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по размеру остаточной </a:t>
              </a:r>
              <a:r>
                <a:rPr lang="ru-RU" sz="1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стоимости</a:t>
              </a:r>
              <a:br>
                <a:rPr lang="ru-RU" sz="1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основных </a:t>
              </a:r>
              <a:r>
                <a:rPr lang="ru-RU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средств</a:t>
              </a:r>
            </a:p>
            <a:p>
              <a:pPr>
                <a:spcAft>
                  <a:spcPts val="600"/>
                </a:spcAft>
              </a:pPr>
              <a:r>
                <a:rPr lang="ru-RU" sz="1400" i="1" u="sng" dirty="0">
                  <a:latin typeface="Arial" panose="020B0604020202020204" pitchFamily="34" charset="0"/>
                  <a:cs typeface="Arial" panose="020B0604020202020204" pitchFamily="34" charset="0"/>
                </a:rPr>
                <a:t>для организаций, </a:t>
              </a:r>
              <a:r>
                <a:rPr lang="ru-RU" sz="1400" i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переходящих на УСН:</a:t>
              </a:r>
            </a:p>
            <a:p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  <a:r>
                <a:rPr lang="ru-RU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gradFill flip="none" rotWithShape="1">
                    <a:gsLst>
                      <a:gs pos="100000">
                        <a:srgbClr val="002060"/>
                      </a:gs>
                      <a:gs pos="0">
                        <a:srgbClr val="00B0F0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Arial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112.5</a:t>
              </a:r>
              <a:r>
                <a:rPr lang="ru-RU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до</a:t>
              </a:r>
              <a:r>
                <a:rPr lang="ru-RU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gradFill flip="none" rotWithShape="1">
                    <a:gsLst>
                      <a:gs pos="100000">
                        <a:srgbClr val="002060"/>
                      </a:gs>
                      <a:gs pos="0">
                        <a:srgbClr val="00B0F0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Arial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337.5</a:t>
              </a:r>
              <a:r>
                <a:rPr lang="ru-RU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млн ₽</a:t>
              </a:r>
              <a:endParaRPr lang="ru-RU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9527" y="4351760"/>
              <a:ext cx="3629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 размеру доходов за 9 месяцев календарного года, ограничивающего переход на УСН</a:t>
              </a:r>
              <a:endParaRPr lang="ru-RU" sz="1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374225" y="952987"/>
            <a:ext cx="3793069" cy="5056330"/>
            <a:chOff x="4006756" y="1429067"/>
            <a:chExt cx="3793069" cy="5056330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4006756" y="1429067"/>
              <a:ext cx="3709042" cy="5056330"/>
              <a:chOff x="4006756" y="1429067"/>
              <a:chExt cx="3709042" cy="5056330"/>
            </a:xfrm>
          </p:grpSpPr>
          <p:sp>
            <p:nvSpPr>
              <p:cNvPr id="12" name="Прямоугольник с двумя усеченными противолежащими углами 11"/>
              <p:cNvSpPr/>
              <p:nvPr/>
            </p:nvSpPr>
            <p:spPr>
              <a:xfrm>
                <a:off x="4048356" y="5433383"/>
                <a:ext cx="3561579" cy="514490"/>
              </a:xfrm>
              <a:prstGeom prst="snip2DiagRect">
                <a:avLst/>
              </a:prstGeom>
              <a:solidFill>
                <a:srgbClr val="668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131117" y="5433383"/>
                <a:ext cx="3457381" cy="1052014"/>
              </a:xfrm>
              <a:prstGeom prst="rect">
                <a:avLst/>
              </a:prstGeom>
              <a:noFill/>
            </p:spPr>
            <p:txBody>
              <a:bodyPr wrap="square" lIns="0" tIns="36000" rIns="0" bIns="0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ru-RU" sz="11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Уведомление налогового органа об освобождении от НДС или о применяемой ставке НДС не требуется </a:t>
                </a:r>
                <a:endParaRPr lang="ru-RU" sz="11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12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12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Справочно</a:t>
                </a:r>
                <a:r>
                  <a:rPr lang="ru-RU" sz="1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r>
                  <a:rPr lang="ru-RU" sz="1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при </a:t>
                </a:r>
                <a:r>
                  <a:rPr lang="ru-RU" sz="1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доходе </a:t>
                </a:r>
                <a:r>
                  <a:rPr lang="ru-RU" sz="1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более 450 млн </a:t>
                </a:r>
                <a:r>
                  <a:rPr lang="ru-RU" sz="1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₽ </a:t>
                </a:r>
                <a:r>
                  <a:rPr lang="ru-RU" sz="1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переход на ОСНО</a:t>
                </a:r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4019539" y="1429067"/>
                <a:ext cx="3590396" cy="3385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800"/>
                  </a:lnSpc>
                  <a:spcAft>
                    <a:spcPts val="1200"/>
                  </a:spcAft>
                </a:pPr>
                <a:r>
                  <a:rPr lang="ru-RU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С 2025 плательщики УСН становятся налогоплательщиками </a:t>
                </a:r>
                <a:r>
                  <a:rPr lang="ru-RU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НДС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ru-RU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Вводится обязанность по уплате НДС для налогоплательщиков на УСН с доходами более </a:t>
                </a:r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60 млн ₽ </a:t>
                </a:r>
                <a:r>
                  <a:rPr lang="ru-RU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 их 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выбору:</a:t>
                </a:r>
              </a:p>
              <a:p>
                <a:pPr>
                  <a:spcAft>
                    <a:spcPts val="2400"/>
                  </a:spcAft>
                </a:pPr>
                <a:r>
                  <a:rPr lang="ru-RU" sz="2000" b="1" dirty="0" smtClean="0">
                    <a:gradFill flip="none" rotWithShape="1">
                      <a:gsLst>
                        <a:gs pos="100000">
                          <a:srgbClr val="002060"/>
                        </a:gs>
                        <a:gs pos="0">
                          <a:srgbClr val="00B0F0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atin typeface="Arial" pitchFamily="34" charset="0"/>
                    <a:ea typeface="Roboto Condensed" panose="02000000000000000000" pitchFamily="2" charset="0"/>
                    <a:cs typeface="Arial" panose="020B0604020202020204" pitchFamily="34" charset="0"/>
                  </a:rPr>
                  <a:t>  </a:t>
                </a:r>
                <a:r>
                  <a:rPr lang="ru-RU" sz="2400" b="1" dirty="0" smtClean="0">
                    <a:gradFill flip="none" rotWithShape="1">
                      <a:gsLst>
                        <a:gs pos="100000">
                          <a:srgbClr val="002060"/>
                        </a:gs>
                        <a:gs pos="0">
                          <a:srgbClr val="00B0F0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atin typeface="Arial" pitchFamily="34" charset="0"/>
                    <a:ea typeface="Roboto Condensed" panose="02000000000000000000" pitchFamily="2" charset="0"/>
                    <a:cs typeface="Arial" panose="020B0604020202020204" pitchFamily="34" charset="0"/>
                  </a:rPr>
                  <a:t>20</a:t>
                </a:r>
                <a:r>
                  <a:rPr lang="ru-RU" sz="1600" b="1" dirty="0">
                    <a:gradFill flip="none" rotWithShape="1">
                      <a:gsLst>
                        <a:gs pos="100000">
                          <a:srgbClr val="002060"/>
                        </a:gs>
                        <a:gs pos="0">
                          <a:srgbClr val="00B0F0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atin typeface="Arial" pitchFamily="34" charset="0"/>
                    <a:ea typeface="Roboto Condensed" panose="02000000000000000000" pitchFamily="2" charset="0"/>
                    <a:cs typeface="Arial" panose="020B0604020202020204" pitchFamily="34" charset="0"/>
                  </a:rPr>
                  <a:t>%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</a:p>
              <a:p>
                <a:pPr>
                  <a:spcAft>
                    <a:spcPts val="1800"/>
                  </a:spcAft>
                </a:pPr>
                <a:r>
                  <a:rPr lang="ru-RU" sz="2000" b="1" dirty="0" smtClean="0">
                    <a:gradFill flip="none" rotWithShape="1">
                      <a:gsLst>
                        <a:gs pos="100000">
                          <a:srgbClr val="002060"/>
                        </a:gs>
                        <a:gs pos="0">
                          <a:srgbClr val="00B0F0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atin typeface="Arial" pitchFamily="34" charset="0"/>
                    <a:ea typeface="Roboto Condensed" panose="02000000000000000000" pitchFamily="2" charset="0"/>
                    <a:cs typeface="Arial" panose="020B0604020202020204" pitchFamily="34" charset="0"/>
                  </a:rPr>
                  <a:t>  </a:t>
                </a:r>
                <a:r>
                  <a:rPr lang="ru-RU" sz="2400" b="1" dirty="0" smtClean="0">
                    <a:gradFill flip="none" rotWithShape="1">
                      <a:gsLst>
                        <a:gs pos="100000">
                          <a:srgbClr val="002060"/>
                        </a:gs>
                        <a:gs pos="0">
                          <a:srgbClr val="00B0F0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atin typeface="Arial" pitchFamily="34" charset="0"/>
                    <a:ea typeface="Roboto Condensed" panose="02000000000000000000" pitchFamily="2" charset="0"/>
                    <a:cs typeface="Arial" panose="020B0604020202020204" pitchFamily="34" charset="0"/>
                  </a:rPr>
                  <a:t>5</a:t>
                </a:r>
                <a:r>
                  <a:rPr lang="ru-RU" sz="1600" b="1" dirty="0">
                    <a:gradFill flip="none" rotWithShape="1">
                      <a:gsLst>
                        <a:gs pos="100000">
                          <a:srgbClr val="002060"/>
                        </a:gs>
                        <a:gs pos="0">
                          <a:srgbClr val="00B0F0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atin typeface="Arial" pitchFamily="34" charset="0"/>
                    <a:ea typeface="Roboto Condensed" panose="02000000000000000000" pitchFamily="2" charset="0"/>
                    <a:cs typeface="Arial" panose="020B0604020202020204" pitchFamily="34" charset="0"/>
                  </a:rPr>
                  <a:t>%</a:t>
                </a:r>
                <a:r>
                  <a:rPr lang="ru-RU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1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3000"/>
                  </a:spcAft>
                </a:pPr>
                <a:r>
                  <a:rPr lang="ru-RU" sz="2000" b="1" dirty="0" smtClean="0">
                    <a:gradFill flip="none" rotWithShape="1">
                      <a:gsLst>
                        <a:gs pos="100000">
                          <a:srgbClr val="002060"/>
                        </a:gs>
                        <a:gs pos="0">
                          <a:srgbClr val="00B0F0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atin typeface="Arial" pitchFamily="34" charset="0"/>
                    <a:ea typeface="Roboto Condensed" panose="02000000000000000000" pitchFamily="2" charset="0"/>
                    <a:cs typeface="Arial" panose="020B0604020202020204" pitchFamily="34" charset="0"/>
                  </a:rPr>
                  <a:t>  </a:t>
                </a:r>
                <a:r>
                  <a:rPr lang="ru-RU" sz="2400" b="1" dirty="0" smtClean="0">
                    <a:gradFill flip="none" rotWithShape="1">
                      <a:gsLst>
                        <a:gs pos="100000">
                          <a:srgbClr val="002060"/>
                        </a:gs>
                        <a:gs pos="0">
                          <a:srgbClr val="00B0F0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atin typeface="Arial" pitchFamily="34" charset="0"/>
                    <a:ea typeface="Roboto Condensed" panose="02000000000000000000" pitchFamily="2" charset="0"/>
                    <a:cs typeface="Arial" panose="020B0604020202020204" pitchFamily="34" charset="0"/>
                  </a:rPr>
                  <a:t>7</a:t>
                </a:r>
                <a:r>
                  <a:rPr lang="ru-RU" sz="1600" b="1" dirty="0" smtClean="0">
                    <a:gradFill flip="none" rotWithShape="1">
                      <a:gsLst>
                        <a:gs pos="100000">
                          <a:srgbClr val="002060"/>
                        </a:gs>
                        <a:gs pos="0">
                          <a:srgbClr val="00B0F0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atin typeface="Arial" pitchFamily="34" charset="0"/>
                    <a:ea typeface="Roboto Condensed" panose="02000000000000000000" pitchFamily="2" charset="0"/>
                    <a:cs typeface="Arial" panose="020B0604020202020204" pitchFamily="34" charset="0"/>
                  </a:rPr>
                  <a:t>%</a:t>
                </a:r>
                <a:endParaRPr lang="ru-RU" sz="1600" b="1" dirty="0">
                  <a:gradFill flip="none" rotWithShape="1">
                    <a:gsLst>
                      <a:gs pos="100000">
                        <a:srgbClr val="002060"/>
                      </a:gs>
                      <a:gs pos="0">
                        <a:srgbClr val="00B0F0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Arial" pitchFamily="34" charset="0"/>
                  <a:ea typeface="Roboto Condensed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006756" y="4903969"/>
                <a:ext cx="1492197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ru-RU" sz="1300" b="1" dirty="0">
                    <a:gradFill flip="none" rotWithShape="1">
                      <a:gsLst>
                        <a:gs pos="100000">
                          <a:srgbClr val="002060"/>
                        </a:gs>
                        <a:gs pos="0">
                          <a:srgbClr val="00B0F0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atin typeface="Arial" pitchFamily="34" charset="0"/>
                    <a:ea typeface="Roboto Condensed" panose="02000000000000000000" pitchFamily="2" charset="0"/>
                    <a:cs typeface="Arial" panose="020B0604020202020204" pitchFamily="34" charset="0"/>
                  </a:rPr>
                  <a:t>освобождение от НДС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536763" y="5011746"/>
                <a:ext cx="21790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1200" i="1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ru-RU" dirty="0"/>
                  <a:t>доход</a:t>
                </a:r>
                <a:r>
                  <a:rPr lang="en-US" dirty="0"/>
                  <a:t> &lt; </a:t>
                </a:r>
                <a:r>
                  <a:rPr lang="ru-RU" dirty="0"/>
                  <a:t>60 млн ₽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4797403" y="4285118"/>
              <a:ext cx="30024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при доходе от 250 до 450 млн ₽</a:t>
              </a:r>
            </a:p>
            <a:p>
              <a:r>
                <a:rPr lang="ru-RU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без права на вычеты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97403" y="3114758"/>
              <a:ext cx="24662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по стандартной </a:t>
              </a:r>
              <a:r>
                <a:rPr lang="ru-RU" sz="1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ставке с </a:t>
              </a:r>
              <a:r>
                <a:rPr lang="ru-RU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правом на </a:t>
              </a:r>
              <a:r>
                <a:rPr lang="ru-RU" sz="1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вычеты</a:t>
              </a:r>
              <a:endParaRPr lang="ru-RU" sz="1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97403" y="3709544"/>
              <a:ext cx="2791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при доходе от 60 до 250 млн </a:t>
              </a:r>
              <a:r>
                <a:rPr lang="ru-RU" sz="12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₽ </a:t>
              </a:r>
              <a:r>
                <a:rPr lang="ru-RU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без права на вычеты</a:t>
              </a:r>
            </a:p>
          </p:txBody>
        </p:sp>
      </p:grpSp>
      <p:cxnSp>
        <p:nvCxnSpPr>
          <p:cNvPr id="32" name="Прямая соединительная линия 31"/>
          <p:cNvCxnSpPr/>
          <p:nvPr/>
        </p:nvCxnSpPr>
        <p:spPr>
          <a:xfrm>
            <a:off x="557455" y="649918"/>
            <a:ext cx="63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79947" y="619081"/>
            <a:ext cx="40320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ИЗМЕНЕНИЯ В ЗАКОНОДАТЕЛЬСТВЕ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85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11169352" y="6051126"/>
            <a:ext cx="696811" cy="632094"/>
          </a:xfrm>
        </p:spPr>
        <p:txBody>
          <a:bodyPr/>
          <a:lstStyle/>
          <a:p>
            <a:pPr algn="ctr">
              <a:defRPr/>
            </a:pPr>
            <a:fld id="{80C7158C-0BF7-4D17-9DA5-476EDBB8C12D}" type="slidenum">
              <a:rPr lang="ru-RU" smtClean="0"/>
              <a:pPr algn="ctr">
                <a:defRPr/>
              </a:pPr>
              <a:t>3</a:t>
            </a:fld>
            <a:endParaRPr lang="ru-RU" dirty="0"/>
          </a:p>
        </p:txBody>
      </p:sp>
      <p:pic>
        <p:nvPicPr>
          <p:cNvPr id="14" name="Фигура 31">
            <a:extLst>
              <a:ext uri="{FF2B5EF4-FFF2-40B4-BE49-F238E27FC236}">
                <a16:creationId xmlns="" xmlns:a16="http://schemas.microsoft.com/office/drawing/2014/main" id="{A2E096B7-3B4F-355B-58E5-41784AC8BE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5" b="2555"/>
          <a:stretch>
            <a:fillRect/>
          </a:stretch>
        </p:blipFill>
        <p:spPr>
          <a:xfrm rot="1694985">
            <a:off x="8885573" y="1076663"/>
            <a:ext cx="1446527" cy="1654858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7567" t="12419"/>
          <a:stretch/>
        </p:blipFill>
        <p:spPr>
          <a:xfrm rot="5400000">
            <a:off x="10168535" y="203090"/>
            <a:ext cx="1532709" cy="18093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00749" y="2604302"/>
            <a:ext cx="797577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Действие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освобождения от НДС прекращается с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1-го числа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месяца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ts val="14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следующего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месяцем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превышения </a:t>
            </a:r>
          </a:p>
          <a:p>
            <a:pPr>
              <a:lnSpc>
                <a:spcPts val="1400"/>
              </a:lnSpc>
            </a:pPr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2025 году аналогично </a:t>
            </a: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вновь созданных </a:t>
            </a: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 или </a:t>
            </a:r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ФЛ, </a:t>
            </a: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получивших статус </a:t>
            </a:r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 </a:t>
            </a:r>
            <a:endParaRPr lang="ru-RU" sz="1400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0506" y="269793"/>
            <a:ext cx="71687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gradFill flip="none" rotWithShape="1">
                  <a:gsLst>
                    <a:gs pos="49000">
                      <a:srgbClr val="006397"/>
                    </a:gs>
                    <a:gs pos="100000">
                      <a:srgbClr val="00153E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Исчисление </a:t>
            </a:r>
            <a:r>
              <a:rPr lang="ru-RU" sz="2000" b="1" dirty="0">
                <a:gradFill flip="none" rotWithShape="1">
                  <a:gsLst>
                    <a:gs pos="49000">
                      <a:srgbClr val="006397"/>
                    </a:gs>
                    <a:gs pos="100000">
                      <a:srgbClr val="00153E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и уплата НДС налогоплательщиками </a:t>
            </a:r>
            <a:r>
              <a:rPr lang="ru-RU" sz="2000" b="1" dirty="0" smtClean="0">
                <a:gradFill flip="none" rotWithShape="1">
                  <a:gsLst>
                    <a:gs pos="49000">
                      <a:srgbClr val="006397"/>
                    </a:gs>
                    <a:gs pos="100000">
                      <a:srgbClr val="00153E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УСН</a:t>
            </a:r>
            <a:endParaRPr lang="ru-RU" sz="2000" b="1" dirty="0">
              <a:gradFill flip="none" rotWithShape="1">
                <a:gsLst>
                  <a:gs pos="49000">
                    <a:srgbClr val="006397"/>
                  </a:gs>
                  <a:gs pos="100000">
                    <a:srgbClr val="00153E"/>
                  </a:gs>
                  <a:gs pos="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Arial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0749" y="1104010"/>
            <a:ext cx="56343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Автоматическое освобождение от уплаты НДС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00749" y="2300219"/>
            <a:ext cx="54368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уплаты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НДС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00749" y="3472955"/>
            <a:ext cx="59979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800"/>
              </a:lnSpc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Доход для освобождения от НДС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00749" y="1403893"/>
            <a:ext cx="657376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Отсутствует обязанность: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 представлению деклараций по НДС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 ведению книги покупок и книги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68564" y="5090805"/>
            <a:ext cx="2651064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Агент </a:t>
            </a:r>
            <a:r>
              <a:rPr lang="ru-RU" b="1" dirty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(комиссионер</a:t>
            </a:r>
            <a:r>
              <a:rPr lang="ru-RU" b="1" dirty="0" smtClean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) на УСН</a:t>
            </a:r>
            <a:endParaRPr lang="ru-RU" b="1" dirty="0">
              <a:gradFill flip="none" rotWithShape="1">
                <a:gsLst>
                  <a:gs pos="100000">
                    <a:srgbClr val="002060"/>
                  </a:gs>
                  <a:gs pos="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Arial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54280" y="645723"/>
            <a:ext cx="705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949180" y="898090"/>
            <a:ext cx="1653017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 за год</a:t>
            </a:r>
          </a:p>
          <a:p>
            <a:pPr>
              <a:lnSpc>
                <a:spcPts val="2800"/>
              </a:lnSpc>
            </a:pPr>
            <a:r>
              <a:rPr lang="en-US" sz="2400" b="1" dirty="0" smtClean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&lt; </a:t>
            </a:r>
            <a:r>
              <a:rPr lang="en-US" sz="3200" b="1" dirty="0" smtClean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60</a:t>
            </a:r>
            <a:r>
              <a:rPr lang="ru-RU" sz="2400" b="1" dirty="0" smtClean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b="1" dirty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млн ₽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49180" y="2135304"/>
            <a:ext cx="1653017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 за год</a:t>
            </a:r>
          </a:p>
          <a:p>
            <a:pPr>
              <a:lnSpc>
                <a:spcPts val="2800"/>
              </a:lnSpc>
            </a:pPr>
            <a:r>
              <a:rPr lang="en-US" sz="2400" b="1" dirty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&gt;</a:t>
            </a:r>
            <a:r>
              <a:rPr lang="en-US" sz="2400" b="1" dirty="0" smtClean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60</a:t>
            </a:r>
            <a:r>
              <a:rPr lang="ru-RU" sz="2400" b="1" dirty="0" smtClean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b="1" dirty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млн ₽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946377" y="4480391"/>
            <a:ext cx="612000" cy="0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002161"/>
                </a:gs>
                <a:gs pos="26000">
                  <a:srgbClr val="0062A2"/>
                </a:gs>
                <a:gs pos="54000">
                  <a:srgbClr val="00A3E3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561892" y="4208079"/>
            <a:ext cx="856896" cy="215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00"/>
              </a:lnSpc>
            </a:pP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endParaRPr lang="ru-RU" sz="1600" b="1" i="1" dirty="0">
              <a:gradFill flip="none" rotWithShape="1">
                <a:gsLst>
                  <a:gs pos="100000">
                    <a:srgbClr val="002060"/>
                  </a:gs>
                  <a:gs pos="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Arial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00749" y="3666349"/>
            <a:ext cx="56343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ассчитывается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также, как и доходы для расчета налога по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УСН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14199" y="4180452"/>
            <a:ext cx="16321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00"/>
              </a:lnSpc>
            </a:pPr>
            <a:r>
              <a:rPr lang="ru-RU" b="1" dirty="0" smtClean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ПСН </a:t>
            </a:r>
            <a:r>
              <a:rPr lang="ru-RU" sz="1600" b="1" dirty="0" smtClean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и</a:t>
            </a:r>
            <a:r>
              <a:rPr lang="ru-RU" b="1" dirty="0" smtClean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УСН</a:t>
            </a:r>
          </a:p>
          <a:p>
            <a:pPr>
              <a:lnSpc>
                <a:spcPts val="1600"/>
              </a:lnSpc>
            </a:pPr>
            <a:r>
              <a:rPr lang="ru-RU" b="1" dirty="0" smtClean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ПСН </a:t>
            </a:r>
            <a:r>
              <a:rPr lang="ru-RU" sz="1600" b="1" dirty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и</a:t>
            </a:r>
            <a:r>
              <a:rPr lang="ru-RU" b="1" dirty="0" smtClean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b="1" dirty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ОСНО</a:t>
            </a:r>
            <a:endParaRPr lang="ru-RU" b="1" dirty="0" smtClean="0">
              <a:gradFill flip="none" rotWithShape="1">
                <a:gsLst>
                  <a:gs pos="100000">
                    <a:srgbClr val="002060"/>
                  </a:gs>
                  <a:gs pos="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Arial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ru-RU" b="1" dirty="0" smtClean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ПСН </a:t>
            </a:r>
            <a:r>
              <a:rPr lang="ru-RU" sz="1600" b="1" dirty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и</a:t>
            </a:r>
            <a:r>
              <a:rPr lang="ru-RU" b="1" dirty="0" smtClean="0">
                <a:gradFill flip="none" rotWithShape="1">
                  <a:gsLst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 ЕСХН</a:t>
            </a:r>
            <a:endParaRPr lang="ru-RU" sz="1200" b="1" dirty="0">
              <a:gradFill flip="none" rotWithShape="1">
                <a:gsLst>
                  <a:gs pos="100000">
                    <a:srgbClr val="002060"/>
                  </a:gs>
                  <a:gs pos="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Arial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94096" y="4259640"/>
            <a:ext cx="4365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учитывается общая сумма доходов </a:t>
            </a: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2024 год по применяемым режимам </a:t>
            </a:r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налогообложения</a:t>
            </a:r>
            <a:endParaRPr lang="ru-RU" sz="1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68564" y="4749572"/>
            <a:ext cx="4084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отношении расчета доходов по ПСН учитываются фактически полученные ИП </a:t>
            </a:r>
            <a:r>
              <a:rPr lang="ru-RU" sz="12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</a:t>
            </a:r>
            <a:endParaRPr lang="ru-RU" sz="1200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558470" y="2174734"/>
            <a:ext cx="759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58470" y="3425330"/>
            <a:ext cx="997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3817105" y="5483208"/>
            <a:ext cx="612000" cy="0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002161"/>
                </a:gs>
                <a:gs pos="26000">
                  <a:srgbClr val="0062A2"/>
                </a:gs>
                <a:gs pos="54000">
                  <a:srgbClr val="00A3E3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4429105" y="5241199"/>
            <a:ext cx="44394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учитывается </a:t>
            </a: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полученное им агентское (комиссионное) </a:t>
            </a:r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вознаграждение</a:t>
            </a:r>
            <a:endParaRPr lang="ru-RU" sz="1400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61892" y="5372438"/>
            <a:ext cx="856896" cy="215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00"/>
              </a:lnSpc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</a:p>
        </p:txBody>
      </p:sp>
      <p:sp>
        <p:nvSpPr>
          <p:cNvPr id="28" name="Полилиния: Фигура 5">
            <a:extLst>
              <a:ext uri="{FF2B5EF4-FFF2-40B4-BE49-F238E27FC236}">
                <a16:creationId xmlns="" xmlns:a16="http://schemas.microsoft.com/office/drawing/2014/main" id="{D91FB993-29E1-3DBD-8335-7970016F8D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274166" y="1905879"/>
            <a:ext cx="1351858" cy="154210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rgbClr val="008DCD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algn="ctr">
              <a:defRPr lang="ru-RU"/>
            </a:pPr>
            <a:endParaRPr lang="ru-RU" b="1" kern="0" dirty="0">
              <a:solidFill>
                <a:srgbClr val="F7D95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271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20399" y="268893"/>
            <a:ext cx="71687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gradFill flip="none" rotWithShape="1">
                  <a:gsLst>
                    <a:gs pos="77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Порядок исчисления НДС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1126367" y="6056427"/>
            <a:ext cx="827160" cy="632094"/>
          </a:xfrm>
        </p:spPr>
        <p:txBody>
          <a:bodyPr/>
          <a:lstStyle/>
          <a:p>
            <a:pPr algn="ctr">
              <a:defRPr/>
            </a:pPr>
            <a:fld id="{80C7158C-0BF7-4D17-9DA5-476EDBB8C12D}" type="slidenum">
              <a:rPr lang="ru-RU" smtClean="0"/>
              <a:pPr algn="ctr">
                <a:defRPr/>
              </a:pPr>
              <a:t>4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42765" y="942971"/>
            <a:ext cx="6096000" cy="444289"/>
          </a:xfrm>
          <a:prstGeom prst="rect">
            <a:avLst/>
          </a:prstGeom>
        </p:spPr>
        <p:txBody>
          <a:bodyPr lIns="144000" tIns="0" rIns="0" bIns="0" anchor="ctr" anchorCtr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признаются операции по реализации товаров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(работ, услуг) на территории РФ </a:t>
            </a:r>
          </a:p>
        </p:txBody>
      </p:sp>
      <p:sp>
        <p:nvSpPr>
          <p:cNvPr id="19" name="Полилиния: Фигура 5">
            <a:extLst>
              <a:ext uri="{FF2B5EF4-FFF2-40B4-BE49-F238E27FC236}">
                <a16:creationId xmlns="" xmlns:a16="http://schemas.microsoft.com/office/drawing/2014/main" id="{D91FB993-29E1-3DBD-8335-7970016F8D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000942" y="914649"/>
            <a:ext cx="2673746" cy="927036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lvl="0">
              <a:defRPr lang="ru-RU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Объектом налогообложения НДС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42765" y="1573184"/>
            <a:ext cx="6096000" cy="213776"/>
          </a:xfrm>
          <a:prstGeom prst="rect">
            <a:avLst/>
          </a:prstGeom>
        </p:spPr>
        <p:txBody>
          <a:bodyPr lIns="144000" tIns="0" rIns="0" bIns="0" anchor="ctr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передача имущественных прав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00941" y="2312178"/>
            <a:ext cx="3363149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 lang="ru-RU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Налоговая база по НДС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/>
          <a:srcRect t="-1" r="53932" b="3426"/>
          <a:stretch/>
        </p:blipFill>
        <p:spPr>
          <a:xfrm>
            <a:off x="10538765" y="4744460"/>
            <a:ext cx="645518" cy="1518424"/>
          </a:xfrm>
          <a:prstGeom prst="rect">
            <a:avLst/>
          </a:prstGeom>
        </p:spPr>
      </p:pic>
      <p:sp>
        <p:nvSpPr>
          <p:cNvPr id="26" name="Полилиния: Фигура 5">
            <a:extLst>
              <a:ext uri="{FF2B5EF4-FFF2-40B4-BE49-F238E27FC236}">
                <a16:creationId xmlns="" xmlns:a16="http://schemas.microsoft.com/office/drawing/2014/main" id="{D91FB993-29E1-3DBD-8335-7970016F8D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262977" y="4279935"/>
            <a:ext cx="1472101" cy="1638030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rgbClr val="008DCD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442765" y="2263842"/>
            <a:ext cx="6096000" cy="444289"/>
          </a:xfrm>
          <a:prstGeom prst="rect">
            <a:avLst/>
          </a:prstGeom>
        </p:spPr>
        <p:txBody>
          <a:bodyPr lIns="144000" tIns="0" rIns="0" bIns="0" anchor="ctr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определяется как стоимость реализованных товаров, 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работ, услуг (с учетом акциза для подакцизных товаров)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b="63193"/>
          <a:stretch/>
        </p:blipFill>
        <p:spPr>
          <a:xfrm>
            <a:off x="9744121" y="6066845"/>
            <a:ext cx="1327262" cy="5335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b="35085"/>
          <a:stretch/>
        </p:blipFill>
        <p:spPr>
          <a:xfrm>
            <a:off x="7997344" y="5388642"/>
            <a:ext cx="1658256" cy="12268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r="23608"/>
          <a:stretch/>
        </p:blipFill>
        <p:spPr>
          <a:xfrm>
            <a:off x="9854595" y="1760720"/>
            <a:ext cx="1979325" cy="2938527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554758" y="651893"/>
            <a:ext cx="68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832365" y="1103757"/>
            <a:ext cx="612000" cy="0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002161"/>
                </a:gs>
                <a:gs pos="26000">
                  <a:srgbClr val="0062A2"/>
                </a:gs>
                <a:gs pos="54000">
                  <a:srgbClr val="00A3E3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832365" y="1693417"/>
            <a:ext cx="612000" cy="0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002161"/>
                </a:gs>
                <a:gs pos="26000">
                  <a:srgbClr val="0062A2"/>
                </a:gs>
                <a:gs pos="54000">
                  <a:srgbClr val="00A3E3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832365" y="2495786"/>
            <a:ext cx="612000" cy="0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002161"/>
                </a:gs>
                <a:gs pos="26000">
                  <a:srgbClr val="0062A2"/>
                </a:gs>
                <a:gs pos="54000">
                  <a:srgbClr val="00A3E3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27600" y="2967694"/>
            <a:ext cx="892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99" y="3100867"/>
            <a:ext cx="2100280" cy="2567009"/>
          </a:xfrm>
          <a:prstGeom prst="rect">
            <a:avLst/>
          </a:prstGeom>
        </p:spPr>
      </p:pic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2760340" y="4375906"/>
            <a:ext cx="5436000" cy="867600"/>
          </a:xfrm>
          <a:prstGeom prst="round2DiagRect">
            <a:avLst/>
          </a:prstGeom>
          <a:noFill/>
          <a:ln w="19050"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562879" y="4509078"/>
            <a:ext cx="5434466" cy="867259"/>
          </a:xfrm>
          <a:prstGeom prst="round2DiagRect">
            <a:avLst/>
          </a:prstGeom>
          <a:solidFill>
            <a:srgbClr val="E0E6F1"/>
          </a:solidFill>
        </p:spPr>
        <p:txBody>
          <a:bodyPr wrap="square">
            <a:spAutoFit/>
          </a:bodyPr>
          <a:lstStyle/>
          <a:p>
            <a:pPr indent="180340">
              <a:lnSpc>
                <a:spcPct val="107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Сумма НДС отражается в счетах-фактурах, расчетных и первичных документах, составляемых при реализации, и выделяется отдельной строкой</a:t>
            </a: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2780372" y="3087125"/>
            <a:ext cx="6681600" cy="867600"/>
          </a:xfrm>
          <a:prstGeom prst="round2DiagRect">
            <a:avLst/>
          </a:prstGeom>
          <a:noFill/>
          <a:ln w="19050"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2582072" y="3205162"/>
            <a:ext cx="6680905" cy="867259"/>
          </a:xfrm>
          <a:prstGeom prst="round2DiagRect">
            <a:avLst/>
          </a:prstGeom>
          <a:solidFill>
            <a:srgbClr val="E0E6F1"/>
          </a:solidFill>
        </p:spPr>
        <p:txBody>
          <a:bodyPr wrap="square">
            <a:spAutoFit/>
          </a:bodyPr>
          <a:lstStyle/>
          <a:p>
            <a:pPr indent="180340">
              <a:lnSpc>
                <a:spcPct val="107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Налогоплательщик УСН, обязанный исчислять и уплачивать НДС в бюджет, дополнительно к цене обязан предъявить к оплате покупателю исчисленную им сумму НДС</a:t>
            </a:r>
          </a:p>
        </p:txBody>
      </p:sp>
    </p:spTree>
    <p:extLst>
      <p:ext uri="{BB962C8B-B14F-4D97-AF65-F5344CB8AC3E}">
        <p14:creationId xmlns:p14="http://schemas.microsoft.com/office/powerpoint/2010/main" val="62186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58595" y="251842"/>
            <a:ext cx="71687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gradFill flip="none" rotWithShape="1">
                  <a:gsLst>
                    <a:gs pos="77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Выбор ставки НДС</a:t>
            </a:r>
          </a:p>
        </p:txBody>
      </p:sp>
      <p:sp>
        <p:nvSpPr>
          <p:cNvPr id="16" name="Полилиния: Фигура 5">
            <a:extLst>
              <a:ext uri="{FF2B5EF4-FFF2-40B4-BE49-F238E27FC236}">
                <a16:creationId xmlns="" xmlns:a16="http://schemas.microsoft.com/office/drawing/2014/main" id="{D91FB993-29E1-3DBD-8335-7970016F8D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912448" y="3642786"/>
            <a:ext cx="979740" cy="98225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85A3C4"/>
          </a:solidFill>
          <a:ln w="19050" cap="flat" cmpd="sng" algn="ctr">
            <a:solidFill>
              <a:srgbClr val="85A3C4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58595" y="647499"/>
            <a:ext cx="63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924399" y="1787964"/>
            <a:ext cx="1296000" cy="244579"/>
          </a:xfrm>
          <a:prstGeom prst="round2DiagRect">
            <a:avLst/>
          </a:prstGeom>
          <a:solidFill>
            <a:schemeClr val="accent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Полилиния 13"/>
          <p:cNvSpPr/>
          <p:nvPr/>
        </p:nvSpPr>
        <p:spPr>
          <a:xfrm>
            <a:off x="924399" y="1348596"/>
            <a:ext cx="2078928" cy="439368"/>
          </a:xfrm>
          <a:custGeom>
            <a:avLst/>
            <a:gdLst>
              <a:gd name="connsiteX0" fmla="*/ 0 w 2078928"/>
              <a:gd name="connsiteY0" fmla="*/ 0 h 439368"/>
              <a:gd name="connsiteX1" fmla="*/ 2078928 w 2078928"/>
              <a:gd name="connsiteY1" fmla="*/ 0 h 439368"/>
              <a:gd name="connsiteX2" fmla="*/ 2078928 w 2078928"/>
              <a:gd name="connsiteY2" fmla="*/ 439368 h 439368"/>
              <a:gd name="connsiteX3" fmla="*/ 0 w 2078928"/>
              <a:gd name="connsiteY3" fmla="*/ 439368 h 439368"/>
              <a:gd name="connsiteX4" fmla="*/ 0 w 2078928"/>
              <a:gd name="connsiteY4" fmla="*/ 0 h 43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928" h="439368">
                <a:moveTo>
                  <a:pt x="0" y="0"/>
                </a:moveTo>
                <a:lnTo>
                  <a:pt x="2078928" y="0"/>
                </a:lnTo>
                <a:lnTo>
                  <a:pt x="2078928" y="439368"/>
                </a:lnTo>
                <a:lnTo>
                  <a:pt x="0" y="4393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33020" rIns="49530" bIns="33020" numCol="1" spcCol="1270" anchor="ctr" anchorCtr="0">
            <a:noAutofit/>
          </a:bodyPr>
          <a:lstStyle/>
          <a:p>
            <a:pPr lvl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kern="1200" dirty="0" smtClean="0"/>
              <a:t>20%</a:t>
            </a:r>
            <a:endParaRPr lang="ru-RU" sz="2600" kern="1200" dirty="0"/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2689417" y="1781982"/>
            <a:ext cx="1296000" cy="244579"/>
          </a:xfrm>
          <a:prstGeom prst="round2DiagRect">
            <a:avLst/>
          </a:prstGeom>
          <a:solidFill>
            <a:schemeClr val="accent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Полилиния 21"/>
          <p:cNvSpPr/>
          <p:nvPr/>
        </p:nvSpPr>
        <p:spPr>
          <a:xfrm>
            <a:off x="2689417" y="1342614"/>
            <a:ext cx="2078928" cy="439368"/>
          </a:xfrm>
          <a:custGeom>
            <a:avLst/>
            <a:gdLst>
              <a:gd name="connsiteX0" fmla="*/ 0 w 2078928"/>
              <a:gd name="connsiteY0" fmla="*/ 0 h 439368"/>
              <a:gd name="connsiteX1" fmla="*/ 2078928 w 2078928"/>
              <a:gd name="connsiteY1" fmla="*/ 0 h 439368"/>
              <a:gd name="connsiteX2" fmla="*/ 2078928 w 2078928"/>
              <a:gd name="connsiteY2" fmla="*/ 439368 h 439368"/>
              <a:gd name="connsiteX3" fmla="*/ 0 w 2078928"/>
              <a:gd name="connsiteY3" fmla="*/ 439368 h 439368"/>
              <a:gd name="connsiteX4" fmla="*/ 0 w 2078928"/>
              <a:gd name="connsiteY4" fmla="*/ 0 h 43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928" h="439368">
                <a:moveTo>
                  <a:pt x="0" y="0"/>
                </a:moveTo>
                <a:lnTo>
                  <a:pt x="2078928" y="0"/>
                </a:lnTo>
                <a:lnTo>
                  <a:pt x="2078928" y="439368"/>
                </a:lnTo>
                <a:lnTo>
                  <a:pt x="0" y="4393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33020" rIns="49530" bIns="33020" numCol="1" spcCol="1270" anchor="ctr" anchorCtr="0">
            <a:noAutofit/>
          </a:bodyPr>
          <a:lstStyle/>
          <a:p>
            <a:pPr lvl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kern="1200" dirty="0" smtClean="0"/>
              <a:t>10%</a:t>
            </a:r>
            <a:endParaRPr lang="ru-RU" sz="2600" kern="1200" dirty="0"/>
          </a:p>
        </p:txBody>
      </p:sp>
      <p:sp>
        <p:nvSpPr>
          <p:cNvPr id="24" name="Полилиния 23"/>
          <p:cNvSpPr/>
          <p:nvPr/>
        </p:nvSpPr>
        <p:spPr>
          <a:xfrm>
            <a:off x="2731577" y="2128198"/>
            <a:ext cx="1933403" cy="355994"/>
          </a:xfrm>
          <a:custGeom>
            <a:avLst/>
            <a:gdLst>
              <a:gd name="connsiteX0" fmla="*/ 0 w 1933403"/>
              <a:gd name="connsiteY0" fmla="*/ 0 h 355994"/>
              <a:gd name="connsiteX1" fmla="*/ 1933403 w 1933403"/>
              <a:gd name="connsiteY1" fmla="*/ 0 h 355994"/>
              <a:gd name="connsiteX2" fmla="*/ 1933403 w 1933403"/>
              <a:gd name="connsiteY2" fmla="*/ 355994 h 355994"/>
              <a:gd name="connsiteX3" fmla="*/ 0 w 1933403"/>
              <a:gd name="connsiteY3" fmla="*/ 355994 h 355994"/>
              <a:gd name="connsiteX4" fmla="*/ 0 w 1933403"/>
              <a:gd name="connsiteY4" fmla="*/ 0 h 35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3403" h="355994">
                <a:moveTo>
                  <a:pt x="0" y="0"/>
                </a:moveTo>
                <a:lnTo>
                  <a:pt x="1933403" y="0"/>
                </a:lnTo>
                <a:lnTo>
                  <a:pt x="1933403" y="355994"/>
                </a:lnTo>
                <a:lnTo>
                  <a:pt x="0" y="3559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ctr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kern="1200"/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563293" y="1768013"/>
            <a:ext cx="1296000" cy="244579"/>
          </a:xfrm>
          <a:prstGeom prst="round2DiagRect">
            <a:avLst/>
          </a:prstGeom>
          <a:solidFill>
            <a:schemeClr val="accent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Полилиния 26"/>
          <p:cNvSpPr/>
          <p:nvPr/>
        </p:nvSpPr>
        <p:spPr>
          <a:xfrm>
            <a:off x="4563293" y="1328645"/>
            <a:ext cx="2078928" cy="439368"/>
          </a:xfrm>
          <a:custGeom>
            <a:avLst/>
            <a:gdLst>
              <a:gd name="connsiteX0" fmla="*/ 0 w 2078928"/>
              <a:gd name="connsiteY0" fmla="*/ 0 h 439368"/>
              <a:gd name="connsiteX1" fmla="*/ 2078928 w 2078928"/>
              <a:gd name="connsiteY1" fmla="*/ 0 h 439368"/>
              <a:gd name="connsiteX2" fmla="*/ 2078928 w 2078928"/>
              <a:gd name="connsiteY2" fmla="*/ 439368 h 439368"/>
              <a:gd name="connsiteX3" fmla="*/ 0 w 2078928"/>
              <a:gd name="connsiteY3" fmla="*/ 439368 h 439368"/>
              <a:gd name="connsiteX4" fmla="*/ 0 w 2078928"/>
              <a:gd name="connsiteY4" fmla="*/ 0 h 43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8928" h="439368">
                <a:moveTo>
                  <a:pt x="0" y="0"/>
                </a:moveTo>
                <a:lnTo>
                  <a:pt x="2078928" y="0"/>
                </a:lnTo>
                <a:lnTo>
                  <a:pt x="2078928" y="439368"/>
                </a:lnTo>
                <a:lnTo>
                  <a:pt x="0" y="4393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33020" rIns="49530" bIns="33020" numCol="1" spcCol="1270" anchor="ctr" anchorCtr="0">
            <a:noAutofit/>
          </a:bodyPr>
          <a:lstStyle/>
          <a:p>
            <a:pPr lvl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600" kern="1200" dirty="0" smtClean="0"/>
              <a:t>0%</a:t>
            </a:r>
            <a:endParaRPr lang="ru-RU" sz="2600" kern="1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938134" y="3620220"/>
            <a:ext cx="152721" cy="15272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Полилиния 28"/>
          <p:cNvSpPr/>
          <p:nvPr/>
        </p:nvSpPr>
        <p:spPr>
          <a:xfrm>
            <a:off x="7186633" y="3522123"/>
            <a:ext cx="4619437" cy="355994"/>
          </a:xfrm>
          <a:custGeom>
            <a:avLst/>
            <a:gdLst>
              <a:gd name="connsiteX0" fmla="*/ 0 w 1933403"/>
              <a:gd name="connsiteY0" fmla="*/ 0 h 355994"/>
              <a:gd name="connsiteX1" fmla="*/ 1933403 w 1933403"/>
              <a:gd name="connsiteY1" fmla="*/ 0 h 355994"/>
              <a:gd name="connsiteX2" fmla="*/ 1933403 w 1933403"/>
              <a:gd name="connsiteY2" fmla="*/ 355994 h 355994"/>
              <a:gd name="connsiteX3" fmla="*/ 0 w 1933403"/>
              <a:gd name="connsiteY3" fmla="*/ 355994 h 355994"/>
              <a:gd name="connsiteX4" fmla="*/ 0 w 1933403"/>
              <a:gd name="connsiteY4" fmla="*/ 0 h 35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3403" h="355994">
                <a:moveTo>
                  <a:pt x="0" y="0"/>
                </a:moveTo>
                <a:lnTo>
                  <a:pt x="1933403" y="0"/>
                </a:lnTo>
                <a:lnTo>
                  <a:pt x="1933403" y="355994"/>
                </a:lnTo>
                <a:lnTo>
                  <a:pt x="0" y="3559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l" defTabSz="533400">
              <a:lnSpc>
                <a:spcPts val="1100"/>
              </a:lnSpc>
              <a:spcBef>
                <a:spcPct val="0"/>
              </a:spcBef>
            </a:pPr>
            <a:r>
              <a:rPr lang="ru-RU" sz="1200" b="1" dirty="0" smtClean="0"/>
              <a:t>Ставка</a:t>
            </a:r>
            <a:r>
              <a:rPr lang="en-US" sz="1200" b="1" dirty="0" smtClean="0"/>
              <a:t> 0%</a:t>
            </a:r>
            <a:r>
              <a:rPr lang="ru-RU" sz="1200" b="1" dirty="0" smtClean="0"/>
              <a:t> </a:t>
            </a:r>
            <a:r>
              <a:rPr lang="ru-RU" sz="1200" dirty="0" smtClean="0"/>
              <a:t>применяется по операциям</a:t>
            </a:r>
            <a:r>
              <a:rPr lang="ru-RU" sz="1200" dirty="0"/>
              <a:t>, указанным в</a:t>
            </a:r>
            <a:r>
              <a:rPr lang="en-US" sz="1200" dirty="0"/>
              <a:t> </a:t>
            </a:r>
            <a:r>
              <a:rPr lang="ru-RU" sz="1200" dirty="0" err="1"/>
              <a:t>пп</a:t>
            </a:r>
            <a:r>
              <a:rPr lang="ru-RU" sz="1200" dirty="0"/>
              <a:t>. 1</a:t>
            </a:r>
            <a:r>
              <a:rPr lang="en-US" sz="1200" dirty="0"/>
              <a:t>-1.2, 2.1</a:t>
            </a:r>
            <a:r>
              <a:rPr lang="ru-RU" sz="1200" dirty="0"/>
              <a:t>-3.1, 7, 11 п. 1 ст. 164 НК </a:t>
            </a:r>
            <a:r>
              <a:rPr lang="ru-RU" sz="1200" dirty="0" smtClean="0"/>
              <a:t>РФ, право на вычет «входного» НДС отсутствует </a:t>
            </a:r>
            <a:endParaRPr lang="ru-RU" sz="1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912380" y="2622542"/>
            <a:ext cx="152721" cy="15272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Полилиния 33"/>
          <p:cNvSpPr/>
          <p:nvPr/>
        </p:nvSpPr>
        <p:spPr>
          <a:xfrm>
            <a:off x="7096005" y="2272329"/>
            <a:ext cx="1933403" cy="853138"/>
          </a:xfrm>
          <a:custGeom>
            <a:avLst/>
            <a:gdLst>
              <a:gd name="connsiteX0" fmla="*/ 0 w 1933403"/>
              <a:gd name="connsiteY0" fmla="*/ 0 h 853138"/>
              <a:gd name="connsiteX1" fmla="*/ 1933403 w 1933403"/>
              <a:gd name="connsiteY1" fmla="*/ 0 h 853138"/>
              <a:gd name="connsiteX2" fmla="*/ 1933403 w 1933403"/>
              <a:gd name="connsiteY2" fmla="*/ 853138 h 853138"/>
              <a:gd name="connsiteX3" fmla="*/ 0 w 1933403"/>
              <a:gd name="connsiteY3" fmla="*/ 853138 h 853138"/>
              <a:gd name="connsiteX4" fmla="*/ 0 w 1933403"/>
              <a:gd name="connsiteY4" fmla="*/ 0 h 85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3403" h="853138">
                <a:moveTo>
                  <a:pt x="0" y="0"/>
                </a:moveTo>
                <a:lnTo>
                  <a:pt x="1933403" y="0"/>
                </a:lnTo>
                <a:lnTo>
                  <a:pt x="1933403" y="853138"/>
                </a:lnTo>
                <a:lnTo>
                  <a:pt x="0" y="8531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ctr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/>
              <a:t>Если НП УСН применял освобождение от НДС в текущем году, но утратил право в связи с превышением установленного лимита доходов 60 млн. рублей</a:t>
            </a:r>
            <a:endParaRPr lang="ru-RU" sz="1200" kern="12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925296" y="4357799"/>
            <a:ext cx="152721" cy="15272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Прямоугольник 39"/>
          <p:cNvSpPr/>
          <p:nvPr/>
        </p:nvSpPr>
        <p:spPr>
          <a:xfrm>
            <a:off x="9307146" y="2578154"/>
            <a:ext cx="152721" cy="15272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Полилиния 40"/>
          <p:cNvSpPr/>
          <p:nvPr/>
        </p:nvSpPr>
        <p:spPr>
          <a:xfrm>
            <a:off x="9486855" y="2272329"/>
            <a:ext cx="2024866" cy="764363"/>
          </a:xfrm>
          <a:custGeom>
            <a:avLst/>
            <a:gdLst>
              <a:gd name="connsiteX0" fmla="*/ 0 w 1933403"/>
              <a:gd name="connsiteY0" fmla="*/ 0 h 764363"/>
              <a:gd name="connsiteX1" fmla="*/ 1933403 w 1933403"/>
              <a:gd name="connsiteY1" fmla="*/ 0 h 764363"/>
              <a:gd name="connsiteX2" fmla="*/ 1933403 w 1933403"/>
              <a:gd name="connsiteY2" fmla="*/ 764363 h 764363"/>
              <a:gd name="connsiteX3" fmla="*/ 0 w 1933403"/>
              <a:gd name="connsiteY3" fmla="*/ 764363 h 764363"/>
              <a:gd name="connsiteX4" fmla="*/ 0 w 1933403"/>
              <a:gd name="connsiteY4" fmla="*/ 0 h 764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3403" h="764363">
                <a:moveTo>
                  <a:pt x="0" y="0"/>
                </a:moveTo>
                <a:lnTo>
                  <a:pt x="1933403" y="0"/>
                </a:lnTo>
                <a:lnTo>
                  <a:pt x="1933403" y="764363"/>
                </a:lnTo>
                <a:lnTo>
                  <a:pt x="0" y="7643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ctr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/>
              <a:t>Если в текущем году НП УСН применял освобождение от НДС или пониженную ставку 5%, но утратил право в связи с превышением лимита доходов</a:t>
            </a:r>
            <a:endParaRPr lang="ru-RU" sz="1200" kern="1200" dirty="0"/>
          </a:p>
        </p:txBody>
      </p:sp>
      <p:grpSp>
        <p:nvGrpSpPr>
          <p:cNvPr id="45" name="Группа 44"/>
          <p:cNvGrpSpPr/>
          <p:nvPr/>
        </p:nvGrpSpPr>
        <p:grpSpPr>
          <a:xfrm>
            <a:off x="7028858" y="1301804"/>
            <a:ext cx="2479811" cy="691674"/>
            <a:chOff x="7190783" y="1431606"/>
            <a:chExt cx="2479811" cy="691674"/>
          </a:xfrm>
        </p:grpSpPr>
        <p:sp>
          <p:nvSpPr>
            <p:cNvPr id="30" name="Прямоугольник с двумя скругленными противолежащими углами 29"/>
            <p:cNvSpPr/>
            <p:nvPr/>
          </p:nvSpPr>
          <p:spPr>
            <a:xfrm>
              <a:off x="7216393" y="1878701"/>
              <a:ext cx="2196000" cy="244579"/>
            </a:xfrm>
            <a:prstGeom prst="round2Diag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Полилиния 31"/>
            <p:cNvSpPr/>
            <p:nvPr/>
          </p:nvSpPr>
          <p:spPr>
            <a:xfrm>
              <a:off x="7190783" y="1439333"/>
              <a:ext cx="2208526" cy="439368"/>
            </a:xfrm>
            <a:custGeom>
              <a:avLst/>
              <a:gdLst>
                <a:gd name="connsiteX0" fmla="*/ 0 w 2286904"/>
                <a:gd name="connsiteY0" fmla="*/ 0 h 439368"/>
                <a:gd name="connsiteX1" fmla="*/ 2286904 w 2286904"/>
                <a:gd name="connsiteY1" fmla="*/ 0 h 439368"/>
                <a:gd name="connsiteX2" fmla="*/ 2286904 w 2286904"/>
                <a:gd name="connsiteY2" fmla="*/ 439368 h 439368"/>
                <a:gd name="connsiteX3" fmla="*/ 0 w 2286904"/>
                <a:gd name="connsiteY3" fmla="*/ 439368 h 439368"/>
                <a:gd name="connsiteX4" fmla="*/ 0 w 2286904"/>
                <a:gd name="connsiteY4" fmla="*/ 0 h 439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904" h="439368">
                  <a:moveTo>
                    <a:pt x="0" y="0"/>
                  </a:moveTo>
                  <a:lnTo>
                    <a:pt x="2286904" y="0"/>
                  </a:lnTo>
                  <a:lnTo>
                    <a:pt x="2286904" y="439368"/>
                  </a:lnTo>
                  <a:lnTo>
                    <a:pt x="0" y="4393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33020" rIns="49530" bIns="3302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kern="1200" dirty="0" smtClean="0"/>
                <a:t>5%</a:t>
              </a:r>
              <a:endParaRPr lang="ru-RU" sz="2600" kern="12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464892" y="1431606"/>
              <a:ext cx="2205702" cy="502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ru-RU" sz="1100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доход за год</a:t>
              </a:r>
            </a:p>
            <a:p>
              <a:pPr algn="ctr">
                <a:lnSpc>
                  <a:spcPts val="1600"/>
                </a:lnSpc>
              </a:pPr>
              <a:r>
                <a:rPr lang="ru-RU" sz="1050" b="1" dirty="0">
                  <a:gradFill flip="none" rotWithShape="1">
                    <a:gsLst>
                      <a:gs pos="100000">
                        <a:srgbClr val="002060"/>
                      </a:gs>
                      <a:gs pos="0">
                        <a:srgbClr val="00B0F0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Arial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от</a:t>
              </a:r>
              <a:r>
                <a:rPr lang="ru-RU" sz="1400" b="1" dirty="0" smtClean="0">
                  <a:gradFill flip="none" rotWithShape="1">
                    <a:gsLst>
                      <a:gs pos="100000">
                        <a:srgbClr val="002060"/>
                      </a:gs>
                      <a:gs pos="0">
                        <a:srgbClr val="00B0F0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Arial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gradFill flip="none" rotWithShape="1">
                    <a:gsLst>
                      <a:gs pos="100000">
                        <a:srgbClr val="002060"/>
                      </a:gs>
                      <a:gs pos="0">
                        <a:srgbClr val="00B0F0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Arial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60 </a:t>
              </a:r>
              <a:r>
                <a:rPr lang="ru-RU" sz="1000" b="1" dirty="0" smtClean="0">
                  <a:gradFill flip="none" rotWithShape="1">
                    <a:gsLst>
                      <a:gs pos="100000">
                        <a:srgbClr val="002060"/>
                      </a:gs>
                      <a:gs pos="0">
                        <a:srgbClr val="00B0F0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Arial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млн ₽</a:t>
              </a:r>
              <a:r>
                <a:rPr lang="ru-RU" sz="1400" b="1" dirty="0" smtClean="0">
                  <a:gradFill flip="none" rotWithShape="1">
                    <a:gsLst>
                      <a:gs pos="100000">
                        <a:srgbClr val="002060"/>
                      </a:gs>
                      <a:gs pos="0">
                        <a:srgbClr val="00B0F0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Arial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1200" b="1" dirty="0" smtClean="0">
                  <a:gradFill flip="none" rotWithShape="1">
                    <a:gsLst>
                      <a:gs pos="100000">
                        <a:srgbClr val="002060"/>
                      </a:gs>
                      <a:gs pos="0">
                        <a:srgbClr val="00B0F0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Arial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&lt;</a:t>
              </a:r>
              <a:r>
                <a:rPr lang="en-US" sz="900" b="1" dirty="0" smtClean="0">
                  <a:gradFill flip="none" rotWithShape="1">
                    <a:gsLst>
                      <a:gs pos="100000">
                        <a:srgbClr val="002060"/>
                      </a:gs>
                      <a:gs pos="0">
                        <a:srgbClr val="00B0F0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Arial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1600" b="1" dirty="0" smtClean="0">
                  <a:gradFill flip="none" rotWithShape="1">
                    <a:gsLst>
                      <a:gs pos="100000">
                        <a:srgbClr val="002060"/>
                      </a:gs>
                      <a:gs pos="0">
                        <a:srgbClr val="00B0F0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Arial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250</a:t>
              </a:r>
              <a:r>
                <a:rPr lang="ru-RU" sz="900" b="1" dirty="0" smtClean="0">
                  <a:gradFill flip="none" rotWithShape="1">
                    <a:gsLst>
                      <a:gs pos="100000">
                        <a:srgbClr val="002060"/>
                      </a:gs>
                      <a:gs pos="0">
                        <a:srgbClr val="00B0F0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Arial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ru-RU" sz="1000" b="1" dirty="0">
                  <a:gradFill flip="none" rotWithShape="1">
                    <a:gsLst>
                      <a:gs pos="100000">
                        <a:srgbClr val="002060"/>
                      </a:gs>
                      <a:gs pos="0">
                        <a:srgbClr val="00B0F0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Arial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млн ₽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9419709" y="1301804"/>
            <a:ext cx="2382655" cy="691674"/>
            <a:chOff x="9581634" y="1431606"/>
            <a:chExt cx="2382655" cy="691674"/>
          </a:xfrm>
        </p:grpSpPr>
        <p:sp>
          <p:nvSpPr>
            <p:cNvPr id="37" name="Прямоугольник с двумя скругленными противолежащими углами 36"/>
            <p:cNvSpPr/>
            <p:nvPr/>
          </p:nvSpPr>
          <p:spPr>
            <a:xfrm>
              <a:off x="9594718" y="1878701"/>
              <a:ext cx="2196000" cy="244579"/>
            </a:xfrm>
            <a:prstGeom prst="round2DiagRect">
              <a:avLst/>
            </a:prstGeom>
            <a:solidFill>
              <a:schemeClr val="accent1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Полилиния 38"/>
            <p:cNvSpPr/>
            <p:nvPr/>
          </p:nvSpPr>
          <p:spPr>
            <a:xfrm>
              <a:off x="9581634" y="1439333"/>
              <a:ext cx="2183474" cy="439368"/>
            </a:xfrm>
            <a:custGeom>
              <a:avLst/>
              <a:gdLst>
                <a:gd name="connsiteX0" fmla="*/ 0 w 2261853"/>
                <a:gd name="connsiteY0" fmla="*/ 0 h 439368"/>
                <a:gd name="connsiteX1" fmla="*/ 2261853 w 2261853"/>
                <a:gd name="connsiteY1" fmla="*/ 0 h 439368"/>
                <a:gd name="connsiteX2" fmla="*/ 2261853 w 2261853"/>
                <a:gd name="connsiteY2" fmla="*/ 439368 h 439368"/>
                <a:gd name="connsiteX3" fmla="*/ 0 w 2261853"/>
                <a:gd name="connsiteY3" fmla="*/ 439368 h 439368"/>
                <a:gd name="connsiteX4" fmla="*/ 0 w 2261853"/>
                <a:gd name="connsiteY4" fmla="*/ 0 h 439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1853" h="439368">
                  <a:moveTo>
                    <a:pt x="0" y="0"/>
                  </a:moveTo>
                  <a:lnTo>
                    <a:pt x="2261853" y="0"/>
                  </a:lnTo>
                  <a:lnTo>
                    <a:pt x="2261853" y="439368"/>
                  </a:lnTo>
                  <a:lnTo>
                    <a:pt x="0" y="43936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33020" rIns="49530" bIns="3302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kern="1200" dirty="0" smtClean="0"/>
                <a:t>7%</a:t>
              </a:r>
              <a:endParaRPr lang="ru-RU" sz="2600" kern="12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9898603" y="1431606"/>
              <a:ext cx="2065686" cy="502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ru-RU" sz="11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доход за год</a:t>
              </a:r>
            </a:p>
            <a:p>
              <a:pPr algn="ctr">
                <a:lnSpc>
                  <a:spcPts val="1600"/>
                </a:lnSpc>
              </a:pPr>
              <a:r>
                <a:rPr lang="ru-RU" sz="1050" b="1" dirty="0">
                  <a:gradFill flip="none" rotWithShape="1">
                    <a:gsLst>
                      <a:gs pos="100000">
                        <a:srgbClr val="002060"/>
                      </a:gs>
                      <a:gs pos="0">
                        <a:srgbClr val="00B0F0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Arial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от</a:t>
              </a:r>
              <a:r>
                <a:rPr lang="ru-RU" sz="11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gradFill flip="none" rotWithShape="1">
                    <a:gsLst>
                      <a:gs pos="100000">
                        <a:srgbClr val="002060"/>
                      </a:gs>
                      <a:gs pos="0">
                        <a:srgbClr val="00B0F0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Arial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250</a:t>
              </a:r>
              <a:r>
                <a:rPr lang="ru-RU" sz="11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00" b="1" dirty="0">
                  <a:gradFill flip="none" rotWithShape="1">
                    <a:gsLst>
                      <a:gs pos="100000">
                        <a:srgbClr val="002060"/>
                      </a:gs>
                      <a:gs pos="0">
                        <a:srgbClr val="00B0F0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Arial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млн ₽</a:t>
              </a:r>
              <a:r>
                <a:rPr lang="ru-RU" sz="11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dirty="0">
                  <a:gradFill flip="none" rotWithShape="1">
                    <a:gsLst>
                      <a:gs pos="100000">
                        <a:srgbClr val="002060"/>
                      </a:gs>
                      <a:gs pos="0">
                        <a:srgbClr val="00B0F0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Arial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&lt; </a:t>
              </a:r>
              <a:r>
                <a:rPr lang="en-US" sz="1600" b="1" dirty="0">
                  <a:gradFill flip="none" rotWithShape="1">
                    <a:gsLst>
                      <a:gs pos="100000">
                        <a:srgbClr val="002060"/>
                      </a:gs>
                      <a:gs pos="0">
                        <a:srgbClr val="00B0F0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Arial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450</a:t>
              </a:r>
              <a:r>
                <a:rPr lang="ru-RU" sz="11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00" b="1" dirty="0">
                  <a:gradFill flip="none" rotWithShape="1">
                    <a:gsLst>
                      <a:gs pos="100000">
                        <a:srgbClr val="002060"/>
                      </a:gs>
                      <a:gs pos="0">
                        <a:srgbClr val="00B0F0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atin typeface="Arial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млн ₽</a:t>
              </a:r>
            </a:p>
          </p:txBody>
        </p:sp>
      </p:grp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80C7158C-0BF7-4D17-9DA5-476EDBB8C12D}" type="slidenum">
              <a:rPr lang="ru-RU" smtClean="0"/>
              <a:pPr algn="ctr">
                <a:defRPr/>
              </a:pPr>
              <a:t>5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03813" y="4263564"/>
            <a:ext cx="45813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При </a:t>
            </a:r>
            <a:r>
              <a:rPr lang="ru-RU" sz="1200" dirty="0"/>
              <a:t>ввозе товаров на территорию РФ, в том числе из стран </a:t>
            </a:r>
            <a:r>
              <a:rPr lang="ru-RU" sz="1200" dirty="0" smtClean="0"/>
              <a:t>ЕАЭС</a:t>
            </a:r>
            <a:endParaRPr lang="ru-RU" sz="1200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62" y="3395347"/>
            <a:ext cx="451478" cy="450772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6839362" y="4231771"/>
            <a:ext cx="942741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000" b="1" dirty="0">
                <a:ln/>
                <a:solidFill>
                  <a:srgbClr val="DC0005"/>
                </a:solidFill>
              </a:rPr>
              <a:t>X</a:t>
            </a:r>
            <a:endParaRPr lang="ru-RU" sz="2000" b="1" dirty="0">
              <a:ln/>
              <a:solidFill>
                <a:srgbClr val="DC0005"/>
              </a:solidFill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432" y="2390497"/>
            <a:ext cx="451478" cy="45077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54" y="2356138"/>
            <a:ext cx="451478" cy="450772"/>
          </a:xfrm>
          <a:prstGeom prst="rect">
            <a:avLst/>
          </a:prstGeom>
        </p:spPr>
      </p:pic>
      <p:sp>
        <p:nvSpPr>
          <p:cNvPr id="54" name="Freeform 5"/>
          <p:cNvSpPr>
            <a:spLocks/>
          </p:cNvSpPr>
          <p:nvPr/>
        </p:nvSpPr>
        <p:spPr bwMode="auto">
          <a:xfrm rot="16200000">
            <a:off x="9097057" y="963469"/>
            <a:ext cx="379403" cy="4716304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85000"/>
                </a:sysClr>
              </a:gs>
            </a:gsLst>
            <a:lin ang="0" scaled="1"/>
            <a:tileRect/>
          </a:gradFill>
          <a:ln w="9525" cap="flat" cmpd="sng" algn="ctr">
            <a:solidFill>
              <a:srgbClr val="1B3F6B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0081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85" kern="0" dirty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103813" y="4558886"/>
            <a:ext cx="4270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При </a:t>
            </a:r>
            <a:r>
              <a:rPr lang="ru-RU" sz="1200" dirty="0"/>
              <a:t>исчислении НДС налогоплательщиком </a:t>
            </a:r>
            <a:r>
              <a:rPr lang="ru-RU" sz="1200" dirty="0" smtClean="0"/>
              <a:t>УСН - покупателем </a:t>
            </a:r>
            <a:r>
              <a:rPr lang="ru-RU" sz="1200" dirty="0"/>
              <a:t>в качестве </a:t>
            </a:r>
            <a:r>
              <a:rPr lang="ru-RU" sz="1200" dirty="0" smtClean="0"/>
              <a:t>налогового агента</a:t>
            </a:r>
            <a:endParaRPr lang="ru-RU" sz="12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6925296" y="4677813"/>
            <a:ext cx="152721" cy="15272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7" name="TextBox 56"/>
          <p:cNvSpPr txBox="1"/>
          <p:nvPr/>
        </p:nvSpPr>
        <p:spPr>
          <a:xfrm>
            <a:off x="6839362" y="4551785"/>
            <a:ext cx="942741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000" b="1" dirty="0">
                <a:ln/>
                <a:solidFill>
                  <a:srgbClr val="DC0005"/>
                </a:solidFill>
              </a:rPr>
              <a:t>X</a:t>
            </a:r>
            <a:endParaRPr lang="ru-RU" sz="2000" b="1" dirty="0">
              <a:ln/>
              <a:solidFill>
                <a:srgbClr val="DC0005"/>
              </a:solidFill>
            </a:endParaRPr>
          </a:p>
        </p:txBody>
      </p:sp>
      <p:sp>
        <p:nvSpPr>
          <p:cNvPr id="58" name="Полилиния: Фигура 5">
            <a:extLst>
              <a:ext uri="{FF2B5EF4-FFF2-40B4-BE49-F238E27FC236}">
                <a16:creationId xmlns="" xmlns:a16="http://schemas.microsoft.com/office/drawing/2014/main" id="{D91FB993-29E1-3DBD-8335-7970016F8D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105047" y="860859"/>
            <a:ext cx="3750429" cy="46800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Пониженные (специальные)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ставки: </a:t>
            </a:r>
          </a:p>
        </p:txBody>
      </p:sp>
      <p:sp>
        <p:nvSpPr>
          <p:cNvPr id="59" name="Полилиния: Фигура 5">
            <a:extLst>
              <a:ext uri="{FF2B5EF4-FFF2-40B4-BE49-F238E27FC236}">
                <a16:creationId xmlns="" xmlns:a16="http://schemas.microsoft.com/office/drawing/2014/main" id="{D91FB993-29E1-3DBD-8335-7970016F8D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676400" y="860859"/>
            <a:ext cx="3279759" cy="46800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>
              <a:defRPr lang="ru-RU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Общеустановленные ставки: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Прямоугольник с двумя скругленными противолежащими углами 86"/>
          <p:cNvSpPr/>
          <p:nvPr/>
        </p:nvSpPr>
        <p:spPr>
          <a:xfrm>
            <a:off x="3664731" y="5511579"/>
            <a:ext cx="7434043" cy="527804"/>
          </a:xfrm>
          <a:prstGeom prst="round2DiagRect">
            <a:avLst/>
          </a:prstGeom>
          <a:solidFill>
            <a:schemeClr val="accent1">
              <a:lumMod val="40000"/>
              <a:lumOff val="60000"/>
              <a:alpha val="47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ряде случаев применяются расчетные ставки НДС: 10/110, 20/120, 5/105,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7/107.</a:t>
            </a: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Например, при получении авансов</a:t>
            </a:r>
            <a:endParaRPr lang="ru-RU" sz="1200" dirty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>
            <a:off x="3636535" y="5342768"/>
            <a:ext cx="752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/>
          <a:srcRect l="16593"/>
          <a:stretch/>
        </p:blipFill>
        <p:spPr>
          <a:xfrm>
            <a:off x="574850" y="3184671"/>
            <a:ext cx="2108563" cy="31333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/>
          <a:srcRect b="19125"/>
          <a:stretch/>
        </p:blipFill>
        <p:spPr>
          <a:xfrm>
            <a:off x="1622252" y="5004497"/>
            <a:ext cx="1743608" cy="1600200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1175775" y="2128198"/>
            <a:ext cx="49215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Если основными </a:t>
            </a:r>
            <a:r>
              <a:rPr lang="ru-RU" sz="1200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покупателями товаров</a:t>
            </a:r>
            <a:r>
              <a:rPr lang="ru-RU" sz="12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, работ или услуг являются организации и ИП, ведущие облагаемую НДС деятельность, может быть выгоднее применение общеустановленных ставок НДС с правом на вычет НДС, предъявленного при </a:t>
            </a:r>
            <a:r>
              <a:rPr lang="ru-RU" sz="1200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покупках</a:t>
            </a:r>
            <a:r>
              <a:rPr lang="ru-RU" sz="12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/>
            </a:r>
            <a:br>
              <a:rPr lang="ru-RU" sz="12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</a:br>
            <a:endParaRPr lang="ru-RU" sz="1200" dirty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938134" y="3995004"/>
            <a:ext cx="152721" cy="15272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6" name="Полилиния 65"/>
          <p:cNvSpPr/>
          <p:nvPr/>
        </p:nvSpPr>
        <p:spPr>
          <a:xfrm>
            <a:off x="7186633" y="3896907"/>
            <a:ext cx="4619437" cy="355994"/>
          </a:xfrm>
          <a:custGeom>
            <a:avLst/>
            <a:gdLst>
              <a:gd name="connsiteX0" fmla="*/ 0 w 1933403"/>
              <a:gd name="connsiteY0" fmla="*/ 0 h 355994"/>
              <a:gd name="connsiteX1" fmla="*/ 1933403 w 1933403"/>
              <a:gd name="connsiteY1" fmla="*/ 0 h 355994"/>
              <a:gd name="connsiteX2" fmla="*/ 1933403 w 1933403"/>
              <a:gd name="connsiteY2" fmla="*/ 355994 h 355994"/>
              <a:gd name="connsiteX3" fmla="*/ 0 w 1933403"/>
              <a:gd name="connsiteY3" fmla="*/ 355994 h 355994"/>
              <a:gd name="connsiteX4" fmla="*/ 0 w 1933403"/>
              <a:gd name="connsiteY4" fmla="*/ 0 h 35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3403" h="355994">
                <a:moveTo>
                  <a:pt x="0" y="0"/>
                </a:moveTo>
                <a:lnTo>
                  <a:pt x="1933403" y="0"/>
                </a:lnTo>
                <a:lnTo>
                  <a:pt x="1933403" y="355994"/>
                </a:lnTo>
                <a:lnTo>
                  <a:pt x="0" y="3559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defTabSz="533400">
              <a:lnSpc>
                <a:spcPts val="1100"/>
              </a:lnSpc>
              <a:spcBef>
                <a:spcPct val="0"/>
              </a:spcBef>
            </a:pPr>
            <a:r>
              <a:rPr lang="ru-RU" sz="1200" dirty="0"/>
              <a:t>Применяют непрерывно в течение 12 кварталов подряд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62" y="3770131"/>
            <a:ext cx="451478" cy="450772"/>
          </a:xfrm>
          <a:prstGeom prst="rect">
            <a:avLst/>
          </a:prstGeom>
        </p:spPr>
      </p:pic>
      <p:sp>
        <p:nvSpPr>
          <p:cNvPr id="68" name="Прямоугольник 67"/>
          <p:cNvSpPr/>
          <p:nvPr/>
        </p:nvSpPr>
        <p:spPr>
          <a:xfrm>
            <a:off x="933810" y="2278988"/>
            <a:ext cx="152721" cy="15272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62" y="2046943"/>
            <a:ext cx="451478" cy="450772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1654308" y="3101629"/>
            <a:ext cx="152721" cy="15272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6" name="Полилиния 75"/>
          <p:cNvSpPr/>
          <p:nvPr/>
        </p:nvSpPr>
        <p:spPr>
          <a:xfrm>
            <a:off x="1971122" y="3048128"/>
            <a:ext cx="4619437" cy="355994"/>
          </a:xfrm>
          <a:custGeom>
            <a:avLst/>
            <a:gdLst>
              <a:gd name="connsiteX0" fmla="*/ 0 w 1933403"/>
              <a:gd name="connsiteY0" fmla="*/ 0 h 355994"/>
              <a:gd name="connsiteX1" fmla="*/ 1933403 w 1933403"/>
              <a:gd name="connsiteY1" fmla="*/ 0 h 355994"/>
              <a:gd name="connsiteX2" fmla="*/ 1933403 w 1933403"/>
              <a:gd name="connsiteY2" fmla="*/ 355994 h 355994"/>
              <a:gd name="connsiteX3" fmla="*/ 0 w 1933403"/>
              <a:gd name="connsiteY3" fmla="*/ 355994 h 355994"/>
              <a:gd name="connsiteX4" fmla="*/ 0 w 1933403"/>
              <a:gd name="connsiteY4" fmla="*/ 0 h 35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3403" h="355994">
                <a:moveTo>
                  <a:pt x="0" y="0"/>
                </a:moveTo>
                <a:lnTo>
                  <a:pt x="1933403" y="0"/>
                </a:lnTo>
                <a:lnTo>
                  <a:pt x="1933403" y="355994"/>
                </a:lnTo>
                <a:lnTo>
                  <a:pt x="0" y="3559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defTabSz="533400">
              <a:lnSpc>
                <a:spcPts val="1100"/>
              </a:lnSpc>
              <a:spcBef>
                <a:spcPct val="0"/>
              </a:spcBef>
            </a:pPr>
            <a:r>
              <a:rPr lang="ru-RU" sz="1200" dirty="0" smtClean="0"/>
              <a:t>При </a:t>
            </a:r>
            <a:r>
              <a:rPr lang="ru-RU" sz="1200" dirty="0"/>
              <a:t>выборе общеустановленных ставок НДС </a:t>
            </a:r>
            <a:r>
              <a:rPr lang="ru-RU" sz="1200" dirty="0" smtClean="0"/>
              <a:t>налогоплательщик УСН </a:t>
            </a:r>
            <a:r>
              <a:rPr lang="ru-RU" sz="1200" dirty="0"/>
              <a:t>может перейти на применение специальной ставки НДС без ограничений с начала нового налогового периода (квартала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536" y="2876756"/>
            <a:ext cx="451478" cy="450772"/>
          </a:xfrm>
          <a:prstGeom prst="rect">
            <a:avLst/>
          </a:prstGeom>
        </p:spPr>
      </p:pic>
      <p:sp>
        <p:nvSpPr>
          <p:cNvPr id="78" name="Прямоугольник 77"/>
          <p:cNvSpPr/>
          <p:nvPr/>
        </p:nvSpPr>
        <p:spPr>
          <a:xfrm>
            <a:off x="751372" y="619081"/>
            <a:ext cx="48827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осуществляется налогоплательщиком УСН самостоятельно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5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Фигура 31">
            <a:extLst>
              <a:ext uri="{FF2B5EF4-FFF2-40B4-BE49-F238E27FC236}">
                <a16:creationId xmlns="" xmlns:a16="http://schemas.microsoft.com/office/drawing/2014/main" id="{A2E096B7-3B4F-355B-58E5-41784AC8BE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5" b="2555"/>
          <a:stretch>
            <a:fillRect/>
          </a:stretch>
        </p:blipFill>
        <p:spPr>
          <a:xfrm rot="1955312">
            <a:off x="870683" y="3942259"/>
            <a:ext cx="1446527" cy="1654858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sp>
        <p:nvSpPr>
          <p:cNvPr id="11" name="Прямоугольник 10"/>
          <p:cNvSpPr/>
          <p:nvPr/>
        </p:nvSpPr>
        <p:spPr>
          <a:xfrm>
            <a:off x="503170" y="280642"/>
            <a:ext cx="81931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gradFill flip="none" rotWithShape="1">
                  <a:gsLst>
                    <a:gs pos="29150">
                      <a:srgbClr val="0086C6"/>
                    </a:gs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Момент возникновения обязанности по исчислению НДС</a:t>
            </a:r>
            <a:endParaRPr lang="ru-RU" sz="2000" b="1" dirty="0">
              <a:gradFill flip="none" rotWithShape="1">
                <a:gsLst>
                  <a:gs pos="29150">
                    <a:srgbClr val="0086C6"/>
                  </a:gs>
                  <a:gs pos="100000">
                    <a:srgbClr val="002060"/>
                  </a:gs>
                  <a:gs pos="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Arial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Полилиния: Фигура 5">
            <a:extLst>
              <a:ext uri="{FF2B5EF4-FFF2-40B4-BE49-F238E27FC236}">
                <a16:creationId xmlns="" xmlns:a16="http://schemas.microsoft.com/office/drawing/2014/main" id="{D91FB993-29E1-3DBD-8335-7970016F8D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395442" y="5492211"/>
            <a:ext cx="847300" cy="9216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/>
          <a:srcRect b="19125"/>
          <a:stretch/>
        </p:blipFill>
        <p:spPr>
          <a:xfrm>
            <a:off x="565194" y="4991100"/>
            <a:ext cx="1743607" cy="1600200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558844" y="650957"/>
            <a:ext cx="78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олилиния: Фигура 5">
            <a:extLst>
              <a:ext uri="{FF2B5EF4-FFF2-40B4-BE49-F238E27FC236}">
                <a16:creationId xmlns="" xmlns:a16="http://schemas.microsoft.com/office/drawing/2014/main" id="{D91FB993-29E1-3DBD-8335-7970016F8D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65194" y="514134"/>
            <a:ext cx="11506946" cy="927036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algn="ctr">
              <a:lnSpc>
                <a:spcPts val="1500"/>
              </a:lnSpc>
              <a:defRPr lang="ru-RU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Моментом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определения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налоговой базы по общему правилу является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наиболее ранняя из следующих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дат: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80C7158C-0BF7-4D17-9DA5-476EDBB8C12D}" type="slidenum">
              <a:rPr lang="ru-RU" smtClean="0"/>
              <a:pPr algn="ctr">
                <a:defRPr/>
              </a:pPr>
              <a:t>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1529" y="1182149"/>
            <a:ext cx="7154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день отгрузки (передачи) товаров (работ, услуг)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88808" y="1288449"/>
            <a:ext cx="152721" cy="15272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Прямоугольник 47"/>
          <p:cNvSpPr/>
          <p:nvPr/>
        </p:nvSpPr>
        <p:spPr>
          <a:xfrm>
            <a:off x="5580877" y="1278378"/>
            <a:ext cx="152721" cy="15272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Прямоугольник 8"/>
          <p:cNvSpPr/>
          <p:nvPr/>
        </p:nvSpPr>
        <p:spPr>
          <a:xfrm>
            <a:off x="5733598" y="1182148"/>
            <a:ext cx="69056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день оплаты (аванс) в счет предстоящих поставок товаров (работ, услуг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792038" y="1562693"/>
            <a:ext cx="1105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14"/>
          <p:cNvSpPr>
            <a:spLocks/>
          </p:cNvSpPr>
          <p:nvPr/>
        </p:nvSpPr>
        <p:spPr bwMode="auto">
          <a:xfrm rot="13500000">
            <a:off x="3881752" y="2205388"/>
            <a:ext cx="1258365" cy="1480287"/>
          </a:xfrm>
          <a:custGeom>
            <a:avLst/>
            <a:gdLst>
              <a:gd name="T0" fmla="*/ 329 w 486"/>
              <a:gd name="T1" fmla="*/ 0 h 799"/>
              <a:gd name="T2" fmla="*/ 378 w 486"/>
              <a:gd name="T3" fmla="*/ 1 h 799"/>
              <a:gd name="T4" fmla="*/ 430 w 486"/>
              <a:gd name="T5" fmla="*/ 7 h 799"/>
              <a:gd name="T6" fmla="*/ 486 w 486"/>
              <a:gd name="T7" fmla="*/ 19 h 799"/>
              <a:gd name="T8" fmla="*/ 483 w 486"/>
              <a:gd name="T9" fmla="*/ 30 h 799"/>
              <a:gd name="T10" fmla="*/ 428 w 486"/>
              <a:gd name="T11" fmla="*/ 19 h 799"/>
              <a:gd name="T12" fmla="*/ 376 w 486"/>
              <a:gd name="T13" fmla="*/ 13 h 799"/>
              <a:gd name="T14" fmla="*/ 329 w 486"/>
              <a:gd name="T15" fmla="*/ 12 h 799"/>
              <a:gd name="T16" fmla="*/ 278 w 486"/>
              <a:gd name="T17" fmla="*/ 15 h 799"/>
              <a:gd name="T18" fmla="*/ 231 w 486"/>
              <a:gd name="T19" fmla="*/ 22 h 799"/>
              <a:gd name="T20" fmla="*/ 191 w 486"/>
              <a:gd name="T21" fmla="*/ 36 h 799"/>
              <a:gd name="T22" fmla="*/ 153 w 486"/>
              <a:gd name="T23" fmla="*/ 53 h 799"/>
              <a:gd name="T24" fmla="*/ 122 w 486"/>
              <a:gd name="T25" fmla="*/ 74 h 799"/>
              <a:gd name="T26" fmla="*/ 94 w 486"/>
              <a:gd name="T27" fmla="*/ 101 h 799"/>
              <a:gd name="T28" fmla="*/ 72 w 486"/>
              <a:gd name="T29" fmla="*/ 129 h 799"/>
              <a:gd name="T30" fmla="*/ 52 w 486"/>
              <a:gd name="T31" fmla="*/ 162 h 799"/>
              <a:gd name="T32" fmla="*/ 38 w 486"/>
              <a:gd name="T33" fmla="*/ 198 h 799"/>
              <a:gd name="T34" fmla="*/ 27 w 486"/>
              <a:gd name="T35" fmla="*/ 235 h 799"/>
              <a:gd name="T36" fmla="*/ 18 w 486"/>
              <a:gd name="T37" fmla="*/ 275 h 799"/>
              <a:gd name="T38" fmla="*/ 14 w 486"/>
              <a:gd name="T39" fmla="*/ 317 h 799"/>
              <a:gd name="T40" fmla="*/ 12 w 486"/>
              <a:gd name="T41" fmla="*/ 361 h 799"/>
              <a:gd name="T42" fmla="*/ 17 w 486"/>
              <a:gd name="T43" fmla="*/ 434 h 799"/>
              <a:gd name="T44" fmla="*/ 27 w 486"/>
              <a:gd name="T45" fmla="*/ 510 h 799"/>
              <a:gd name="T46" fmla="*/ 45 w 486"/>
              <a:gd name="T47" fmla="*/ 584 h 799"/>
              <a:gd name="T48" fmla="*/ 67 w 486"/>
              <a:gd name="T49" fmla="*/ 657 h 799"/>
              <a:gd name="T50" fmla="*/ 95 w 486"/>
              <a:gd name="T51" fmla="*/ 727 h 799"/>
              <a:gd name="T52" fmla="*/ 127 w 486"/>
              <a:gd name="T53" fmla="*/ 793 h 799"/>
              <a:gd name="T54" fmla="*/ 127 w 486"/>
              <a:gd name="T55" fmla="*/ 793 h 799"/>
              <a:gd name="T56" fmla="*/ 115 w 486"/>
              <a:gd name="T57" fmla="*/ 799 h 799"/>
              <a:gd name="T58" fmla="*/ 84 w 486"/>
              <a:gd name="T59" fmla="*/ 733 h 799"/>
              <a:gd name="T60" fmla="*/ 55 w 486"/>
              <a:gd name="T61" fmla="*/ 662 h 799"/>
              <a:gd name="T62" fmla="*/ 33 w 486"/>
              <a:gd name="T63" fmla="*/ 587 h 799"/>
              <a:gd name="T64" fmla="*/ 15 w 486"/>
              <a:gd name="T65" fmla="*/ 512 h 799"/>
              <a:gd name="T66" fmla="*/ 5 w 486"/>
              <a:gd name="T67" fmla="*/ 436 h 799"/>
              <a:gd name="T68" fmla="*/ 0 w 486"/>
              <a:gd name="T69" fmla="*/ 361 h 799"/>
              <a:gd name="T70" fmla="*/ 2 w 486"/>
              <a:gd name="T71" fmla="*/ 312 h 799"/>
              <a:gd name="T72" fmla="*/ 8 w 486"/>
              <a:gd name="T73" fmla="*/ 266 h 799"/>
              <a:gd name="T74" fmla="*/ 17 w 486"/>
              <a:gd name="T75" fmla="*/ 222 h 799"/>
              <a:gd name="T76" fmla="*/ 32 w 486"/>
              <a:gd name="T77" fmla="*/ 180 h 799"/>
              <a:gd name="T78" fmla="*/ 49 w 486"/>
              <a:gd name="T79" fmla="*/ 143 h 799"/>
              <a:gd name="T80" fmla="*/ 73 w 486"/>
              <a:gd name="T81" fmla="*/ 107 h 799"/>
              <a:gd name="T82" fmla="*/ 97 w 486"/>
              <a:gd name="T83" fmla="*/ 80 h 799"/>
              <a:gd name="T84" fmla="*/ 125 w 486"/>
              <a:gd name="T85" fmla="*/ 56 h 799"/>
              <a:gd name="T86" fmla="*/ 158 w 486"/>
              <a:gd name="T87" fmla="*/ 37 h 799"/>
              <a:gd name="T88" fmla="*/ 194 w 486"/>
              <a:gd name="T89" fmla="*/ 21 h 799"/>
              <a:gd name="T90" fmla="*/ 235 w 486"/>
              <a:gd name="T91" fmla="*/ 9 h 799"/>
              <a:gd name="T92" fmla="*/ 280 w 486"/>
              <a:gd name="T93" fmla="*/ 1 h 799"/>
              <a:gd name="T94" fmla="*/ 329 w 486"/>
              <a:gd name="T95" fmla="*/ 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6" h="799">
                <a:moveTo>
                  <a:pt x="329" y="0"/>
                </a:moveTo>
                <a:lnTo>
                  <a:pt x="378" y="1"/>
                </a:lnTo>
                <a:lnTo>
                  <a:pt x="430" y="7"/>
                </a:lnTo>
                <a:lnTo>
                  <a:pt x="486" y="19"/>
                </a:lnTo>
                <a:lnTo>
                  <a:pt x="483" y="30"/>
                </a:lnTo>
                <a:lnTo>
                  <a:pt x="428" y="19"/>
                </a:lnTo>
                <a:lnTo>
                  <a:pt x="376" y="13"/>
                </a:lnTo>
                <a:lnTo>
                  <a:pt x="329" y="12"/>
                </a:lnTo>
                <a:lnTo>
                  <a:pt x="278" y="15"/>
                </a:lnTo>
                <a:lnTo>
                  <a:pt x="231" y="22"/>
                </a:lnTo>
                <a:lnTo>
                  <a:pt x="191" y="36"/>
                </a:lnTo>
                <a:lnTo>
                  <a:pt x="153" y="53"/>
                </a:lnTo>
                <a:lnTo>
                  <a:pt x="122" y="74"/>
                </a:lnTo>
                <a:lnTo>
                  <a:pt x="94" y="101"/>
                </a:lnTo>
                <a:lnTo>
                  <a:pt x="72" y="129"/>
                </a:lnTo>
                <a:lnTo>
                  <a:pt x="52" y="162"/>
                </a:lnTo>
                <a:lnTo>
                  <a:pt x="38" y="198"/>
                </a:lnTo>
                <a:lnTo>
                  <a:pt x="27" y="235"/>
                </a:lnTo>
                <a:lnTo>
                  <a:pt x="18" y="275"/>
                </a:lnTo>
                <a:lnTo>
                  <a:pt x="14" y="317"/>
                </a:lnTo>
                <a:lnTo>
                  <a:pt x="12" y="361"/>
                </a:lnTo>
                <a:lnTo>
                  <a:pt x="17" y="434"/>
                </a:lnTo>
                <a:lnTo>
                  <a:pt x="27" y="510"/>
                </a:lnTo>
                <a:lnTo>
                  <a:pt x="45" y="584"/>
                </a:lnTo>
                <a:lnTo>
                  <a:pt x="67" y="657"/>
                </a:lnTo>
                <a:lnTo>
                  <a:pt x="95" y="727"/>
                </a:lnTo>
                <a:lnTo>
                  <a:pt x="127" y="793"/>
                </a:lnTo>
                <a:lnTo>
                  <a:pt x="127" y="793"/>
                </a:lnTo>
                <a:lnTo>
                  <a:pt x="115" y="799"/>
                </a:lnTo>
                <a:lnTo>
                  <a:pt x="84" y="733"/>
                </a:lnTo>
                <a:lnTo>
                  <a:pt x="55" y="662"/>
                </a:lnTo>
                <a:lnTo>
                  <a:pt x="33" y="587"/>
                </a:lnTo>
                <a:lnTo>
                  <a:pt x="15" y="512"/>
                </a:lnTo>
                <a:lnTo>
                  <a:pt x="5" y="436"/>
                </a:lnTo>
                <a:lnTo>
                  <a:pt x="0" y="361"/>
                </a:lnTo>
                <a:lnTo>
                  <a:pt x="2" y="312"/>
                </a:lnTo>
                <a:lnTo>
                  <a:pt x="8" y="266"/>
                </a:lnTo>
                <a:lnTo>
                  <a:pt x="17" y="222"/>
                </a:lnTo>
                <a:lnTo>
                  <a:pt x="32" y="180"/>
                </a:lnTo>
                <a:lnTo>
                  <a:pt x="49" y="143"/>
                </a:lnTo>
                <a:lnTo>
                  <a:pt x="73" y="107"/>
                </a:lnTo>
                <a:lnTo>
                  <a:pt x="97" y="80"/>
                </a:lnTo>
                <a:lnTo>
                  <a:pt x="125" y="56"/>
                </a:lnTo>
                <a:lnTo>
                  <a:pt x="158" y="37"/>
                </a:lnTo>
                <a:lnTo>
                  <a:pt x="194" y="21"/>
                </a:lnTo>
                <a:lnTo>
                  <a:pt x="235" y="9"/>
                </a:lnTo>
                <a:lnTo>
                  <a:pt x="280" y="1"/>
                </a:lnTo>
                <a:lnTo>
                  <a:pt x="329" y="0"/>
                </a:lnTo>
                <a:close/>
              </a:path>
            </a:pathLst>
          </a:custGeom>
          <a:gradFill flip="none" rotWithShape="1">
            <a:gsLst>
              <a:gs pos="87000">
                <a:srgbClr val="00ACEC"/>
              </a:gs>
              <a:gs pos="18000">
                <a:srgbClr val="0060A0"/>
              </a:gs>
            </a:gsLst>
            <a:lin ang="54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48412" tIns="74207" rIns="148412" bIns="74207" numCol="1" anchor="t" anchorCtr="0" compatLnSpc="1">
            <a:prstTxWarp prst="textNoShape">
              <a:avLst/>
            </a:prstTxWarp>
          </a:bodyPr>
          <a:lstStyle/>
          <a:p>
            <a:pPr algn="ctr" defTabSz="91417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99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28" name="Freeform 6"/>
          <p:cNvSpPr>
            <a:spLocks/>
          </p:cNvSpPr>
          <p:nvPr/>
        </p:nvSpPr>
        <p:spPr bwMode="auto">
          <a:xfrm>
            <a:off x="565195" y="1904502"/>
            <a:ext cx="11278844" cy="2112775"/>
          </a:xfrm>
          <a:custGeom>
            <a:avLst/>
            <a:gdLst>
              <a:gd name="T0" fmla="*/ 4415 w 4902"/>
              <a:gd name="T1" fmla="*/ 13 h 1301"/>
              <a:gd name="T2" fmla="*/ 4658 w 4902"/>
              <a:gd name="T3" fmla="*/ 87 h 1301"/>
              <a:gd name="T4" fmla="*/ 4902 w 4902"/>
              <a:gd name="T5" fmla="*/ 238 h 1301"/>
              <a:gd name="T6" fmla="*/ 4734 w 4902"/>
              <a:gd name="T7" fmla="*/ 139 h 1301"/>
              <a:gd name="T8" fmla="*/ 4492 w 4902"/>
              <a:gd name="T9" fmla="*/ 41 h 1301"/>
              <a:gd name="T10" fmla="*/ 4253 w 4902"/>
              <a:gd name="T11" fmla="*/ 11 h 1301"/>
              <a:gd name="T12" fmla="*/ 3954 w 4902"/>
              <a:gd name="T13" fmla="*/ 55 h 1301"/>
              <a:gd name="T14" fmla="*/ 3670 w 4902"/>
              <a:gd name="T15" fmla="*/ 165 h 1301"/>
              <a:gd name="T16" fmla="*/ 3409 w 4902"/>
              <a:gd name="T17" fmla="*/ 321 h 1301"/>
              <a:gd name="T18" fmla="*/ 3177 w 4902"/>
              <a:gd name="T19" fmla="*/ 495 h 1301"/>
              <a:gd name="T20" fmla="*/ 2982 w 4902"/>
              <a:gd name="T21" fmla="*/ 664 h 1301"/>
              <a:gd name="T22" fmla="*/ 2820 w 4902"/>
              <a:gd name="T23" fmla="*/ 812 h 1301"/>
              <a:gd name="T24" fmla="*/ 2635 w 4902"/>
              <a:gd name="T25" fmla="*/ 977 h 1301"/>
              <a:gd name="T26" fmla="*/ 2426 w 4902"/>
              <a:gd name="T27" fmla="*/ 1134 h 1301"/>
              <a:gd name="T28" fmla="*/ 2204 w 4902"/>
              <a:gd name="T29" fmla="*/ 1255 h 1301"/>
              <a:gd name="T30" fmla="*/ 1973 w 4902"/>
              <a:gd name="T31" fmla="*/ 1301 h 1301"/>
              <a:gd name="T32" fmla="*/ 1822 w 4902"/>
              <a:gd name="T33" fmla="*/ 1277 h 1301"/>
              <a:gd name="T34" fmla="*/ 1675 w 4902"/>
              <a:gd name="T35" fmla="*/ 1198 h 1301"/>
              <a:gd name="T36" fmla="*/ 1532 w 4902"/>
              <a:gd name="T37" fmla="*/ 1056 h 1301"/>
              <a:gd name="T38" fmla="*/ 1397 w 4902"/>
              <a:gd name="T39" fmla="*/ 841 h 1301"/>
              <a:gd name="T40" fmla="*/ 1242 w 4902"/>
              <a:gd name="T41" fmla="*/ 586 h 1301"/>
              <a:gd name="T42" fmla="*/ 1083 w 4902"/>
              <a:gd name="T43" fmla="*/ 409 h 1301"/>
              <a:gd name="T44" fmla="*/ 923 w 4902"/>
              <a:gd name="T45" fmla="*/ 301 h 1301"/>
              <a:gd name="T46" fmla="*/ 762 w 4902"/>
              <a:gd name="T47" fmla="*/ 257 h 1301"/>
              <a:gd name="T48" fmla="*/ 559 w 4902"/>
              <a:gd name="T49" fmla="*/ 275 h 1301"/>
              <a:gd name="T50" fmla="*/ 342 w 4902"/>
              <a:gd name="T51" fmla="*/ 379 h 1301"/>
              <a:gd name="T52" fmla="*/ 137 w 4902"/>
              <a:gd name="T53" fmla="*/ 547 h 1301"/>
              <a:gd name="T54" fmla="*/ 0 w 4902"/>
              <a:gd name="T55" fmla="*/ 676 h 1301"/>
              <a:gd name="T56" fmla="*/ 177 w 4902"/>
              <a:gd name="T57" fmla="*/ 492 h 1301"/>
              <a:gd name="T58" fmla="*/ 367 w 4902"/>
              <a:gd name="T59" fmla="*/ 348 h 1301"/>
              <a:gd name="T60" fmla="*/ 569 w 4902"/>
              <a:gd name="T61" fmla="*/ 260 h 1301"/>
              <a:gd name="T62" fmla="*/ 764 w 4902"/>
              <a:gd name="T63" fmla="*/ 245 h 1301"/>
              <a:gd name="T64" fmla="*/ 927 w 4902"/>
              <a:gd name="T65" fmla="*/ 291 h 1301"/>
              <a:gd name="T66" fmla="*/ 1091 w 4902"/>
              <a:gd name="T67" fmla="*/ 400 h 1301"/>
              <a:gd name="T68" fmla="*/ 1251 w 4902"/>
              <a:gd name="T69" fmla="*/ 578 h 1301"/>
              <a:gd name="T70" fmla="*/ 1407 w 4902"/>
              <a:gd name="T71" fmla="*/ 835 h 1301"/>
              <a:gd name="T72" fmla="*/ 1541 w 4902"/>
              <a:gd name="T73" fmla="*/ 1048 h 1301"/>
              <a:gd name="T74" fmla="*/ 1682 w 4902"/>
              <a:gd name="T75" fmla="*/ 1188 h 1301"/>
              <a:gd name="T76" fmla="*/ 1826 w 4902"/>
              <a:gd name="T77" fmla="*/ 1265 h 1301"/>
              <a:gd name="T78" fmla="*/ 1973 w 4902"/>
              <a:gd name="T79" fmla="*/ 1289 h 1301"/>
              <a:gd name="T80" fmla="*/ 2199 w 4902"/>
              <a:gd name="T81" fmla="*/ 1243 h 1301"/>
              <a:gd name="T82" fmla="*/ 2421 w 4902"/>
              <a:gd name="T83" fmla="*/ 1125 h 1301"/>
              <a:gd name="T84" fmla="*/ 2627 w 4902"/>
              <a:gd name="T85" fmla="*/ 968 h 1301"/>
              <a:gd name="T86" fmla="*/ 2811 w 4902"/>
              <a:gd name="T87" fmla="*/ 803 h 1301"/>
              <a:gd name="T88" fmla="*/ 2975 w 4902"/>
              <a:gd name="T89" fmla="*/ 655 h 1301"/>
              <a:gd name="T90" fmla="*/ 3169 w 4902"/>
              <a:gd name="T91" fmla="*/ 486 h 1301"/>
              <a:gd name="T92" fmla="*/ 3403 w 4902"/>
              <a:gd name="T93" fmla="*/ 310 h 1301"/>
              <a:gd name="T94" fmla="*/ 3664 w 4902"/>
              <a:gd name="T95" fmla="*/ 154 h 1301"/>
              <a:gd name="T96" fmla="*/ 3951 w 4902"/>
              <a:gd name="T97" fmla="*/ 43 h 1301"/>
              <a:gd name="T98" fmla="*/ 4253 w 4902"/>
              <a:gd name="T99" fmla="*/ 0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02" h="1301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  <a:gradFill flip="none" rotWithShape="1">
            <a:gsLst>
              <a:gs pos="48000">
                <a:srgbClr val="00ACEC"/>
              </a:gs>
              <a:gs pos="90000">
                <a:srgbClr val="002161"/>
              </a:gs>
            </a:gsLst>
            <a:path path="circle">
              <a:fillToRect l="100000" t="100000"/>
            </a:path>
            <a:tileRect r="-100000" b="-100000"/>
          </a:gradFill>
          <a:ln w="0">
            <a:noFill/>
            <a:prstDash val="solid"/>
            <a:round/>
            <a:headEnd/>
            <a:tailE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48412" tIns="74207" rIns="148412" bIns="74207" numCol="1" anchor="t" anchorCtr="0" compatLnSpc="1">
            <a:prstTxWarp prst="textNoShape">
              <a:avLst/>
            </a:prstTxWarp>
          </a:bodyPr>
          <a:lstStyle/>
          <a:p>
            <a:pPr algn="ctr" defTabSz="91417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99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29" name="Freeform 13"/>
          <p:cNvSpPr>
            <a:spLocks/>
          </p:cNvSpPr>
          <p:nvPr/>
        </p:nvSpPr>
        <p:spPr bwMode="auto">
          <a:xfrm rot="398469">
            <a:off x="6336058" y="3408933"/>
            <a:ext cx="1808478" cy="416565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gradFill flip="none" rotWithShape="1">
            <a:gsLst>
              <a:gs pos="51000">
                <a:srgbClr val="00ACEC"/>
              </a:gs>
              <a:gs pos="95000">
                <a:srgbClr val="002161"/>
              </a:gs>
            </a:gsLst>
            <a:path path="circle">
              <a:fillToRect t="100000" r="100000"/>
            </a:path>
            <a:tileRect l="-100000" b="-100000"/>
          </a:gradFill>
          <a:ln w="0">
            <a:noFill/>
            <a:prstDash val="solid"/>
            <a:round/>
            <a:headEnd/>
            <a:tailE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48412" tIns="74207" rIns="148412" bIns="74207" numCol="1" anchor="t" anchorCtr="0" compatLnSpc="1">
            <a:prstTxWarp prst="textNoShape">
              <a:avLst/>
            </a:prstTxWarp>
          </a:bodyPr>
          <a:lstStyle/>
          <a:p>
            <a:pPr algn="ctr" defTabSz="91417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99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88" name="Rectangle 26"/>
          <p:cNvSpPr>
            <a:spLocks/>
          </p:cNvSpPr>
          <p:nvPr/>
        </p:nvSpPr>
        <p:spPr bwMode="auto">
          <a:xfrm>
            <a:off x="1082223" y="2701007"/>
            <a:ext cx="2016716" cy="101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defTabSz="914172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zh-CN" sz="1000" b="1" dirty="0">
                <a:solidFill>
                  <a:srgbClr val="525252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Lato Light" charset="0"/>
              </a:rPr>
              <a:t>Налогоплательщики </a:t>
            </a:r>
            <a:r>
              <a:rPr lang="ru-RU" altLang="zh-CN" sz="1000" b="1" dirty="0" smtClean="0">
                <a:solidFill>
                  <a:srgbClr val="525252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Lato Light" charset="0"/>
              </a:rPr>
              <a:t>УСН</a:t>
            </a:r>
            <a:r>
              <a:rPr lang="ru-RU" altLang="zh-CN" sz="1000" b="1" dirty="0">
                <a:solidFill>
                  <a:srgbClr val="525252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Lato Light" charset="0"/>
              </a:rPr>
              <a:t>, получающие авансы до отгрузки, должны исчислить НДС дважды:</a:t>
            </a:r>
            <a:r>
              <a:rPr lang="ru-RU" altLang="zh-CN" sz="1000" dirty="0">
                <a:solidFill>
                  <a:srgbClr val="525252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Lato Light" charset="0"/>
              </a:rPr>
              <a:t> </a:t>
            </a:r>
          </a:p>
          <a:p>
            <a:pPr defTabSz="914172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zh-CN" sz="1000" dirty="0">
                <a:solidFill>
                  <a:srgbClr val="525252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Lato Light" charset="0"/>
              </a:rPr>
              <a:t>при получении аванса </a:t>
            </a:r>
          </a:p>
          <a:p>
            <a:pPr defTabSz="914172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zh-CN" sz="1000" dirty="0">
                <a:solidFill>
                  <a:srgbClr val="525252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Lato Light" charset="0"/>
              </a:rPr>
              <a:t>при отгрузке товара</a:t>
            </a:r>
          </a:p>
        </p:txBody>
      </p:sp>
      <p:sp>
        <p:nvSpPr>
          <p:cNvPr id="31" name="Freeform 13"/>
          <p:cNvSpPr>
            <a:spLocks/>
          </p:cNvSpPr>
          <p:nvPr/>
        </p:nvSpPr>
        <p:spPr bwMode="auto">
          <a:xfrm rot="6573437">
            <a:off x="7225830" y="2127893"/>
            <a:ext cx="1409977" cy="297975"/>
          </a:xfrm>
          <a:custGeom>
            <a:avLst/>
            <a:gdLst>
              <a:gd name="T0" fmla="*/ 461 w 962"/>
              <a:gd name="T1" fmla="*/ 0 h 183"/>
              <a:gd name="T2" fmla="*/ 531 w 962"/>
              <a:gd name="T3" fmla="*/ 3 h 183"/>
              <a:gd name="T4" fmla="*/ 601 w 962"/>
              <a:gd name="T5" fmla="*/ 12 h 183"/>
              <a:gd name="T6" fmla="*/ 672 w 962"/>
              <a:gd name="T7" fmla="*/ 28 h 183"/>
              <a:gd name="T8" fmla="*/ 745 w 962"/>
              <a:gd name="T9" fmla="*/ 52 h 183"/>
              <a:gd name="T10" fmla="*/ 818 w 962"/>
              <a:gd name="T11" fmla="*/ 83 h 183"/>
              <a:gd name="T12" fmla="*/ 889 w 962"/>
              <a:gd name="T13" fmla="*/ 124 h 183"/>
              <a:gd name="T14" fmla="*/ 962 w 962"/>
              <a:gd name="T15" fmla="*/ 173 h 183"/>
              <a:gd name="T16" fmla="*/ 954 w 962"/>
              <a:gd name="T17" fmla="*/ 183 h 183"/>
              <a:gd name="T18" fmla="*/ 883 w 962"/>
              <a:gd name="T19" fmla="*/ 134 h 183"/>
              <a:gd name="T20" fmla="*/ 812 w 962"/>
              <a:gd name="T21" fmla="*/ 95 h 183"/>
              <a:gd name="T22" fmla="*/ 740 w 962"/>
              <a:gd name="T23" fmla="*/ 64 h 183"/>
              <a:gd name="T24" fmla="*/ 669 w 962"/>
              <a:gd name="T25" fmla="*/ 40 h 183"/>
              <a:gd name="T26" fmla="*/ 599 w 962"/>
              <a:gd name="T27" fmla="*/ 24 h 183"/>
              <a:gd name="T28" fmla="*/ 529 w 962"/>
              <a:gd name="T29" fmla="*/ 15 h 183"/>
              <a:gd name="T30" fmla="*/ 461 w 962"/>
              <a:gd name="T31" fmla="*/ 12 h 183"/>
              <a:gd name="T32" fmla="*/ 387 w 962"/>
              <a:gd name="T33" fmla="*/ 15 h 183"/>
              <a:gd name="T34" fmla="*/ 314 w 962"/>
              <a:gd name="T35" fmla="*/ 25 h 183"/>
              <a:gd name="T36" fmla="*/ 246 w 962"/>
              <a:gd name="T37" fmla="*/ 42 h 183"/>
              <a:gd name="T38" fmla="*/ 180 w 962"/>
              <a:gd name="T39" fmla="*/ 64 h 183"/>
              <a:gd name="T40" fmla="*/ 118 w 962"/>
              <a:gd name="T41" fmla="*/ 91 h 183"/>
              <a:gd name="T42" fmla="*/ 60 w 962"/>
              <a:gd name="T43" fmla="*/ 121 h 183"/>
              <a:gd name="T44" fmla="*/ 8 w 962"/>
              <a:gd name="T45" fmla="*/ 155 h 183"/>
              <a:gd name="T46" fmla="*/ 8 w 962"/>
              <a:gd name="T47" fmla="*/ 155 h 183"/>
              <a:gd name="T48" fmla="*/ 0 w 962"/>
              <a:gd name="T49" fmla="*/ 144 h 183"/>
              <a:gd name="T50" fmla="*/ 54 w 962"/>
              <a:gd name="T51" fmla="*/ 110 h 183"/>
              <a:gd name="T52" fmla="*/ 112 w 962"/>
              <a:gd name="T53" fmla="*/ 79 h 183"/>
              <a:gd name="T54" fmla="*/ 176 w 962"/>
              <a:gd name="T55" fmla="*/ 52 h 183"/>
              <a:gd name="T56" fmla="*/ 243 w 962"/>
              <a:gd name="T57" fmla="*/ 30 h 183"/>
              <a:gd name="T58" fmla="*/ 312 w 962"/>
              <a:gd name="T59" fmla="*/ 14 h 183"/>
              <a:gd name="T60" fmla="*/ 385 w 962"/>
              <a:gd name="T61" fmla="*/ 3 h 183"/>
              <a:gd name="T62" fmla="*/ 461 w 962"/>
              <a:gd name="T63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gradFill flip="none" rotWithShape="1">
            <a:gsLst>
              <a:gs pos="48000">
                <a:srgbClr val="00ACEC"/>
              </a:gs>
              <a:gs pos="90000">
                <a:srgbClr val="002161"/>
              </a:gs>
            </a:gsLst>
            <a:path path="circle">
              <a:fillToRect l="100000" t="100000"/>
            </a:path>
            <a:tileRect r="-100000" b="-100000"/>
          </a:gradFill>
          <a:ln w="0">
            <a:noFill/>
            <a:prstDash val="solid"/>
            <a:round/>
            <a:headEnd/>
            <a:tailEnd/>
          </a:ln>
          <a:effectLst>
            <a:outerShdw algn="tl" rotWithShape="0">
              <a:srgbClr val="FFFFFF"/>
            </a:outerShdw>
          </a:effectLst>
        </p:spPr>
        <p:txBody>
          <a:bodyPr vert="horz" wrap="square" lIns="148412" tIns="74207" rIns="148412" bIns="74207" numCol="1" anchor="t" anchorCtr="0" compatLnSpc="1">
            <a:prstTxWarp prst="textNoShape">
              <a:avLst/>
            </a:prstTxWarp>
          </a:bodyPr>
          <a:lstStyle/>
          <a:p>
            <a:pPr algn="ctr" defTabSz="91417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99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86" name="Rectangle 26"/>
          <p:cNvSpPr>
            <a:spLocks/>
          </p:cNvSpPr>
          <p:nvPr/>
        </p:nvSpPr>
        <p:spPr bwMode="auto">
          <a:xfrm>
            <a:off x="3417283" y="2126496"/>
            <a:ext cx="1992193" cy="81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defTabSz="914172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zh-CN" sz="1000" b="1" dirty="0">
                <a:solidFill>
                  <a:srgbClr val="525252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Lato Light" charset="0"/>
              </a:rPr>
              <a:t>Если товар поставляется в счет аванса, сумма НДС, исчисленная с аванса, может быть принята к вычету при отгрузке</a:t>
            </a:r>
          </a:p>
          <a:p>
            <a:pPr algn="ctr" defTabSz="914172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endParaRPr lang="ru-RU" altLang="zh-CN" sz="1000" b="1" dirty="0">
              <a:solidFill>
                <a:srgbClr val="525252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  <a:sym typeface="Lato Light" charset="0"/>
            </a:endParaRPr>
          </a:p>
        </p:txBody>
      </p:sp>
      <p:sp>
        <p:nvSpPr>
          <p:cNvPr id="84" name="Rectangle 26"/>
          <p:cNvSpPr>
            <a:spLocks/>
          </p:cNvSpPr>
          <p:nvPr/>
        </p:nvSpPr>
        <p:spPr bwMode="auto">
          <a:xfrm>
            <a:off x="6239991" y="1825231"/>
            <a:ext cx="1822545" cy="81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defTabSz="914172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b="1" dirty="0">
                <a:solidFill>
                  <a:srgbClr val="525252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В случаях, когда оплата поступает после отгрузки, НДС исчисляется только один раз – </a:t>
            </a:r>
            <a:r>
              <a:rPr lang="ru-RU" sz="1000" dirty="0">
                <a:solidFill>
                  <a:srgbClr val="525252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в момент отгрузки</a:t>
            </a:r>
          </a:p>
          <a:p>
            <a:pPr defTabSz="914172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endParaRPr lang="ru-RU" altLang="zh-CN" sz="1000" b="1" dirty="0">
              <a:solidFill>
                <a:srgbClr val="525252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  <a:sym typeface="Lato Light" charset="0"/>
            </a:endParaRPr>
          </a:p>
        </p:txBody>
      </p:sp>
      <p:sp>
        <p:nvSpPr>
          <p:cNvPr id="82" name="Rectangle 26"/>
          <p:cNvSpPr>
            <a:spLocks/>
          </p:cNvSpPr>
          <p:nvPr/>
        </p:nvSpPr>
        <p:spPr bwMode="auto">
          <a:xfrm>
            <a:off x="8062536" y="3361961"/>
            <a:ext cx="2016716" cy="80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defTabSz="914172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525252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Если </a:t>
            </a:r>
            <a:r>
              <a:rPr lang="ru-RU" sz="1000" b="1" dirty="0">
                <a:solidFill>
                  <a:srgbClr val="525252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аванс получен и отгрузка планируется в одном квартале, то НДС исчисляется </a:t>
            </a:r>
            <a:r>
              <a:rPr lang="ru-RU" sz="1000" dirty="0">
                <a:solidFill>
                  <a:srgbClr val="525252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только при отгрузке</a:t>
            </a:r>
          </a:p>
        </p:txBody>
      </p:sp>
      <p:sp>
        <p:nvSpPr>
          <p:cNvPr id="80" name="Rectangle 26"/>
          <p:cNvSpPr>
            <a:spLocks/>
          </p:cNvSpPr>
          <p:nvPr/>
        </p:nvSpPr>
        <p:spPr bwMode="auto">
          <a:xfrm>
            <a:off x="9675615" y="2203622"/>
            <a:ext cx="2016716" cy="80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defTabSz="914172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zh-CN" sz="1000" b="1" dirty="0">
                <a:solidFill>
                  <a:srgbClr val="525252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Lato Light" charset="0"/>
              </a:rPr>
              <a:t>Если в текущем квартале в счет аванса была осуществлена частичная отгрузка, НДС исчисляется только с той части аванса, в счет которой отгрузка еще не произошла</a:t>
            </a:r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>
            <a:off x="2974801" y="4169609"/>
            <a:ext cx="82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рямоугольник 90"/>
          <p:cNvSpPr/>
          <p:nvPr/>
        </p:nvSpPr>
        <p:spPr>
          <a:xfrm>
            <a:off x="3242741" y="4212912"/>
            <a:ext cx="7945815" cy="1790234"/>
          </a:xfrm>
          <a:prstGeom prst="rect">
            <a:avLst/>
          </a:prstGeom>
          <a:solidFill>
            <a:schemeClr val="bg1">
              <a:lumMod val="85000"/>
              <a:alpha val="14000"/>
            </a:schemeClr>
          </a:solidFill>
        </p:spPr>
        <p:txBody>
          <a:bodyPr wrap="square" lIns="36000" tIns="0" rIns="36000">
            <a:spAutoFit/>
          </a:bodyPr>
          <a:lstStyle/>
          <a:p>
            <a:pPr algn="just">
              <a:lnSpc>
                <a:spcPts val="1440"/>
              </a:lnSpc>
              <a:spcAft>
                <a:spcPts val="600"/>
              </a:spcAft>
            </a:pPr>
            <a:r>
              <a:rPr lang="ru-RU" sz="1200" b="1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Исчисление НДС по длящимся </a:t>
            </a:r>
            <a:r>
              <a:rPr lang="ru-RU" sz="1200" b="1" dirty="0" smtClean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договорам</a:t>
            </a:r>
          </a:p>
          <a:p>
            <a:pPr algn="just">
              <a:lnSpc>
                <a:spcPts val="1440"/>
              </a:lnSpc>
              <a:spcAft>
                <a:spcPts val="600"/>
              </a:spcAft>
            </a:pPr>
            <a:r>
              <a:rPr lang="ru-RU" sz="11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НДС с аванса не </a:t>
            </a:r>
            <a:r>
              <a:rPr lang="ru-RU" sz="1100" dirty="0" smtClean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исчисляется - если </a:t>
            </a:r>
            <a:r>
              <a:rPr lang="ru-RU" sz="11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покупатель перечислил налогоплательщику УСН аванс до </a:t>
            </a:r>
            <a:r>
              <a:rPr lang="ru-RU" sz="1100" dirty="0" smtClean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01.01.2025, а поставка </a:t>
            </a:r>
            <a:r>
              <a:rPr lang="ru-RU" sz="11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 после этой </a:t>
            </a:r>
            <a:r>
              <a:rPr lang="ru-RU" sz="1100" dirty="0" smtClean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даты.</a:t>
            </a:r>
          </a:p>
          <a:p>
            <a:pPr algn="just">
              <a:lnSpc>
                <a:spcPts val="1600"/>
              </a:lnSpc>
              <a:spcAft>
                <a:spcPts val="600"/>
              </a:spcAft>
            </a:pPr>
            <a:r>
              <a:rPr lang="ru-RU" sz="1100" dirty="0" smtClean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11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покупатель отказывается доплатить </a:t>
            </a:r>
            <a:r>
              <a:rPr lang="ru-RU" sz="1100" dirty="0" smtClean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НДС налогоплательщику УСН, </a:t>
            </a:r>
            <a:r>
              <a:rPr lang="ru-RU" sz="11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отгрузке считается, что цена включает НДС. Сумму НДС можно рассчитать с помощью расчетных ставок: 5/105, 7/107 </a:t>
            </a:r>
            <a:r>
              <a:rPr lang="ru-RU" sz="1100" i="1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(специальные ставки) </a:t>
            </a:r>
            <a:r>
              <a:rPr lang="ru-RU" sz="11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20/120, 10/110 </a:t>
            </a:r>
            <a:r>
              <a:rPr lang="ru-RU" sz="1100" i="1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(общеустановленные ставки). </a:t>
            </a:r>
            <a:r>
              <a:rPr lang="ru-RU" sz="11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Определенная таким образом сумма НДС уменьшает доходы для </a:t>
            </a:r>
            <a:r>
              <a:rPr lang="ru-RU" sz="1100" dirty="0" smtClean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УСН.</a:t>
            </a:r>
          </a:p>
          <a:p>
            <a:pPr>
              <a:lnSpc>
                <a:spcPts val="1440"/>
              </a:lnSpc>
            </a:pPr>
            <a:r>
              <a:rPr lang="ru-RU" sz="1100" dirty="0" smtClean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2025 года, если ожидается превышение лимитов доходов, рекомендуется вносить в договор условие о возможности увеличения цены на НДС, чтобы покупатель мог доплатить эту сумму продавцу на УСН.</a:t>
            </a:r>
          </a:p>
        </p:txBody>
      </p:sp>
    </p:spTree>
    <p:extLst>
      <p:ext uri="{BB962C8B-B14F-4D97-AF65-F5344CB8AC3E}">
        <p14:creationId xmlns:p14="http://schemas.microsoft.com/office/powerpoint/2010/main" val="144445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03170" y="280642"/>
            <a:ext cx="81931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gradFill flip="none" rotWithShape="1">
                  <a:gsLst>
                    <a:gs pos="29150">
                      <a:srgbClr val="0086C6"/>
                    </a:gs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Счета-фактуры и их </a:t>
            </a:r>
            <a:r>
              <a:rPr lang="ru-RU" sz="2000" b="1" dirty="0" smtClean="0">
                <a:gradFill flip="none" rotWithShape="1">
                  <a:gsLst>
                    <a:gs pos="29150">
                      <a:srgbClr val="0086C6"/>
                    </a:gs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регистрация</a:t>
            </a:r>
            <a:endParaRPr lang="ru-RU" sz="2000" b="1" dirty="0">
              <a:gradFill flip="none" rotWithShape="1">
                <a:gsLst>
                  <a:gs pos="29150">
                    <a:srgbClr val="0086C6"/>
                  </a:gs>
                  <a:gs pos="100000">
                    <a:srgbClr val="002060"/>
                  </a:gs>
                  <a:gs pos="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Arial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58844" y="650202"/>
            <a:ext cx="716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80C7158C-0BF7-4D17-9DA5-476EDBB8C12D}" type="slidenum">
              <a:rPr lang="ru-RU" smtClean="0"/>
              <a:pPr algn="ctr">
                <a:defRPr/>
              </a:pPr>
              <a:t>7</a:t>
            </a:fld>
            <a:endParaRPr lang="ru-RU" dirty="0"/>
          </a:p>
        </p:txBody>
      </p:sp>
      <p:sp>
        <p:nvSpPr>
          <p:cNvPr id="10" name="Полилиния: Фигура 5">
            <a:extLst>
              <a:ext uri="{FF2B5EF4-FFF2-40B4-BE49-F238E27FC236}">
                <a16:creationId xmlns="" xmlns:a16="http://schemas.microsoft.com/office/drawing/2014/main" id="{D91FB993-29E1-3DBD-8335-7970016F8D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199138" y="4455942"/>
            <a:ext cx="590550" cy="655864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006FBA">
              <a:alpha val="57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Полилиния: Фигура 5">
            <a:extLst>
              <a:ext uri="{FF2B5EF4-FFF2-40B4-BE49-F238E27FC236}">
                <a16:creationId xmlns="" xmlns:a16="http://schemas.microsoft.com/office/drawing/2014/main" id="{D91FB993-29E1-3DBD-8335-7970016F8D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165800" y="4923609"/>
            <a:ext cx="2009775" cy="223607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Полилиния: Фигура 5">
            <a:extLst>
              <a:ext uri="{FF2B5EF4-FFF2-40B4-BE49-F238E27FC236}">
                <a16:creationId xmlns="" xmlns:a16="http://schemas.microsoft.com/office/drawing/2014/main" id="{D91FB993-29E1-3DBD-8335-7970016F8D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830521" y="5120923"/>
            <a:ext cx="725804" cy="83384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E50004">
              <a:alpha val="74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3674611" y="3472088"/>
            <a:ext cx="4710084" cy="794544"/>
          </a:xfrm>
          <a:prstGeom prst="round2DiagRect">
            <a:avLst/>
          </a:prstGeom>
          <a:solidFill>
            <a:srgbClr val="B9CDE5">
              <a:alpha val="30000"/>
            </a:srgbClr>
          </a:solidFill>
        </p:spPr>
        <p:txBody>
          <a:bodyPr wrap="square" lIns="180000" t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2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Если </a:t>
            </a:r>
            <a:r>
              <a:rPr lang="ru-RU" sz="12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продавец ошибочно </a:t>
            </a:r>
            <a:r>
              <a:rPr lang="ru-RU" sz="12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выставит </a:t>
            </a:r>
            <a:r>
              <a:rPr lang="ru-RU" sz="12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с/ф </a:t>
            </a:r>
            <a:r>
              <a:rPr lang="ru-RU" sz="12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НДС, этот НДС должен быть уплачен в </a:t>
            </a:r>
            <a:r>
              <a:rPr lang="ru-RU" sz="12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бюджет </a:t>
            </a:r>
            <a:r>
              <a:rPr lang="ru-RU" sz="1200" i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(права </a:t>
            </a:r>
            <a:r>
              <a:rPr lang="ru-RU" sz="1200" i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вычеты «входного» НДС у </a:t>
            </a:r>
            <a:r>
              <a:rPr lang="ru-RU" sz="1200" i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НП УСН нет, покупатель </a:t>
            </a:r>
            <a:r>
              <a:rPr lang="ru-RU" sz="1200" i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имеет право на вычеты НДС согласно нормам </a:t>
            </a:r>
            <a:r>
              <a:rPr lang="ru-RU" sz="1200" i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ст. </a:t>
            </a:r>
            <a:r>
              <a:rPr lang="ru-RU" sz="1200" i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171 и 172 НК </a:t>
            </a:r>
            <a:r>
              <a:rPr lang="ru-RU" sz="1200" i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РФ)</a:t>
            </a:r>
            <a:endParaRPr lang="ru-RU" sz="1200" i="1" kern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623" y="1982878"/>
            <a:ext cx="2432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Налогоплательщик УСН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547775" y="1382362"/>
            <a:ext cx="1620000" cy="0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002161"/>
                </a:gs>
                <a:gs pos="26000">
                  <a:srgbClr val="0062A2"/>
                </a:gs>
                <a:gs pos="54000">
                  <a:srgbClr val="00A3E3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248354" y="1169258"/>
            <a:ext cx="4871523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счет-фактура выставляется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</a:pPr>
            <a:r>
              <a:rPr lang="ru-RU" sz="1200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(в течение пяти дней после отгрузки или получения аванса)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674611" y="1545825"/>
            <a:ext cx="4710083" cy="397272"/>
          </a:xfrm>
          <a:prstGeom prst="round2DiagRect">
            <a:avLst/>
          </a:prstGeom>
          <a:noFill/>
        </p:spPr>
        <p:txBody>
          <a:bodyPr wrap="square" lIns="180000" tIns="0" bIns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2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покупателя счет-фактура является </a:t>
            </a:r>
            <a:r>
              <a:rPr lang="ru-RU" sz="12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основанием </a:t>
            </a:r>
            <a:r>
              <a:rPr lang="ru-RU" sz="12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применения налоговых вычетов по </a:t>
            </a:r>
            <a:r>
              <a:rPr lang="ru-RU" sz="12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НДС</a:t>
            </a:r>
            <a:endParaRPr lang="ru-RU" sz="1200" kern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593114" y="3269351"/>
            <a:ext cx="1620000" cy="0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002161"/>
                </a:gs>
                <a:gs pos="26000">
                  <a:srgbClr val="0062A2"/>
                </a:gs>
                <a:gs pos="54000">
                  <a:srgbClr val="00A3E3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293694" y="3153348"/>
            <a:ext cx="4536828" cy="264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счета-фактуры не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выставляется</a:t>
            </a:r>
            <a:endParaRPr lang="ru-RU" sz="1400" i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98640" y="956155"/>
            <a:ext cx="17459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kern="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обязан </a:t>
            </a:r>
            <a:r>
              <a:rPr lang="ru-RU" sz="1100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исчислять и уплачивать </a:t>
            </a:r>
            <a:r>
              <a:rPr lang="ru-RU" sz="1100" i="1" kern="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НДС</a:t>
            </a:r>
            <a:endParaRPr lang="ru-RU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47775" y="2992743"/>
            <a:ext cx="17459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kern="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освобожден от НДС</a:t>
            </a:r>
            <a:endParaRPr lang="ru-RU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674611" y="1982878"/>
            <a:ext cx="4710083" cy="661784"/>
          </a:xfrm>
          <a:prstGeom prst="round2DiagRect">
            <a:avLst/>
          </a:prstGeom>
          <a:solidFill>
            <a:srgbClr val="B9CDE5">
              <a:alpha val="30000"/>
            </a:srgbClr>
          </a:solidFill>
        </p:spPr>
        <p:txBody>
          <a:bodyPr wrap="square" lIns="180000" tIns="0" bIns="0">
            <a:noAutofit/>
          </a:bodyPr>
          <a:lstStyle/>
          <a:p>
            <a:pPr>
              <a:lnSpc>
                <a:spcPts val="1400"/>
              </a:lnSpc>
            </a:pPr>
            <a:r>
              <a:rPr lang="ru-RU" sz="12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реализации ФЛ с/ф не выставляется, но может </a:t>
            </a:r>
            <a:r>
              <a:rPr lang="ru-RU" sz="12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быть </a:t>
            </a:r>
            <a:r>
              <a:rPr lang="ru-RU" sz="12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составлен сводный документ с общими </a:t>
            </a:r>
            <a:r>
              <a:rPr lang="ru-RU" sz="12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данными по облагаемым </a:t>
            </a:r>
            <a:r>
              <a:rPr lang="ru-RU" sz="12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операциям для его регистрации в книге продаж</a:t>
            </a:r>
            <a:endParaRPr lang="ru-RU" sz="1200" kern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063161" y="1701137"/>
            <a:ext cx="2591014" cy="868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 выставленные с/ф </a:t>
            </a:r>
            <a:r>
              <a:rPr lang="ru-RU" sz="12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подлежат обязательной регистрации в книге продаж</a:t>
            </a: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endParaRPr lang="ru-RU" sz="1200" kern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reeform: Shape 22">
            <a:extLst>
              <a:ext uri="{FF2B5EF4-FFF2-40B4-BE49-F238E27FC236}">
                <a16:creationId xmlns:a16="http://schemas.microsoft.com/office/drawing/2014/main" xmlns="" id="{491E3BFE-A973-A0D9-DB3D-8CA228D9773C}"/>
              </a:ext>
            </a:extLst>
          </p:cNvPr>
          <p:cNvSpPr/>
          <p:nvPr/>
        </p:nvSpPr>
        <p:spPr>
          <a:xfrm rot="5400000">
            <a:off x="6912670" y="2319171"/>
            <a:ext cx="3708000" cy="351012"/>
          </a:xfrm>
          <a:custGeom>
            <a:avLst/>
            <a:gdLst>
              <a:gd name="connsiteX0" fmla="*/ 6898741 w 6898741"/>
              <a:gd name="connsiteY0" fmla="*/ 0 h 271604"/>
              <a:gd name="connsiteX1" fmla="*/ 6898741 w 6898741"/>
              <a:gd name="connsiteY1" fmla="*/ 0 h 271604"/>
              <a:gd name="connsiteX2" fmla="*/ 208230 w 6898741"/>
              <a:gd name="connsiteY2" fmla="*/ 0 h 271604"/>
              <a:gd name="connsiteX3" fmla="*/ 0 w 6898741"/>
              <a:gd name="connsiteY3" fmla="*/ 271604 h 271604"/>
              <a:gd name="connsiteX0" fmla="*/ 6982090 w 6982090"/>
              <a:gd name="connsiteY0" fmla="*/ 0 h 176354"/>
              <a:gd name="connsiteX1" fmla="*/ 6982090 w 6982090"/>
              <a:gd name="connsiteY1" fmla="*/ 0 h 176354"/>
              <a:gd name="connsiteX2" fmla="*/ 291579 w 6982090"/>
              <a:gd name="connsiteY2" fmla="*/ 0 h 176354"/>
              <a:gd name="connsiteX3" fmla="*/ 0 w 6982090"/>
              <a:gd name="connsiteY3" fmla="*/ 176354 h 176354"/>
              <a:gd name="connsiteX0" fmla="*/ 6982090 w 6982090"/>
              <a:gd name="connsiteY0" fmla="*/ 0 h 176354"/>
              <a:gd name="connsiteX1" fmla="*/ 6982090 w 6982090"/>
              <a:gd name="connsiteY1" fmla="*/ 0 h 176354"/>
              <a:gd name="connsiteX2" fmla="*/ 291579 w 6982090"/>
              <a:gd name="connsiteY2" fmla="*/ 0 h 176354"/>
              <a:gd name="connsiteX3" fmla="*/ 0 w 6982090"/>
              <a:gd name="connsiteY3" fmla="*/ 176354 h 176354"/>
              <a:gd name="connsiteX0" fmla="*/ 6982090 w 6982090"/>
              <a:gd name="connsiteY0" fmla="*/ 0 h 176354"/>
              <a:gd name="connsiteX1" fmla="*/ 6982090 w 6982090"/>
              <a:gd name="connsiteY1" fmla="*/ 0 h 176354"/>
              <a:gd name="connsiteX2" fmla="*/ 291579 w 6982090"/>
              <a:gd name="connsiteY2" fmla="*/ 0 h 176354"/>
              <a:gd name="connsiteX3" fmla="*/ 0 w 6982090"/>
              <a:gd name="connsiteY3" fmla="*/ 176354 h 176354"/>
              <a:gd name="connsiteX0" fmla="*/ 6988501 w 6988501"/>
              <a:gd name="connsiteY0" fmla="*/ 0 h 157304"/>
              <a:gd name="connsiteX1" fmla="*/ 6988501 w 6988501"/>
              <a:gd name="connsiteY1" fmla="*/ 0 h 157304"/>
              <a:gd name="connsiteX2" fmla="*/ 297990 w 6988501"/>
              <a:gd name="connsiteY2" fmla="*/ 0 h 157304"/>
              <a:gd name="connsiteX3" fmla="*/ 0 w 6988501"/>
              <a:gd name="connsiteY3" fmla="*/ 157304 h 157304"/>
              <a:gd name="connsiteX0" fmla="*/ 6988501 w 6988501"/>
              <a:gd name="connsiteY0" fmla="*/ 5011 h 162315"/>
              <a:gd name="connsiteX1" fmla="*/ 6988501 w 6988501"/>
              <a:gd name="connsiteY1" fmla="*/ 5011 h 162315"/>
              <a:gd name="connsiteX2" fmla="*/ 6792863 w 6988501"/>
              <a:gd name="connsiteY2" fmla="*/ 0 h 162315"/>
              <a:gd name="connsiteX3" fmla="*/ 297990 w 6988501"/>
              <a:gd name="connsiteY3" fmla="*/ 5011 h 162315"/>
              <a:gd name="connsiteX4" fmla="*/ 0 w 6988501"/>
              <a:gd name="connsiteY4" fmla="*/ 162315 h 162315"/>
              <a:gd name="connsiteX0" fmla="*/ 6988501 w 6988501"/>
              <a:gd name="connsiteY0" fmla="*/ 5011 h 162315"/>
              <a:gd name="connsiteX1" fmla="*/ 6792863 w 6988501"/>
              <a:gd name="connsiteY1" fmla="*/ 0 h 162315"/>
              <a:gd name="connsiteX2" fmla="*/ 297990 w 6988501"/>
              <a:gd name="connsiteY2" fmla="*/ 5011 h 162315"/>
              <a:gd name="connsiteX3" fmla="*/ 0 w 6988501"/>
              <a:gd name="connsiteY3" fmla="*/ 162315 h 162315"/>
              <a:gd name="connsiteX0" fmla="*/ 6792863 w 6792863"/>
              <a:gd name="connsiteY0" fmla="*/ 0 h 162315"/>
              <a:gd name="connsiteX1" fmla="*/ 297990 w 6792863"/>
              <a:gd name="connsiteY1" fmla="*/ 5011 h 162315"/>
              <a:gd name="connsiteX2" fmla="*/ 0 w 6792863"/>
              <a:gd name="connsiteY2" fmla="*/ 162315 h 16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2863" h="162315">
                <a:moveTo>
                  <a:pt x="6792863" y="0"/>
                </a:moveTo>
                <a:lnTo>
                  <a:pt x="297990" y="5011"/>
                </a:lnTo>
                <a:lnTo>
                  <a:pt x="0" y="162315"/>
                </a:lnTo>
              </a:path>
            </a:pathLst>
          </a:custGeom>
          <a:noFill/>
          <a:ln w="6350">
            <a:gradFill>
              <a:gsLst>
                <a:gs pos="100000">
                  <a:srgbClr val="1329FD"/>
                </a:gs>
                <a:gs pos="0">
                  <a:schemeClr val="accent1">
                    <a:alpha val="0"/>
                  </a:schemeClr>
                </a:gs>
                <a:gs pos="23000">
                  <a:schemeClr val="accent1"/>
                </a:gs>
              </a:gsLst>
              <a:lin ang="0" scaled="0"/>
            </a:gra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92159" y="4629904"/>
            <a:ext cx="78383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Книга продаж </a:t>
            </a:r>
            <a:r>
              <a:rPr lang="ru-RU" sz="12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— </a:t>
            </a:r>
            <a:r>
              <a:rPr lang="ru-RU" sz="1200" i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 документ, в котором регистрируются все счета-фактуры, выставленные в текущем квартале. По окончании квартала сведения из книги продаж переносятся в декларацию по НДС (раздел 9 налоговой декларации по НДС</a:t>
            </a:r>
            <a:r>
              <a:rPr lang="ru-RU" sz="1200" i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1200" i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200" i="1" kern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2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Книга </a:t>
            </a:r>
            <a:r>
              <a:rPr lang="ru-RU" sz="12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покупок </a:t>
            </a:r>
            <a:r>
              <a:rPr lang="ru-RU" sz="12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— </a:t>
            </a:r>
            <a:r>
              <a:rPr lang="ru-RU" sz="1200" i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 документ, предназначенный для регистрации в ней счетов-фактур, полученных от продавцов (поставщиков) товаров (работ, услуг). По истечении квартала сведения из книги покупок переносятся в декларацию по НДС (раздел 8 декларации по НДС</a:t>
            </a:r>
            <a:r>
              <a:rPr lang="ru-RU" sz="1200" i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ru-RU" sz="1200" i="1" kern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/>
          <a:srcRect l="27386"/>
          <a:stretch/>
        </p:blipFill>
        <p:spPr>
          <a:xfrm>
            <a:off x="590550" y="2245635"/>
            <a:ext cx="1483029" cy="2188654"/>
          </a:xfrm>
          <a:prstGeom prst="rect">
            <a:avLst/>
          </a:prstGeom>
        </p:spPr>
      </p:pic>
      <p:sp>
        <p:nvSpPr>
          <p:cNvPr id="35" name="Полилиния: Фигура 5">
            <a:extLst>
              <a:ext uri="{FF2B5EF4-FFF2-40B4-BE49-F238E27FC236}">
                <a16:creationId xmlns="" xmlns:a16="http://schemas.microsoft.com/office/drawing/2014/main" id="{D91FB993-29E1-3DBD-8335-7970016F8D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563446" y="3600450"/>
            <a:ext cx="734924" cy="81171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rgbClr val="00216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063161" y="2631458"/>
            <a:ext cx="2319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Если </a:t>
            </a:r>
            <a:r>
              <a:rPr lang="ru-RU" sz="12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НП </a:t>
            </a:r>
            <a:r>
              <a:rPr lang="ru-RU" sz="12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УСН имеет право на вычеты по НДС, он ведет книгу </a:t>
            </a:r>
            <a:r>
              <a:rPr lang="ru-RU" sz="12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покупок</a:t>
            </a:r>
            <a:endParaRPr lang="ru-RU" sz="1200" kern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69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03170" y="280642"/>
            <a:ext cx="81931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gradFill flip="none" rotWithShape="1">
                  <a:gsLst>
                    <a:gs pos="29150">
                      <a:srgbClr val="0086C6"/>
                    </a:gs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Право на вычет и восстановление «входного» </a:t>
            </a:r>
            <a:r>
              <a:rPr lang="ru-RU" sz="2000" b="1" dirty="0" smtClean="0">
                <a:gradFill flip="none" rotWithShape="1">
                  <a:gsLst>
                    <a:gs pos="29150">
                      <a:srgbClr val="0086C6"/>
                    </a:gs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НДС</a:t>
            </a:r>
            <a:endParaRPr lang="ru-RU" sz="2000" b="1" dirty="0">
              <a:gradFill flip="none" rotWithShape="1">
                <a:gsLst>
                  <a:gs pos="29150">
                    <a:srgbClr val="0086C6"/>
                  </a:gs>
                  <a:gs pos="100000">
                    <a:srgbClr val="002060"/>
                  </a:gs>
                  <a:gs pos="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Arial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54674" y="644320"/>
            <a:ext cx="78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80C7158C-0BF7-4D17-9DA5-476EDBB8C12D}" type="slidenum">
              <a:rPr lang="ru-RU" smtClean="0"/>
              <a:pPr algn="ctr">
                <a:defRPr/>
              </a:pPr>
              <a:t>8</a:t>
            </a:fld>
            <a:endParaRPr lang="ru-RU" dirty="0"/>
          </a:p>
        </p:txBody>
      </p:sp>
      <p:sp>
        <p:nvSpPr>
          <p:cNvPr id="25" name="Полилиния: Фигура 5">
            <a:extLst>
              <a:ext uri="{FF2B5EF4-FFF2-40B4-BE49-F238E27FC236}">
                <a16:creationId xmlns="" xmlns:a16="http://schemas.microsoft.com/office/drawing/2014/main" id="{D91FB993-29E1-3DBD-8335-7970016F8D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202311" y="1081192"/>
            <a:ext cx="2847703" cy="3283130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Полилиния: Фигура 5">
            <a:extLst>
              <a:ext uri="{FF2B5EF4-FFF2-40B4-BE49-F238E27FC236}">
                <a16:creationId xmlns="" xmlns:a16="http://schemas.microsoft.com/office/drawing/2014/main" id="{D91FB993-29E1-3DBD-8335-7970016F8D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0605794" y="344438"/>
            <a:ext cx="1238163" cy="1384663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85A3C4">
              <a:alpha val="62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Полилиния: Фигура 5">
            <a:extLst>
              <a:ext uri="{FF2B5EF4-FFF2-40B4-BE49-F238E27FC236}">
                <a16:creationId xmlns="" xmlns:a16="http://schemas.microsoft.com/office/drawing/2014/main" id="{D91FB993-29E1-3DBD-8335-7970016F8D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501461" y="2777669"/>
            <a:ext cx="1214307" cy="139337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Полилиния: Фигура 5">
            <a:extLst>
              <a:ext uri="{FF2B5EF4-FFF2-40B4-BE49-F238E27FC236}">
                <a16:creationId xmlns="" xmlns:a16="http://schemas.microsoft.com/office/drawing/2014/main" id="{D91FB993-29E1-3DBD-8335-7970016F8D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066188" y="3766907"/>
            <a:ext cx="650335" cy="775064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69" name="直接连接符 1"/>
          <p:cNvCxnSpPr/>
          <p:nvPr/>
        </p:nvCxnSpPr>
        <p:spPr>
          <a:xfrm>
            <a:off x="1236454" y="676305"/>
            <a:ext cx="0" cy="4032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lowchart: Decision 78"/>
          <p:cNvSpPr/>
          <p:nvPr/>
        </p:nvSpPr>
        <p:spPr>
          <a:xfrm>
            <a:off x="554674" y="1313619"/>
            <a:ext cx="1374921" cy="1374921"/>
          </a:xfrm>
          <a:prstGeom prst="flowChartDecision">
            <a:avLst/>
          </a:prstGeom>
          <a:gradFill flip="none" rotWithShape="1">
            <a:gsLst>
              <a:gs pos="0">
                <a:srgbClr val="002161"/>
              </a:gs>
              <a:gs pos="100000">
                <a:srgbClr val="00ACEC"/>
              </a:gs>
            </a:gsLst>
            <a:lin ang="18900000" scaled="1"/>
            <a:tileRect/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en-GB">
              <a:solidFill>
                <a:prstClr val="white"/>
              </a:solidFill>
            </a:endParaRPr>
          </a:p>
        </p:txBody>
      </p:sp>
      <p:sp>
        <p:nvSpPr>
          <p:cNvPr id="71" name="Flowchart: Decision 79"/>
          <p:cNvSpPr/>
          <p:nvPr/>
        </p:nvSpPr>
        <p:spPr>
          <a:xfrm>
            <a:off x="554674" y="1523845"/>
            <a:ext cx="1374921" cy="1374921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en-GB">
              <a:solidFill>
                <a:prstClr val="white"/>
              </a:solidFill>
            </a:endParaRPr>
          </a:p>
        </p:txBody>
      </p:sp>
      <p:sp>
        <p:nvSpPr>
          <p:cNvPr id="72" name="TextBox 93"/>
          <p:cNvSpPr txBox="1"/>
          <p:nvPr/>
        </p:nvSpPr>
        <p:spPr>
          <a:xfrm>
            <a:off x="730289" y="1916797"/>
            <a:ext cx="1012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172"/>
            <a:r>
              <a:rPr lang="ru-RU" altLang="zh-CN" sz="1600" b="1" dirty="0">
                <a:gradFill flip="none" rotWithShape="1">
                  <a:gsLst>
                    <a:gs pos="29150">
                      <a:srgbClr val="0086C6"/>
                    </a:gs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Вычеты</a:t>
            </a:r>
          </a:p>
          <a:p>
            <a:pPr algn="ctr" defTabSz="914172"/>
            <a:r>
              <a:rPr lang="ru-RU" altLang="zh-CN" sz="1600" b="1" dirty="0">
                <a:gradFill flip="none" rotWithShape="1">
                  <a:gsLst>
                    <a:gs pos="29150">
                      <a:srgbClr val="0086C6"/>
                    </a:gs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НДС</a:t>
            </a:r>
            <a:endParaRPr lang="zh-CN" altLang="en-US" sz="1600" b="1" dirty="0">
              <a:gradFill flip="none" rotWithShape="1">
                <a:gsLst>
                  <a:gs pos="29150">
                    <a:srgbClr val="0086C6"/>
                  </a:gs>
                  <a:gs pos="100000">
                    <a:srgbClr val="002060"/>
                  </a:gs>
                  <a:gs pos="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Arial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73" name="直接连接符 10"/>
          <p:cNvCxnSpPr/>
          <p:nvPr/>
        </p:nvCxnSpPr>
        <p:spPr>
          <a:xfrm>
            <a:off x="2156592" y="1070505"/>
            <a:ext cx="5328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组合 16"/>
          <p:cNvGrpSpPr/>
          <p:nvPr/>
        </p:nvGrpSpPr>
        <p:grpSpPr>
          <a:xfrm>
            <a:off x="1527093" y="697972"/>
            <a:ext cx="570582" cy="657824"/>
            <a:chOff x="4067944" y="489262"/>
            <a:chExt cx="1375279" cy="1585559"/>
          </a:xfrm>
        </p:grpSpPr>
        <p:sp>
          <p:nvSpPr>
            <p:cNvPr id="77" name="Flowchart: Decision 78"/>
            <p:cNvSpPr/>
            <p:nvPr/>
          </p:nvSpPr>
          <p:spPr>
            <a:xfrm>
              <a:off x="4067944" y="489262"/>
              <a:ext cx="1375279" cy="1375279"/>
            </a:xfrm>
            <a:prstGeom prst="flowChartDecision">
              <a:avLst/>
            </a:prstGeom>
            <a:gradFill>
              <a:gsLst>
                <a:gs pos="0">
                  <a:srgbClr val="002161"/>
                </a:gs>
                <a:gs pos="100000">
                  <a:srgbClr val="00ACEC"/>
                </a:gs>
              </a:gsLst>
              <a:lin ang="18900000" scaled="1"/>
            </a:gra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/>
              <a:endParaRPr lang="en-GB">
                <a:solidFill>
                  <a:srgbClr val="09AEC4"/>
                </a:solidFill>
              </a:endParaRPr>
            </a:p>
          </p:txBody>
        </p:sp>
        <p:sp>
          <p:nvSpPr>
            <p:cNvPr id="78" name="Flowchart: Decision 79"/>
            <p:cNvSpPr/>
            <p:nvPr/>
          </p:nvSpPr>
          <p:spPr>
            <a:xfrm>
              <a:off x="4067944" y="699542"/>
              <a:ext cx="1375279" cy="1375279"/>
            </a:xfrm>
            <a:prstGeom prst="flowChartDecis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/>
              <a:endParaRPr lang="en-GB" dirty="0">
                <a:solidFill>
                  <a:srgbClr val="09AEC4"/>
                </a:solidFill>
              </a:endParaRPr>
            </a:p>
          </p:txBody>
        </p:sp>
      </p:grpSp>
      <p:sp>
        <p:nvSpPr>
          <p:cNvPr id="82" name="Flowchart: Decision 78"/>
          <p:cNvSpPr/>
          <p:nvPr/>
        </p:nvSpPr>
        <p:spPr>
          <a:xfrm>
            <a:off x="2684592" y="1451860"/>
            <a:ext cx="310768" cy="275229"/>
          </a:xfrm>
          <a:prstGeom prst="flowChartDecision">
            <a:avLst/>
          </a:prstGeom>
          <a:gradFill>
            <a:gsLst>
              <a:gs pos="0">
                <a:srgbClr val="002161"/>
              </a:gs>
              <a:gs pos="100000">
                <a:srgbClr val="00ACEC"/>
              </a:gs>
            </a:gsLst>
            <a:lin ang="18900000" scaled="1"/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en-GB">
              <a:solidFill>
                <a:srgbClr val="09AEC4"/>
              </a:solidFill>
            </a:endParaRPr>
          </a:p>
        </p:txBody>
      </p:sp>
      <p:sp>
        <p:nvSpPr>
          <p:cNvPr id="83" name="Flowchart: Decision 79"/>
          <p:cNvSpPr/>
          <p:nvPr/>
        </p:nvSpPr>
        <p:spPr>
          <a:xfrm>
            <a:off x="2684592" y="1493942"/>
            <a:ext cx="310768" cy="275229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en-GB">
              <a:solidFill>
                <a:srgbClr val="09AEC4"/>
              </a:solidFill>
            </a:endParaRPr>
          </a:p>
        </p:txBody>
      </p:sp>
      <p:sp>
        <p:nvSpPr>
          <p:cNvPr id="81" name="TextBox 61"/>
          <p:cNvSpPr txBox="1"/>
          <p:nvPr/>
        </p:nvSpPr>
        <p:spPr>
          <a:xfrm>
            <a:off x="2727425" y="1530536"/>
            <a:ext cx="148461" cy="288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72"/>
            <a:endParaRPr lang="zh-CN" altLang="en-US" sz="2000" b="1" dirty="0">
              <a:solidFill>
                <a:srgbClr val="09AEC4"/>
              </a:solidFill>
            </a:endParaRPr>
          </a:p>
        </p:txBody>
      </p:sp>
      <p:sp>
        <p:nvSpPr>
          <p:cNvPr id="87" name="Flowchart: Decision 78"/>
          <p:cNvSpPr/>
          <p:nvPr/>
        </p:nvSpPr>
        <p:spPr>
          <a:xfrm>
            <a:off x="2932588" y="1713796"/>
            <a:ext cx="310768" cy="275229"/>
          </a:xfrm>
          <a:prstGeom prst="flowChartDecision">
            <a:avLst/>
          </a:prstGeom>
          <a:gradFill>
            <a:gsLst>
              <a:gs pos="0">
                <a:srgbClr val="002161"/>
              </a:gs>
              <a:gs pos="100000">
                <a:srgbClr val="00ACEC"/>
              </a:gs>
            </a:gsLst>
            <a:lin ang="18900000" scaled="1"/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en-GB">
              <a:solidFill>
                <a:srgbClr val="09AEC4"/>
              </a:solidFill>
            </a:endParaRPr>
          </a:p>
        </p:txBody>
      </p:sp>
      <p:sp>
        <p:nvSpPr>
          <p:cNvPr id="88" name="Flowchart: Decision 79"/>
          <p:cNvSpPr/>
          <p:nvPr/>
        </p:nvSpPr>
        <p:spPr>
          <a:xfrm>
            <a:off x="2932588" y="1755879"/>
            <a:ext cx="310768" cy="275229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en-GB">
              <a:solidFill>
                <a:srgbClr val="09AEC4"/>
              </a:solidFill>
            </a:endParaRPr>
          </a:p>
        </p:txBody>
      </p:sp>
      <p:sp>
        <p:nvSpPr>
          <p:cNvPr id="86" name="TextBox 63"/>
          <p:cNvSpPr txBox="1"/>
          <p:nvPr/>
        </p:nvSpPr>
        <p:spPr>
          <a:xfrm>
            <a:off x="2975421" y="1793440"/>
            <a:ext cx="148461" cy="288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72"/>
            <a:endParaRPr lang="zh-CN" altLang="en-US" sz="2000" b="1" dirty="0">
              <a:solidFill>
                <a:srgbClr val="09AEC4"/>
              </a:solidFill>
            </a:endParaRPr>
          </a:p>
        </p:txBody>
      </p:sp>
      <p:sp>
        <p:nvSpPr>
          <p:cNvPr id="92" name="Flowchart: Decision 78"/>
          <p:cNvSpPr/>
          <p:nvPr/>
        </p:nvSpPr>
        <p:spPr>
          <a:xfrm>
            <a:off x="3214497" y="1998413"/>
            <a:ext cx="310768" cy="275229"/>
          </a:xfrm>
          <a:prstGeom prst="flowChartDecision">
            <a:avLst/>
          </a:prstGeom>
          <a:gradFill>
            <a:gsLst>
              <a:gs pos="0">
                <a:srgbClr val="002161"/>
              </a:gs>
              <a:gs pos="100000">
                <a:srgbClr val="00ACEC"/>
              </a:gs>
            </a:gsLst>
            <a:lin ang="18900000" scaled="1"/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en-GB">
              <a:solidFill>
                <a:srgbClr val="09AEC4"/>
              </a:solidFill>
            </a:endParaRPr>
          </a:p>
        </p:txBody>
      </p:sp>
      <p:sp>
        <p:nvSpPr>
          <p:cNvPr id="93" name="Flowchart: Decision 79"/>
          <p:cNvSpPr/>
          <p:nvPr/>
        </p:nvSpPr>
        <p:spPr>
          <a:xfrm>
            <a:off x="3214497" y="2040496"/>
            <a:ext cx="310768" cy="275229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en-GB">
              <a:solidFill>
                <a:srgbClr val="09AEC4"/>
              </a:solidFill>
            </a:endParaRPr>
          </a:p>
        </p:txBody>
      </p:sp>
      <p:sp>
        <p:nvSpPr>
          <p:cNvPr id="91" name="TextBox 64"/>
          <p:cNvSpPr txBox="1"/>
          <p:nvPr/>
        </p:nvSpPr>
        <p:spPr>
          <a:xfrm>
            <a:off x="3257330" y="2073834"/>
            <a:ext cx="148461" cy="288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72"/>
            <a:endParaRPr lang="zh-CN" altLang="en-US" sz="2000" b="1" dirty="0">
              <a:solidFill>
                <a:srgbClr val="09AEC4"/>
              </a:solidFill>
            </a:endParaRPr>
          </a:p>
        </p:txBody>
      </p:sp>
      <p:sp>
        <p:nvSpPr>
          <p:cNvPr id="97" name="Flowchart: Decision 78"/>
          <p:cNvSpPr/>
          <p:nvPr/>
        </p:nvSpPr>
        <p:spPr>
          <a:xfrm>
            <a:off x="3509428" y="2274779"/>
            <a:ext cx="310768" cy="275229"/>
          </a:xfrm>
          <a:prstGeom prst="flowChartDecision">
            <a:avLst/>
          </a:prstGeom>
          <a:gradFill>
            <a:gsLst>
              <a:gs pos="0">
                <a:srgbClr val="002161"/>
              </a:gs>
              <a:gs pos="100000">
                <a:srgbClr val="00ACEC"/>
              </a:gs>
            </a:gsLst>
            <a:lin ang="18900000" scaled="1"/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en-GB">
              <a:solidFill>
                <a:srgbClr val="09AEC4"/>
              </a:solidFill>
            </a:endParaRPr>
          </a:p>
        </p:txBody>
      </p:sp>
      <p:sp>
        <p:nvSpPr>
          <p:cNvPr id="98" name="Flowchart: Decision 79"/>
          <p:cNvSpPr/>
          <p:nvPr/>
        </p:nvSpPr>
        <p:spPr>
          <a:xfrm>
            <a:off x="3509428" y="2316862"/>
            <a:ext cx="310768" cy="275229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en-GB">
              <a:solidFill>
                <a:srgbClr val="09AEC4"/>
              </a:solidFill>
            </a:endParaRPr>
          </a:p>
        </p:txBody>
      </p:sp>
      <p:sp>
        <p:nvSpPr>
          <p:cNvPr id="96" name="TextBox 65"/>
          <p:cNvSpPr txBox="1"/>
          <p:nvPr/>
        </p:nvSpPr>
        <p:spPr>
          <a:xfrm>
            <a:off x="3552261" y="2350200"/>
            <a:ext cx="148461" cy="288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72"/>
            <a:endParaRPr lang="zh-CN" altLang="en-US" sz="2000" b="1" dirty="0">
              <a:solidFill>
                <a:srgbClr val="09AEC4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4668" y="848475"/>
            <a:ext cx="3297441" cy="223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исчисленный самим плательщиком УСН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08001" y="1038854"/>
            <a:ext cx="55402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200"/>
              </a:lnSpc>
            </a:pPr>
            <a:r>
              <a:rPr lang="ru-RU" sz="11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вычет </a:t>
            </a:r>
            <a:r>
              <a:rPr lang="ru-RU" sz="11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вправе заявить как НП УСН, применяющий общую ставку 20%/10%, так и применяющий специальные ставки 5%/7%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23408" y="1451936"/>
            <a:ext cx="4543826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000"/>
              </a:lnSpc>
            </a:pPr>
            <a:r>
              <a:rPr lang="ru-RU" sz="1100" i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отгрузке в счет </a:t>
            </a:r>
            <a:r>
              <a:rPr lang="ru-RU" sz="1100" i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авансов («</a:t>
            </a:r>
            <a:r>
              <a:rPr lang="ru-RU" sz="1100" i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обнуление» НДС с аванса)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61682" y="1697175"/>
            <a:ext cx="6096000" cy="2235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ts val="1000"/>
              </a:lnSpc>
            </a:pPr>
            <a:r>
              <a:rPr lang="ru-RU" sz="1100" i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возврате авансов и </a:t>
            </a:r>
            <a:r>
              <a:rPr lang="ru-RU" sz="1100" i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расторжении (</a:t>
            </a:r>
            <a:r>
              <a:rPr lang="ru-RU" sz="1100" i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изменении условий) договора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48624" y="2000652"/>
            <a:ext cx="6096000" cy="2235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ts val="1000"/>
              </a:lnSpc>
            </a:pPr>
            <a:r>
              <a:rPr lang="ru-RU" sz="1100" i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возврате покупателем товаров или отказа от товаров (работ, услуг)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37184" y="2272881"/>
            <a:ext cx="6836534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000"/>
              </a:lnSpc>
            </a:pPr>
            <a:r>
              <a:rPr lang="ru-RU" sz="1100" i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изменении цены отгруженных товаров (работ, услуг) в сторону уменьшения</a:t>
            </a:r>
          </a:p>
        </p:txBody>
      </p:sp>
      <p:grpSp>
        <p:nvGrpSpPr>
          <p:cNvPr id="101" name="组合 16"/>
          <p:cNvGrpSpPr/>
          <p:nvPr/>
        </p:nvGrpSpPr>
        <p:grpSpPr>
          <a:xfrm>
            <a:off x="1527093" y="2793868"/>
            <a:ext cx="570582" cy="657824"/>
            <a:chOff x="4067944" y="489262"/>
            <a:chExt cx="1375279" cy="1585559"/>
          </a:xfrm>
        </p:grpSpPr>
        <p:sp>
          <p:nvSpPr>
            <p:cNvPr id="102" name="Flowchart: Decision 78"/>
            <p:cNvSpPr/>
            <p:nvPr/>
          </p:nvSpPr>
          <p:spPr>
            <a:xfrm>
              <a:off x="4067944" y="489262"/>
              <a:ext cx="1375279" cy="1375279"/>
            </a:xfrm>
            <a:prstGeom prst="flowChartDecision">
              <a:avLst/>
            </a:prstGeom>
            <a:gradFill>
              <a:gsLst>
                <a:gs pos="0">
                  <a:srgbClr val="002161"/>
                </a:gs>
                <a:gs pos="100000">
                  <a:srgbClr val="00ACEC"/>
                </a:gs>
              </a:gsLst>
              <a:lin ang="18900000" scaled="1"/>
            </a:gra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/>
              <a:endParaRPr lang="en-GB">
                <a:solidFill>
                  <a:srgbClr val="09AEC4"/>
                </a:solidFill>
              </a:endParaRPr>
            </a:p>
          </p:txBody>
        </p:sp>
        <p:sp>
          <p:nvSpPr>
            <p:cNvPr id="103" name="Flowchart: Decision 79"/>
            <p:cNvSpPr/>
            <p:nvPr/>
          </p:nvSpPr>
          <p:spPr>
            <a:xfrm>
              <a:off x="4067944" y="699542"/>
              <a:ext cx="1375279" cy="1375279"/>
            </a:xfrm>
            <a:prstGeom prst="flowChartDecis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2"/>
              <a:endParaRPr lang="en-GB" dirty="0">
                <a:solidFill>
                  <a:srgbClr val="09AEC4"/>
                </a:solidFill>
              </a:endParaRPr>
            </a:p>
          </p:txBody>
        </p:sp>
      </p:grpSp>
      <p:cxnSp>
        <p:nvCxnSpPr>
          <p:cNvPr id="104" name="直接连接符 10"/>
          <p:cNvCxnSpPr/>
          <p:nvPr/>
        </p:nvCxnSpPr>
        <p:spPr>
          <a:xfrm>
            <a:off x="2156592" y="3158057"/>
            <a:ext cx="5328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2095817" y="2744151"/>
            <a:ext cx="5664716" cy="597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предъявленный НДС при покупках, при ввозе товаров в РФ и/или при перечислении авансов продавцу за будущие покупки («входной» НДС)</a:t>
            </a:r>
          </a:p>
          <a:p>
            <a:pPr lvl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2147321" y="3124196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1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предъявленный НДС при покупках, при ввозе товаров в РФ и/или при перечислении авансов продавцу за будущие покупки («входной» НДС)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3016741" y="3568287"/>
            <a:ext cx="48874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200"/>
              </a:lnSpc>
            </a:pPr>
            <a:r>
              <a:rPr lang="ru-RU" sz="1100" i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вычет </a:t>
            </a:r>
            <a:r>
              <a:rPr lang="ru-RU" sz="1100" i="1" kern="100" dirty="0">
                <a:solidFill>
                  <a:srgbClr val="40404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вправе</a:t>
            </a:r>
            <a:r>
              <a:rPr lang="ru-RU" sz="1100" i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заявить НП УСН, применяющий общеустановленную ставку НДС 20%/10%.</a:t>
            </a:r>
          </a:p>
        </p:txBody>
      </p:sp>
      <p:sp>
        <p:nvSpPr>
          <p:cNvPr id="111" name="Flowchart: Decision 78"/>
          <p:cNvSpPr/>
          <p:nvPr/>
        </p:nvSpPr>
        <p:spPr>
          <a:xfrm>
            <a:off x="2689104" y="3557888"/>
            <a:ext cx="310768" cy="275229"/>
          </a:xfrm>
          <a:prstGeom prst="flowChartDecision">
            <a:avLst/>
          </a:prstGeom>
          <a:gradFill>
            <a:gsLst>
              <a:gs pos="0">
                <a:srgbClr val="002161"/>
              </a:gs>
              <a:gs pos="100000">
                <a:srgbClr val="00ACEC"/>
              </a:gs>
            </a:gsLst>
            <a:lin ang="18900000" scaled="1"/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en-GB">
              <a:solidFill>
                <a:srgbClr val="09AEC4"/>
              </a:solidFill>
            </a:endParaRPr>
          </a:p>
        </p:txBody>
      </p:sp>
      <p:sp>
        <p:nvSpPr>
          <p:cNvPr id="112" name="Flowchart: Decision 79"/>
          <p:cNvSpPr/>
          <p:nvPr/>
        </p:nvSpPr>
        <p:spPr>
          <a:xfrm>
            <a:off x="2689104" y="3599970"/>
            <a:ext cx="310768" cy="275229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en-GB">
              <a:solidFill>
                <a:srgbClr val="09AEC4"/>
              </a:solidFill>
            </a:endParaRPr>
          </a:p>
        </p:txBody>
      </p:sp>
      <p:sp>
        <p:nvSpPr>
          <p:cNvPr id="110" name="TextBox 61"/>
          <p:cNvSpPr txBox="1"/>
          <p:nvPr/>
        </p:nvSpPr>
        <p:spPr>
          <a:xfrm>
            <a:off x="2731937" y="3636564"/>
            <a:ext cx="148461" cy="288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72"/>
            <a:endParaRPr lang="zh-CN" altLang="en-US" sz="2000" b="1" dirty="0">
              <a:solidFill>
                <a:srgbClr val="09AEC4"/>
              </a:solidFill>
            </a:endParaRPr>
          </a:p>
        </p:txBody>
      </p:sp>
      <p:sp>
        <p:nvSpPr>
          <p:cNvPr id="116" name="Flowchart: Decision 78"/>
          <p:cNvSpPr/>
          <p:nvPr/>
        </p:nvSpPr>
        <p:spPr>
          <a:xfrm>
            <a:off x="3007839" y="4070937"/>
            <a:ext cx="310768" cy="275229"/>
          </a:xfrm>
          <a:prstGeom prst="flowChartDecision">
            <a:avLst/>
          </a:prstGeom>
          <a:gradFill>
            <a:gsLst>
              <a:gs pos="0">
                <a:srgbClr val="002161"/>
              </a:gs>
              <a:gs pos="100000">
                <a:srgbClr val="00ACEC"/>
              </a:gs>
            </a:gsLst>
            <a:lin ang="18900000" scaled="1"/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en-GB">
              <a:solidFill>
                <a:srgbClr val="09AEC4"/>
              </a:solidFill>
            </a:endParaRPr>
          </a:p>
        </p:txBody>
      </p:sp>
      <p:sp>
        <p:nvSpPr>
          <p:cNvPr id="117" name="Flowchart: Decision 79"/>
          <p:cNvSpPr/>
          <p:nvPr/>
        </p:nvSpPr>
        <p:spPr>
          <a:xfrm>
            <a:off x="3007839" y="4113020"/>
            <a:ext cx="310768" cy="275229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72"/>
            <a:endParaRPr lang="en-GB">
              <a:solidFill>
                <a:srgbClr val="09AEC4"/>
              </a:solidFill>
            </a:endParaRPr>
          </a:p>
        </p:txBody>
      </p:sp>
      <p:sp>
        <p:nvSpPr>
          <p:cNvPr id="115" name="TextBox 63"/>
          <p:cNvSpPr txBox="1"/>
          <p:nvPr/>
        </p:nvSpPr>
        <p:spPr>
          <a:xfrm>
            <a:off x="3050672" y="4150581"/>
            <a:ext cx="148461" cy="288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72"/>
            <a:endParaRPr lang="zh-CN" altLang="en-US" sz="2000" b="1" dirty="0">
              <a:solidFill>
                <a:srgbClr val="09AEC4"/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3318607" y="3930855"/>
            <a:ext cx="6771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100" i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право </a:t>
            </a:r>
            <a:r>
              <a:rPr lang="ru-RU" sz="1100" i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вычет «входного» НДС у НП УСН, применяющего специальную ставку НДС 5% или 7%, или у НП УСН, применяющего освобождение от уплаты НДС, отсутствует. </a:t>
            </a:r>
          </a:p>
          <a:p>
            <a:pPr>
              <a:lnSpc>
                <a:spcPts val="1200"/>
              </a:lnSpc>
            </a:pPr>
            <a:r>
              <a:rPr lang="ru-RU" sz="1100" i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этом случае «входной» НДС включается в стоимость покупок и учитывается в расходах для УСН по мере учета в расходах стоимости покупок.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972938" y="5571758"/>
            <a:ext cx="3904803" cy="212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22" name="Прямая соединительная линия 121"/>
          <p:cNvCxnSpPr/>
          <p:nvPr/>
        </p:nvCxnSpPr>
        <p:spPr>
          <a:xfrm>
            <a:off x="565194" y="4783037"/>
            <a:ext cx="1058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Прямоугольник 122"/>
          <p:cNvSpPr/>
          <p:nvPr/>
        </p:nvSpPr>
        <p:spPr>
          <a:xfrm>
            <a:off x="503170" y="4783037"/>
            <a:ext cx="6376879" cy="1882182"/>
          </a:xfrm>
          <a:prstGeom prst="rect">
            <a:avLst/>
          </a:prstGeom>
        </p:spPr>
        <p:txBody>
          <a:bodyPr wrap="square" lIns="72000" rIns="0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100" b="1" u="sng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НП УСН </a:t>
            </a:r>
            <a:r>
              <a:rPr lang="ru-RU" sz="1100" b="1" u="sng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обязан восстановить ранее принятый к вычету "входной" НДС в двух случаях: </a:t>
            </a:r>
          </a:p>
          <a:p>
            <a:pPr marL="171450" indent="-1714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i="1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при </a:t>
            </a:r>
            <a:r>
              <a:rPr lang="ru-RU" sz="1100" i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переходе со ставки НДС 20</a:t>
            </a:r>
            <a:r>
              <a:rPr lang="ru-RU" sz="1100" i="1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</a:t>
            </a:r>
            <a:r>
              <a:rPr lang="ru-RU" sz="1100" b="1" i="1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ru-RU" sz="1100" i="1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10% </a:t>
            </a:r>
            <a:r>
              <a:rPr lang="ru-RU" sz="1100" i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специальные ставки 5% или 7</a:t>
            </a:r>
            <a:r>
              <a:rPr lang="ru-RU" sz="1100" i="1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</a:p>
          <a:p>
            <a:pPr marL="171450" indent="-1714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i="1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</a:t>
            </a:r>
            <a:r>
              <a:rPr lang="ru-RU" sz="1100" i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переходе с начала следующего года со ставки НДС 20</a:t>
            </a:r>
            <a:r>
              <a:rPr lang="ru-RU" sz="1100" i="1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r>
              <a:rPr lang="ru-RU" sz="1100" b="1" i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b="1" i="1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ru-RU" sz="1100" i="1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10% </a:t>
            </a:r>
            <a:r>
              <a:rPr lang="ru-RU" sz="1100" i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освобождение от </a:t>
            </a:r>
            <a:r>
              <a:rPr lang="ru-RU" sz="1100" i="1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НДС, если </a:t>
            </a:r>
            <a:r>
              <a:rPr lang="ru-RU" sz="1100" i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доход за прошедший год составил менее 60 миллионов </a:t>
            </a:r>
            <a:r>
              <a:rPr lang="ru-RU" sz="1100" i="1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рублей</a:t>
            </a:r>
            <a:endParaRPr lang="ru-RU" sz="700" i="1" kern="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100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Восстановление </a:t>
            </a:r>
            <a:r>
              <a:rPr lang="ru-RU" sz="11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происходит в первом налоговом периоде, когда применяется ставка 5% или 7%, либо в последнем налоговом периоде перед началом освобождения от </a:t>
            </a:r>
            <a:r>
              <a:rPr lang="ru-RU" sz="1100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НДС</a:t>
            </a:r>
            <a:endParaRPr lang="ru-RU" sz="1000" kern="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100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Восстановление </a:t>
            </a:r>
            <a:r>
              <a:rPr lang="ru-RU" sz="11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"входного" НДС по основным средствам происходит пропорционально их остаточной </a:t>
            </a:r>
            <a:r>
              <a:rPr lang="ru-RU" sz="1100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стоимости</a:t>
            </a:r>
            <a:endParaRPr lang="ru-RU" sz="1000" kern="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6987022" y="4783037"/>
            <a:ext cx="4160192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600"/>
              </a:spcAft>
            </a:pPr>
            <a:r>
              <a:rPr lang="ru-RU" sz="1100" b="1" u="sng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Переходные положения по "входному" </a:t>
            </a:r>
            <a:r>
              <a:rPr lang="ru-RU" sz="1100" b="1" u="sng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НДС</a:t>
            </a:r>
          </a:p>
          <a:p>
            <a:pPr indent="180340" algn="just">
              <a:lnSpc>
                <a:spcPct val="107000"/>
              </a:lnSpc>
              <a:spcAft>
                <a:spcPts val="600"/>
              </a:spcAft>
            </a:pPr>
            <a:r>
              <a:rPr lang="ru-RU" sz="1100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Суммы </a:t>
            </a:r>
            <a:r>
              <a:rPr lang="ru-RU" sz="11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"входного" НДС, которые НП УСН с объектом налогообложения "доходы - расходы" не отнесли к расходам до конца 2024 </a:t>
            </a:r>
            <a:r>
              <a:rPr lang="ru-RU" sz="1100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года, </a:t>
            </a:r>
            <a:r>
              <a:rPr lang="ru-RU" sz="11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могут быть приняты к вычету </a:t>
            </a:r>
            <a:r>
              <a:rPr lang="ru-RU" sz="1100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согласно нормам </a:t>
            </a:r>
            <a:r>
              <a:rPr lang="ru-RU" sz="11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гл</a:t>
            </a:r>
            <a:r>
              <a:rPr lang="ru-RU" sz="1100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21 </a:t>
            </a:r>
            <a:r>
              <a:rPr lang="ru-RU" sz="11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НК РФ при условии, если НП УСН, примет решение применять ставки 20% или 10</a:t>
            </a:r>
            <a:r>
              <a:rPr lang="ru-RU" sz="1100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100" kern="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11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Если же НП решит применять ставки 5% или 7%, эти суммы "входного" НДС к вычету принять </a:t>
            </a:r>
            <a:r>
              <a:rPr lang="ru-RU" sz="1100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нельзя</a:t>
            </a:r>
            <a:endParaRPr lang="ru-RU" sz="1100" kern="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6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3643363" y="3788903"/>
            <a:ext cx="7772400" cy="1990800"/>
          </a:xfrm>
          <a:prstGeom prst="round2DiagRect">
            <a:avLst/>
          </a:prstGeom>
          <a:noFill/>
          <a:ln w="19050"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3170" y="280642"/>
            <a:ext cx="94184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gradFill flip="none" rotWithShape="1">
                  <a:gsLst>
                    <a:gs pos="29150">
                      <a:srgbClr val="0086C6"/>
                    </a:gs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Порядок </a:t>
            </a:r>
            <a:r>
              <a:rPr lang="ru-RU" sz="2000" b="1" dirty="0">
                <a:gradFill flip="none" rotWithShape="1">
                  <a:gsLst>
                    <a:gs pos="29150">
                      <a:srgbClr val="0086C6"/>
                    </a:gs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расчета, представления декларации по НДС и уплаты налога 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56440" y="65020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80C7158C-0BF7-4D17-9DA5-476EDBB8C12D}" type="slidenum">
              <a:rPr lang="ru-RU" smtClean="0"/>
              <a:pPr algn="ctr">
                <a:defRPr/>
              </a:pPr>
              <a:t>9</a:t>
            </a:fld>
            <a:endParaRPr lang="ru-RU" dirty="0"/>
          </a:p>
        </p:txBody>
      </p:sp>
      <p:sp>
        <p:nvSpPr>
          <p:cNvPr id="25" name="Полилиния: Фигура 5">
            <a:extLst>
              <a:ext uri="{FF2B5EF4-FFF2-40B4-BE49-F238E27FC236}">
                <a16:creationId xmlns="" xmlns:a16="http://schemas.microsoft.com/office/drawing/2014/main" id="{D91FB993-29E1-3DBD-8335-7970016F8D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80019" y="3852418"/>
            <a:ext cx="2041746" cy="2189227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bg1">
              <a:lumMod val="75000"/>
              <a:alpha val="4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Полилиния: Фигура 5">
            <a:extLst>
              <a:ext uri="{FF2B5EF4-FFF2-40B4-BE49-F238E27FC236}">
                <a16:creationId xmlns="" xmlns:a16="http://schemas.microsoft.com/office/drawing/2014/main" id="{D91FB993-29E1-3DBD-8335-7970016F8D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53265" y="2843048"/>
            <a:ext cx="1238163" cy="1384663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rgbClr val="85A3C4">
              <a:alpha val="62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Полилиния: Фигура 5">
            <a:extLst>
              <a:ext uri="{FF2B5EF4-FFF2-40B4-BE49-F238E27FC236}">
                <a16:creationId xmlns="" xmlns:a16="http://schemas.microsoft.com/office/drawing/2014/main" id="{D91FB993-29E1-3DBD-8335-7970016F8D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65194" y="5121212"/>
            <a:ext cx="1214307" cy="139337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Полилиния: Фигура 5">
            <a:extLst>
              <a:ext uri="{FF2B5EF4-FFF2-40B4-BE49-F238E27FC236}">
                <a16:creationId xmlns="" xmlns:a16="http://schemas.microsoft.com/office/drawing/2014/main" id="{D91FB993-29E1-3DBD-8335-7970016F8D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679325" y="5817898"/>
            <a:ext cx="700873" cy="775064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1800" b="1" i="0" u="none" strike="noStrike" kern="0" cap="none" spc="0" normalizeH="0" baseline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07040" y="1389483"/>
            <a:ext cx="4634274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  <a:spcAft>
                <a:spcPts val="0"/>
              </a:spcAft>
            </a:pPr>
            <a:r>
              <a:rPr lang="ru-RU" sz="1100" i="1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</a:t>
            </a:r>
            <a:r>
              <a:rPr lang="ru-RU" sz="1100" i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окончании каждого квартала </a:t>
            </a:r>
            <a:r>
              <a:rPr lang="ru-RU" sz="1100" i="1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налогоплательщик УСН </a:t>
            </a:r>
            <a:r>
              <a:rPr lang="ru-RU" sz="1100" i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должен определить сумму исчисленного НДС, которую следует уплатить в </a:t>
            </a:r>
            <a:r>
              <a:rPr lang="ru-RU" sz="1100" i="1" kern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бюджет</a:t>
            </a:r>
            <a:endParaRPr lang="ru-RU" sz="1100" i="1" kern="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6630" y="1945797"/>
            <a:ext cx="3784928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суммы НДС, </a:t>
            </a:r>
            <a:endPara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340" algn="just">
              <a:lnSpc>
                <a:spcPct val="107000"/>
              </a:lnSpc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подлежащей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уплате в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340" algn="just">
              <a:lnSpc>
                <a:spcPct val="107000"/>
              </a:lnSpc>
              <a:spcAft>
                <a:spcPts val="0"/>
              </a:spcAft>
            </a:pP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3380198" y="3994711"/>
            <a:ext cx="7770475" cy="1989197"/>
          </a:xfrm>
          <a:prstGeom prst="round2DiagRect">
            <a:avLst/>
          </a:prstGeom>
          <a:solidFill>
            <a:srgbClr val="E0E6F1"/>
          </a:solidFill>
        </p:spPr>
        <p:txBody>
          <a:bodyPr wrap="square" lIns="72000" rIns="72000">
            <a:spAutoFit/>
          </a:bodyPr>
          <a:lstStyle/>
          <a:p>
            <a:pPr>
              <a:lnSpc>
                <a:spcPts val="1900"/>
              </a:lnSpc>
            </a:pP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и порядок представления декларации по НДС и уплаты налога</a:t>
            </a:r>
          </a:p>
          <a:p>
            <a:pPr>
              <a:lnSpc>
                <a:spcPts val="1900"/>
              </a:lnSpc>
            </a:pPr>
            <a:r>
              <a:rPr lang="ru-RU" sz="11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u-RU" sz="1100" kern="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Декларация подается исключительно </a:t>
            </a:r>
            <a:r>
              <a:rPr lang="ru-RU" sz="1100" u="sng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электронном виде через оператора </a:t>
            </a:r>
            <a:r>
              <a:rPr lang="ru-RU" sz="1100" u="sng" kern="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ЭДО</a:t>
            </a:r>
            <a:endParaRPr lang="ru-RU" sz="1100" u="sng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ru-RU" sz="11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Срок подачи декларации — </a:t>
            </a:r>
            <a:r>
              <a:rPr lang="ru-RU" sz="1100" u="sng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позднее 25 числа месяца, следующего за истекшим </a:t>
            </a:r>
            <a:r>
              <a:rPr lang="ru-RU" sz="1100" u="sng" kern="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кварталом</a:t>
            </a:r>
            <a:r>
              <a:rPr lang="ru-RU" sz="1100" kern="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900"/>
              </a:lnSpc>
            </a:pPr>
            <a:r>
              <a:rPr lang="ru-RU" sz="1100" i="1" kern="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Налоговые </a:t>
            </a:r>
            <a:r>
              <a:rPr lang="ru-RU" sz="1100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агенты, применяющие освобождение от уплаты НДС, могут подать декларацию на </a:t>
            </a:r>
            <a:r>
              <a:rPr lang="ru-RU" sz="1100" i="1" kern="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бумаге</a:t>
            </a:r>
            <a:endParaRPr lang="ru-RU" sz="1100" i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ru-RU" sz="11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НДС уплачивается </a:t>
            </a:r>
            <a:r>
              <a:rPr lang="ru-RU" sz="1100" u="sng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равными долями</a:t>
            </a:r>
            <a:r>
              <a:rPr lang="ru-RU" sz="11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течение трех месяцев после окончания квартала. </a:t>
            </a:r>
          </a:p>
          <a:p>
            <a:pPr>
              <a:lnSpc>
                <a:spcPts val="1900"/>
              </a:lnSpc>
            </a:pPr>
            <a:r>
              <a:rPr lang="ru-RU" sz="11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 показатели в декларации указываются в полных рублях, кроме разделов 8-12. </a:t>
            </a:r>
            <a:endParaRPr lang="ru-RU" sz="1100" kern="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ru-RU" sz="1100" kern="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Суммы </a:t>
            </a:r>
            <a:r>
              <a:rPr lang="ru-RU" sz="11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менее 50 копеек отбрасываются, а суммы 50 копеек и более округляются до полного рубля.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49379" y="1004594"/>
            <a:ext cx="26445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Налоговый период по НДС 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791119" y="1303674"/>
            <a:ext cx="540000" cy="0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002161"/>
                </a:gs>
                <a:gs pos="26000">
                  <a:srgbClr val="0062A2"/>
                </a:gs>
                <a:gs pos="54000">
                  <a:srgbClr val="00A3E3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371558" y="1189259"/>
            <a:ext cx="9651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u="sng" dirty="0">
                <a:gradFill flip="none" rotWithShape="1">
                  <a:gsLst>
                    <a:gs pos="29150">
                      <a:srgbClr val="0086C6"/>
                    </a:gs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квартал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528268" y="1497036"/>
            <a:ext cx="540000" cy="0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002161"/>
                </a:gs>
                <a:gs pos="26000">
                  <a:srgbClr val="0062A2"/>
                </a:gs>
                <a:gs pos="54000">
                  <a:srgbClr val="00A3E3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747040" y="2414851"/>
            <a:ext cx="5233199" cy="998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i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сложение </a:t>
            </a:r>
            <a:r>
              <a:rPr lang="ru-RU" sz="1100" i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всех сумм НДС, исчисленных по всем отгрузкам и полученным авансам за текущий квартал, а также с учетом сумм восстановленного налога. Она указывается в итоговых строках книги продаж. Затем из общей суммы НДС вычитаются суммы НДС, подлежащие вычету</a:t>
            </a:r>
            <a:r>
              <a:rPr lang="ru-RU" sz="1100" i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i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Разница </a:t>
            </a:r>
            <a:r>
              <a:rPr lang="ru-RU" sz="1100" i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между этими двумя величинами подлежит уплате в </a:t>
            </a:r>
            <a:r>
              <a:rPr lang="ru-RU" sz="1100" i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бюджет</a:t>
            </a:r>
            <a:endParaRPr lang="ru-RU" sz="1100" i="1" kern="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747731" y="2414851"/>
            <a:ext cx="540000" cy="0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002161"/>
                </a:gs>
                <a:gs pos="26000">
                  <a:srgbClr val="0062A2"/>
                </a:gs>
                <a:gs pos="54000">
                  <a:srgbClr val="00A3E3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167067" y="2325174"/>
            <a:ext cx="2090701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just">
              <a:lnSpc>
                <a:spcPct val="107000"/>
              </a:lnSpc>
            </a:pPr>
            <a:r>
              <a:rPr lang="ru-RU" sz="1400" b="1" i="1" u="sng" dirty="0">
                <a:gradFill flip="none" rotWithShape="1">
                  <a:gsLst>
                    <a:gs pos="29150">
                      <a:srgbClr val="0086C6"/>
                    </a:gs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по итогам </a:t>
            </a:r>
          </a:p>
          <a:p>
            <a:pPr indent="180340" algn="just">
              <a:lnSpc>
                <a:spcPct val="107000"/>
              </a:lnSpc>
            </a:pPr>
            <a:r>
              <a:rPr lang="ru-RU" sz="1400" b="1" i="1" u="sng" dirty="0">
                <a:gradFill flip="none" rotWithShape="1">
                  <a:gsLst>
                    <a:gs pos="29150">
                      <a:srgbClr val="0086C6"/>
                    </a:gs>
                    <a:gs pos="100000">
                      <a:srgbClr val="002060"/>
                    </a:gs>
                    <a:gs pos="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rial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каждого квартала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6207040" y="2699000"/>
            <a:ext cx="540000" cy="0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002161"/>
                </a:gs>
                <a:gs pos="26000">
                  <a:srgbClr val="0062A2"/>
                </a:gs>
                <a:gs pos="54000">
                  <a:srgbClr val="00A3E3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1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Present_FNS2012_A4">
  <a:themeElements>
    <a:clrScheme name="1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3599</TotalTime>
  <Words>2028</Words>
  <Application>Microsoft Office PowerPoint</Application>
  <PresentationFormat>Широкоэкранный</PresentationFormat>
  <Paragraphs>218</Paragraphs>
  <Slides>12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微软雅黑</vt:lpstr>
      <vt:lpstr>宋体</vt:lpstr>
      <vt:lpstr>Arial</vt:lpstr>
      <vt:lpstr>Calibri</vt:lpstr>
      <vt:lpstr>Georgia</vt:lpstr>
      <vt:lpstr>Gill Sans</vt:lpstr>
      <vt:lpstr>Golos Text</vt:lpstr>
      <vt:lpstr>Lato Light</vt:lpstr>
      <vt:lpstr>Roboto Condensed</vt:lpstr>
      <vt:lpstr>Times New Roman</vt:lpstr>
      <vt:lpstr>9_Present_FNS2012_A4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Russian Federal DPC Tax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174</cp:revision>
  <cp:lastPrinted>2024-09-16T15:20:45Z</cp:lastPrinted>
  <dcterms:created xsi:type="dcterms:W3CDTF">2024-09-16T14:21:14Z</dcterms:created>
  <dcterms:modified xsi:type="dcterms:W3CDTF">2024-10-25T08:35:59Z</dcterms:modified>
</cp:coreProperties>
</file>