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464" r:id="rId2"/>
    <p:sldId id="473" r:id="rId3"/>
    <p:sldId id="474" r:id="rId4"/>
    <p:sldId id="475" r:id="rId5"/>
    <p:sldId id="476" r:id="rId6"/>
    <p:sldId id="478" r:id="rId7"/>
    <p:sldId id="479" r:id="rId8"/>
    <p:sldId id="480" r:id="rId9"/>
    <p:sldId id="481" r:id="rId10"/>
    <p:sldId id="483" r:id="rId11"/>
  </p:sldIdLst>
  <p:sldSz cx="13442950" cy="7561263"/>
  <p:notesSz cx="6808788" cy="99409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orient="horz" pos="1116" userDrawn="1">
          <p15:clr>
            <a:srgbClr val="A4A3A4"/>
          </p15:clr>
        </p15:guide>
        <p15:guide id="3" orient="horz" pos="348" userDrawn="1">
          <p15:clr>
            <a:srgbClr val="A4A3A4"/>
          </p15:clr>
        </p15:guide>
        <p15:guide id="4" orient="horz" pos="4470" userDrawn="1">
          <p15:clr>
            <a:srgbClr val="A4A3A4"/>
          </p15:clr>
        </p15:guide>
        <p15:guide id="5" pos="4234" userDrawn="1">
          <p15:clr>
            <a:srgbClr val="A4A3A4"/>
          </p15:clr>
        </p15:guide>
        <p15:guide id="6" pos="1041" userDrawn="1">
          <p15:clr>
            <a:srgbClr val="A4A3A4"/>
          </p15:clr>
        </p15:guide>
        <p15:guide id="7" pos="2293" userDrawn="1">
          <p15:clr>
            <a:srgbClr val="A4A3A4"/>
          </p15:clr>
        </p15:guide>
        <p15:guide id="8" pos="7557" userDrawn="1">
          <p15:clr>
            <a:srgbClr val="A4A3A4"/>
          </p15:clr>
        </p15:guide>
        <p15:guide id="9" pos="8116" userDrawn="1">
          <p15:clr>
            <a:srgbClr val="A4A3A4"/>
          </p15:clr>
        </p15:guide>
        <p15:guide id="10" pos="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33CCFF"/>
    <a:srgbClr val="CCFFCC"/>
    <a:srgbClr val="CCCCFF"/>
    <a:srgbClr val="FFFF99"/>
    <a:srgbClr val="005AA9"/>
    <a:srgbClr val="4F81BD"/>
    <a:srgbClr val="A40000"/>
    <a:srgbClr val="963A49"/>
    <a:srgbClr val="8D8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89068" autoAdjust="0"/>
  </p:normalViewPr>
  <p:slideViewPr>
    <p:cSldViewPr showGuides="1">
      <p:cViewPr varScale="1">
        <p:scale>
          <a:sx n="88" d="100"/>
          <a:sy n="88" d="100"/>
        </p:scale>
        <p:origin x="126" y="240"/>
      </p:cViewPr>
      <p:guideLst>
        <p:guide orient="horz" pos="2382"/>
        <p:guide orient="horz" pos="1116"/>
        <p:guide orient="horz" pos="348"/>
        <p:guide orient="horz" pos="4470"/>
        <p:guide pos="4234"/>
        <p:guide pos="1041"/>
        <p:guide pos="2293"/>
        <p:guide pos="7557"/>
        <p:guide pos="8116"/>
        <p:guide pos="7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1C7204-F5CD-493B-AB38-0D04B53E19E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37F681B-719E-47E1-943D-E05B8647595E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Зарабатывать не более 2,4 млн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3D4500-F30C-4944-99B8-0D6E08E536E1}" type="parTrans" cxnId="{FEEA3228-9CA9-4A07-9A51-60834F80E965}">
      <dgm:prSet/>
      <dgm:spPr/>
      <dgm:t>
        <a:bodyPr/>
        <a:lstStyle/>
        <a:p>
          <a:endParaRPr lang="ru-RU"/>
        </a:p>
      </dgm:t>
    </dgm:pt>
    <dgm:pt modelId="{09362124-1F03-4DC5-AD51-6C67418440C0}" type="sibTrans" cxnId="{FEEA3228-9CA9-4A07-9A51-60834F80E965}">
      <dgm:prSet/>
      <dgm:spPr/>
      <dgm:t>
        <a:bodyPr/>
        <a:lstStyle/>
        <a:p>
          <a:endParaRPr lang="ru-RU"/>
        </a:p>
      </dgm:t>
    </dgm:pt>
    <dgm:pt modelId="{18F8C71E-3C60-47CF-BE21-452A93CB64DE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Работать самостоятельно, без наемных сотрудников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89EFCC-57D1-4D9C-A5A8-20A0C1D335D5}" type="parTrans" cxnId="{E05C2997-5892-4732-B8B4-5671D5975F7F}">
      <dgm:prSet/>
      <dgm:spPr/>
      <dgm:t>
        <a:bodyPr/>
        <a:lstStyle/>
        <a:p>
          <a:endParaRPr lang="ru-RU"/>
        </a:p>
      </dgm:t>
    </dgm:pt>
    <dgm:pt modelId="{7E89CD0E-493D-44C0-8E0C-337AEB080286}" type="sibTrans" cxnId="{E05C2997-5892-4732-B8B4-5671D5975F7F}">
      <dgm:prSet/>
      <dgm:spPr/>
      <dgm:t>
        <a:bodyPr/>
        <a:lstStyle/>
        <a:p>
          <a:endParaRPr lang="ru-RU"/>
        </a:p>
      </dgm:t>
    </dgm:pt>
    <dgm:pt modelId="{1436E13E-8D6D-4A2B-A0F7-209447BAB1E0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Заниматься разрешённой для этого режима деятельностью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3F5C49-3BC7-420A-857D-26348BC17D08}" type="parTrans" cxnId="{A803449C-F2A5-4DC3-A5CE-3BF77761A4D1}">
      <dgm:prSet/>
      <dgm:spPr/>
      <dgm:t>
        <a:bodyPr/>
        <a:lstStyle/>
        <a:p>
          <a:endParaRPr lang="ru-RU"/>
        </a:p>
      </dgm:t>
    </dgm:pt>
    <dgm:pt modelId="{55B53CE8-A07D-4FDC-B595-CCAADC769339}" type="sibTrans" cxnId="{A803449C-F2A5-4DC3-A5CE-3BF77761A4D1}">
      <dgm:prSet/>
      <dgm:spPr/>
      <dgm:t>
        <a:bodyPr/>
        <a:lstStyle/>
        <a:p>
          <a:endParaRPr lang="ru-RU"/>
        </a:p>
      </dgm:t>
    </dgm:pt>
    <dgm:pt modelId="{E87F1829-FD25-47E9-A0B9-1EFC931352D6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выполнять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работу по гражданско-правовым договорам при условии, что заказчиками услуг (работ) выступают работодатели указанных физических лиц или лица, бывшие их работодателями менее 2-х лет назад</a:t>
          </a:r>
          <a:endParaRPr lang="ru-RU" sz="15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9C8EE0-DD41-4EEF-B5AD-757E057214BA}" type="parTrans" cxnId="{77B28DBC-B261-44F3-AF12-263F1C30B282}">
      <dgm:prSet/>
      <dgm:spPr/>
      <dgm:t>
        <a:bodyPr/>
        <a:lstStyle/>
        <a:p>
          <a:endParaRPr lang="ru-RU"/>
        </a:p>
      </dgm:t>
    </dgm:pt>
    <dgm:pt modelId="{E0DB0BC2-C644-40E8-86CA-E57983D01BDB}" type="sibTrans" cxnId="{77B28DBC-B261-44F3-AF12-263F1C30B282}">
      <dgm:prSet/>
      <dgm:spPr/>
      <dgm:t>
        <a:bodyPr/>
        <a:lstStyle/>
        <a:p>
          <a:endParaRPr lang="ru-RU"/>
        </a:p>
      </dgm:t>
    </dgm:pt>
    <dgm:pt modelId="{A1AE56A5-E1ED-44D2-B20B-5CEEC4F32757}" type="pres">
      <dgm:prSet presAssocID="{0A1C7204-F5CD-493B-AB38-0D04B53E19E5}" presName="Name0" presStyleCnt="0">
        <dgm:presLayoutVars>
          <dgm:dir/>
          <dgm:resizeHandles val="exact"/>
        </dgm:presLayoutVars>
      </dgm:prSet>
      <dgm:spPr/>
    </dgm:pt>
    <dgm:pt modelId="{E7AB2CE6-D287-461E-838E-FE89073EA88A}" type="pres">
      <dgm:prSet presAssocID="{D37F681B-719E-47E1-943D-E05B8647595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4C8C4C-5DB2-4FC8-BD6C-EB5C9CD897F1}" type="pres">
      <dgm:prSet presAssocID="{09362124-1F03-4DC5-AD51-6C67418440C0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CB013C2-5B8B-4E63-A5A2-F81FE05D3545}" type="pres">
      <dgm:prSet presAssocID="{09362124-1F03-4DC5-AD51-6C67418440C0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3BD1FC03-67A4-4D5E-86E6-ABAAD8B05B88}" type="pres">
      <dgm:prSet presAssocID="{18F8C71E-3C60-47CF-BE21-452A93CB64DE}" presName="node" presStyleLbl="node1" presStyleIdx="1" presStyleCnt="4" custScaleX="116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12620-69CE-4974-9EF4-0C3AE70990CD}" type="pres">
      <dgm:prSet presAssocID="{7E89CD0E-493D-44C0-8E0C-337AEB080286}" presName="sibTrans" presStyleLbl="sibTrans2D1" presStyleIdx="1" presStyleCnt="3"/>
      <dgm:spPr/>
      <dgm:t>
        <a:bodyPr/>
        <a:lstStyle/>
        <a:p>
          <a:endParaRPr lang="ru-RU"/>
        </a:p>
      </dgm:t>
    </dgm:pt>
    <dgm:pt modelId="{92DF5FC9-BB8B-467B-AD4F-6D946A496971}" type="pres">
      <dgm:prSet presAssocID="{7E89CD0E-493D-44C0-8E0C-337AEB080286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4941588F-6DF1-459C-9074-4614DAF503E1}" type="pres">
      <dgm:prSet presAssocID="{1436E13E-8D6D-4A2B-A0F7-209447BAB1E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4E9EC-EE50-4B13-ADC2-FD1D725398FD}" type="pres">
      <dgm:prSet presAssocID="{55B53CE8-A07D-4FDC-B595-CCAADC769339}" presName="sibTrans" presStyleLbl="sibTrans2D1" presStyleIdx="2" presStyleCnt="3"/>
      <dgm:spPr/>
      <dgm:t>
        <a:bodyPr/>
        <a:lstStyle/>
        <a:p>
          <a:endParaRPr lang="ru-RU"/>
        </a:p>
      </dgm:t>
    </dgm:pt>
    <dgm:pt modelId="{35265477-1363-466A-B4F1-583BDE3F76F1}" type="pres">
      <dgm:prSet presAssocID="{55B53CE8-A07D-4FDC-B595-CCAADC769339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393D1A86-ACBA-49F8-9545-FD234B07E8FB}" type="pres">
      <dgm:prSet presAssocID="{E87F1829-FD25-47E9-A0B9-1EFC931352D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EA3228-9CA9-4A07-9A51-60834F80E965}" srcId="{0A1C7204-F5CD-493B-AB38-0D04B53E19E5}" destId="{D37F681B-719E-47E1-943D-E05B8647595E}" srcOrd="0" destOrd="0" parTransId="{F83D4500-F30C-4944-99B8-0D6E08E536E1}" sibTransId="{09362124-1F03-4DC5-AD51-6C67418440C0}"/>
    <dgm:cxn modelId="{77B28DBC-B261-44F3-AF12-263F1C30B282}" srcId="{0A1C7204-F5CD-493B-AB38-0D04B53E19E5}" destId="{E87F1829-FD25-47E9-A0B9-1EFC931352D6}" srcOrd="3" destOrd="0" parTransId="{A59C8EE0-DD41-4EEF-B5AD-757E057214BA}" sibTransId="{E0DB0BC2-C644-40E8-86CA-E57983D01BDB}"/>
    <dgm:cxn modelId="{9C402A6B-75A2-4B89-B72A-A8C4867C3D5B}" type="presOf" srcId="{09362124-1F03-4DC5-AD51-6C67418440C0}" destId="{A94C8C4C-5DB2-4FC8-BD6C-EB5C9CD897F1}" srcOrd="0" destOrd="0" presId="urn:microsoft.com/office/officeart/2005/8/layout/process1"/>
    <dgm:cxn modelId="{AB559232-D15E-42BF-B7B2-7D4B09F0F20D}" type="presOf" srcId="{7E89CD0E-493D-44C0-8E0C-337AEB080286}" destId="{92DF5FC9-BB8B-467B-AD4F-6D946A496971}" srcOrd="1" destOrd="0" presId="urn:microsoft.com/office/officeart/2005/8/layout/process1"/>
    <dgm:cxn modelId="{A803449C-F2A5-4DC3-A5CE-3BF77761A4D1}" srcId="{0A1C7204-F5CD-493B-AB38-0D04B53E19E5}" destId="{1436E13E-8D6D-4A2B-A0F7-209447BAB1E0}" srcOrd="2" destOrd="0" parTransId="{CB3F5C49-3BC7-420A-857D-26348BC17D08}" sibTransId="{55B53CE8-A07D-4FDC-B595-CCAADC769339}"/>
    <dgm:cxn modelId="{E05C2997-5892-4732-B8B4-5671D5975F7F}" srcId="{0A1C7204-F5CD-493B-AB38-0D04B53E19E5}" destId="{18F8C71E-3C60-47CF-BE21-452A93CB64DE}" srcOrd="1" destOrd="0" parTransId="{BA89EFCC-57D1-4D9C-A5A8-20A0C1D335D5}" sibTransId="{7E89CD0E-493D-44C0-8E0C-337AEB080286}"/>
    <dgm:cxn modelId="{F81EF22F-350A-49E7-8252-BA1288E3F081}" type="presOf" srcId="{0A1C7204-F5CD-493B-AB38-0D04B53E19E5}" destId="{A1AE56A5-E1ED-44D2-B20B-5CEEC4F32757}" srcOrd="0" destOrd="0" presId="urn:microsoft.com/office/officeart/2005/8/layout/process1"/>
    <dgm:cxn modelId="{7283CFDD-2B77-4F6F-945E-99381719C3DF}" type="presOf" srcId="{55B53CE8-A07D-4FDC-B595-CCAADC769339}" destId="{35265477-1363-466A-B4F1-583BDE3F76F1}" srcOrd="1" destOrd="0" presId="urn:microsoft.com/office/officeart/2005/8/layout/process1"/>
    <dgm:cxn modelId="{37210858-4AA3-4010-8AB9-8CC7ED5ED277}" type="presOf" srcId="{1436E13E-8D6D-4A2B-A0F7-209447BAB1E0}" destId="{4941588F-6DF1-459C-9074-4614DAF503E1}" srcOrd="0" destOrd="0" presId="urn:microsoft.com/office/officeart/2005/8/layout/process1"/>
    <dgm:cxn modelId="{832531CE-BE6C-4B9E-B9E8-1738112D899F}" type="presOf" srcId="{D37F681B-719E-47E1-943D-E05B8647595E}" destId="{E7AB2CE6-D287-461E-838E-FE89073EA88A}" srcOrd="0" destOrd="0" presId="urn:microsoft.com/office/officeart/2005/8/layout/process1"/>
    <dgm:cxn modelId="{64D6655D-BEF0-4A97-82C1-A1FCD7773EEF}" type="presOf" srcId="{7E89CD0E-493D-44C0-8E0C-337AEB080286}" destId="{17012620-69CE-4974-9EF4-0C3AE70990CD}" srcOrd="0" destOrd="0" presId="urn:microsoft.com/office/officeart/2005/8/layout/process1"/>
    <dgm:cxn modelId="{8ADCD228-EE6F-4F09-8B09-459335E25EE6}" type="presOf" srcId="{18F8C71E-3C60-47CF-BE21-452A93CB64DE}" destId="{3BD1FC03-67A4-4D5E-86E6-ABAAD8B05B88}" srcOrd="0" destOrd="0" presId="urn:microsoft.com/office/officeart/2005/8/layout/process1"/>
    <dgm:cxn modelId="{9779ACA3-62B4-464D-ACC1-8D2A29E867CF}" type="presOf" srcId="{E87F1829-FD25-47E9-A0B9-1EFC931352D6}" destId="{393D1A86-ACBA-49F8-9545-FD234B07E8FB}" srcOrd="0" destOrd="0" presId="urn:microsoft.com/office/officeart/2005/8/layout/process1"/>
    <dgm:cxn modelId="{30CFEE75-C574-4282-9688-FF44EF656BDF}" type="presOf" srcId="{09362124-1F03-4DC5-AD51-6C67418440C0}" destId="{9CB013C2-5B8B-4E63-A5A2-F81FE05D3545}" srcOrd="1" destOrd="0" presId="urn:microsoft.com/office/officeart/2005/8/layout/process1"/>
    <dgm:cxn modelId="{83E8B589-6546-49E9-8D29-88DF27102DA9}" type="presOf" srcId="{55B53CE8-A07D-4FDC-B595-CCAADC769339}" destId="{1734E9EC-EE50-4B13-ADC2-FD1D725398FD}" srcOrd="0" destOrd="0" presId="urn:microsoft.com/office/officeart/2005/8/layout/process1"/>
    <dgm:cxn modelId="{9B263186-0BAD-4162-8FB5-9117BA56C582}" type="presParOf" srcId="{A1AE56A5-E1ED-44D2-B20B-5CEEC4F32757}" destId="{E7AB2CE6-D287-461E-838E-FE89073EA88A}" srcOrd="0" destOrd="0" presId="urn:microsoft.com/office/officeart/2005/8/layout/process1"/>
    <dgm:cxn modelId="{DB350809-4CFC-450F-A73B-126BD5781C5F}" type="presParOf" srcId="{A1AE56A5-E1ED-44D2-B20B-5CEEC4F32757}" destId="{A94C8C4C-5DB2-4FC8-BD6C-EB5C9CD897F1}" srcOrd="1" destOrd="0" presId="urn:microsoft.com/office/officeart/2005/8/layout/process1"/>
    <dgm:cxn modelId="{6DE21D1D-1F5A-497B-B496-F59612E4E38B}" type="presParOf" srcId="{A94C8C4C-5DB2-4FC8-BD6C-EB5C9CD897F1}" destId="{9CB013C2-5B8B-4E63-A5A2-F81FE05D3545}" srcOrd="0" destOrd="0" presId="urn:microsoft.com/office/officeart/2005/8/layout/process1"/>
    <dgm:cxn modelId="{E13052DC-CAA7-49E2-9998-B9434E516D9D}" type="presParOf" srcId="{A1AE56A5-E1ED-44D2-B20B-5CEEC4F32757}" destId="{3BD1FC03-67A4-4D5E-86E6-ABAAD8B05B88}" srcOrd="2" destOrd="0" presId="urn:microsoft.com/office/officeart/2005/8/layout/process1"/>
    <dgm:cxn modelId="{3A54255B-E686-4E08-892F-A326C7143F75}" type="presParOf" srcId="{A1AE56A5-E1ED-44D2-B20B-5CEEC4F32757}" destId="{17012620-69CE-4974-9EF4-0C3AE70990CD}" srcOrd="3" destOrd="0" presId="urn:microsoft.com/office/officeart/2005/8/layout/process1"/>
    <dgm:cxn modelId="{B5CF9323-E1F3-401B-A125-EF70A54C95E2}" type="presParOf" srcId="{17012620-69CE-4974-9EF4-0C3AE70990CD}" destId="{92DF5FC9-BB8B-467B-AD4F-6D946A496971}" srcOrd="0" destOrd="0" presId="urn:microsoft.com/office/officeart/2005/8/layout/process1"/>
    <dgm:cxn modelId="{C19AE99A-047E-4AAD-82C5-C89CBF2E0337}" type="presParOf" srcId="{A1AE56A5-E1ED-44D2-B20B-5CEEC4F32757}" destId="{4941588F-6DF1-459C-9074-4614DAF503E1}" srcOrd="4" destOrd="0" presId="urn:microsoft.com/office/officeart/2005/8/layout/process1"/>
    <dgm:cxn modelId="{A89699B9-ED6C-4D34-9D20-36EC471DB590}" type="presParOf" srcId="{A1AE56A5-E1ED-44D2-B20B-5CEEC4F32757}" destId="{1734E9EC-EE50-4B13-ADC2-FD1D725398FD}" srcOrd="5" destOrd="0" presId="urn:microsoft.com/office/officeart/2005/8/layout/process1"/>
    <dgm:cxn modelId="{5592D5B6-6325-4AB6-95A6-C8818DC9A7E7}" type="presParOf" srcId="{1734E9EC-EE50-4B13-ADC2-FD1D725398FD}" destId="{35265477-1363-466A-B4F1-583BDE3F76F1}" srcOrd="0" destOrd="0" presId="urn:microsoft.com/office/officeart/2005/8/layout/process1"/>
    <dgm:cxn modelId="{1E30DECC-3A6E-475E-91EB-0F7CBC512729}" type="presParOf" srcId="{A1AE56A5-E1ED-44D2-B20B-5CEEC4F32757}" destId="{393D1A86-ACBA-49F8-9545-FD234B07E8F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166EC7-C122-400C-A802-8ABE1D10390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DFD111-24CD-44B7-B89F-464DFB849BBA}">
      <dgm:prSet phldrT="[Текст]" custT="1"/>
      <dgm:spPr>
        <a:solidFill>
          <a:srgbClr val="FFFF99"/>
        </a:solidFill>
      </dgm:spPr>
      <dgm:t>
        <a:bodyPr/>
        <a:lstStyle/>
        <a:p>
          <a:r>
            <a:rPr lang="ru-RU" sz="10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IT-сфера:</a:t>
          </a:r>
        </a:p>
        <a:p>
          <a:r>
            <a:rPr lang="ru-RU" sz="10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программист, веб-разработчик, компьютерный мастер, аналитик данных, системный администратор</a:t>
          </a:r>
          <a:endParaRPr lang="ru-RU" sz="105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E2BC24-8D91-455C-9ECF-269BF7359BF6}" type="parTrans" cxnId="{65A59047-7407-4957-BF37-6AC1DDEB76A1}">
      <dgm:prSet/>
      <dgm:spPr/>
      <dgm:t>
        <a:bodyPr/>
        <a:lstStyle/>
        <a:p>
          <a:endParaRPr lang="ru-RU"/>
        </a:p>
      </dgm:t>
    </dgm:pt>
    <dgm:pt modelId="{E4051CAE-63CC-4461-952A-4BD0F5E5A711}" type="sibTrans" cxnId="{65A59047-7407-4957-BF37-6AC1DDEB76A1}">
      <dgm:prSet custT="1"/>
      <dgm:spPr/>
      <dgm:t>
        <a:bodyPr/>
        <a:lstStyle/>
        <a:p>
          <a:endParaRPr lang="ru-RU" sz="105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C85E49-EC81-4ABF-8872-F37387B6010C}">
      <dgm:prSet phldrT="[Текст]" custT="1"/>
      <dgm:spPr>
        <a:solidFill>
          <a:srgbClr val="CCFFCC"/>
        </a:solidFill>
      </dgm:spPr>
      <dgm:t>
        <a:bodyPr/>
        <a:lstStyle/>
        <a:p>
          <a:r>
            <a:rPr lang="ru-RU" sz="10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Помощь по дому и ремонт:</a:t>
          </a:r>
        </a:p>
        <a:p>
          <a:r>
            <a:rPr lang="ru-RU" sz="10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сантехник, электрик, уборщик, столяр, плотник и др.</a:t>
          </a:r>
          <a:endParaRPr lang="ru-RU" sz="105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F45BCA-9152-46C4-AA8C-AF8B13B8BC8D}" type="parTrans" cxnId="{23E474A9-D213-4EB3-B71C-D6C9C745C0C2}">
      <dgm:prSet/>
      <dgm:spPr/>
      <dgm:t>
        <a:bodyPr/>
        <a:lstStyle/>
        <a:p>
          <a:endParaRPr lang="ru-RU"/>
        </a:p>
      </dgm:t>
    </dgm:pt>
    <dgm:pt modelId="{218FB6F5-6C44-4654-8371-2ACCD3DCB1BA}" type="sibTrans" cxnId="{23E474A9-D213-4EB3-B71C-D6C9C745C0C2}">
      <dgm:prSet custT="1"/>
      <dgm:spPr/>
      <dgm:t>
        <a:bodyPr/>
        <a:lstStyle/>
        <a:p>
          <a:endParaRPr lang="ru-RU" sz="105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A995EF-5D56-4462-B73A-9E0AC347BDF9}">
      <dgm:prSet custT="1"/>
      <dgm:spPr>
        <a:solidFill>
          <a:srgbClr val="FFCCCC"/>
        </a:solidFill>
      </dgm:spPr>
      <dgm:t>
        <a:bodyPr/>
        <a:lstStyle/>
        <a:p>
          <a:r>
            <a:rPr lang="ru-RU" sz="10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Здоровье и спорт: диетолог, логопед, массажист, тренер, психолог, сиделка</a:t>
          </a:r>
          <a:endParaRPr lang="ru-RU" sz="105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CC5791-5818-4AA6-8CEE-1B6BCD734C3D}" type="parTrans" cxnId="{B327EB72-366B-42C1-A0AC-CA50F070C32B}">
      <dgm:prSet/>
      <dgm:spPr/>
      <dgm:t>
        <a:bodyPr/>
        <a:lstStyle/>
        <a:p>
          <a:endParaRPr lang="ru-RU"/>
        </a:p>
      </dgm:t>
    </dgm:pt>
    <dgm:pt modelId="{0307E419-7DBB-4B9D-A1F6-6EAB1ADD843D}" type="sibTrans" cxnId="{B327EB72-366B-42C1-A0AC-CA50F070C32B}">
      <dgm:prSet custT="1"/>
      <dgm:spPr/>
      <dgm:t>
        <a:bodyPr/>
        <a:lstStyle/>
        <a:p>
          <a:endParaRPr lang="ru-RU" sz="105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1E2A51-6CAC-4580-9969-B98020928337}">
      <dgm:prSet custT="1"/>
      <dgm:spPr>
        <a:solidFill>
          <a:srgbClr val="CCCCFF"/>
        </a:solidFill>
      </dgm:spPr>
      <dgm:t>
        <a:bodyPr/>
        <a:lstStyle/>
        <a:p>
          <a:r>
            <a:rPr lang="ru-RU" sz="10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Красота и мода:</a:t>
          </a:r>
        </a:p>
        <a:p>
          <a:r>
            <a:rPr lang="ru-RU" sz="10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модель, парикмахер, стилист, мастер тату,, мастер маникюра, швея, модельер, дизайнер</a:t>
          </a:r>
          <a:endParaRPr lang="ru-RU" sz="105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39FCD3-01A5-47E6-A704-119083CF44DE}" type="parTrans" cxnId="{EA03D592-E189-4CBD-814E-2ABAAD603B21}">
      <dgm:prSet/>
      <dgm:spPr/>
      <dgm:t>
        <a:bodyPr/>
        <a:lstStyle/>
        <a:p>
          <a:endParaRPr lang="ru-RU"/>
        </a:p>
      </dgm:t>
    </dgm:pt>
    <dgm:pt modelId="{13861F3A-B7E6-44A3-9792-6C74E3FBE30B}" type="sibTrans" cxnId="{EA03D592-E189-4CBD-814E-2ABAAD603B21}">
      <dgm:prSet custT="1"/>
      <dgm:spPr/>
      <dgm:t>
        <a:bodyPr/>
        <a:lstStyle/>
        <a:p>
          <a:endParaRPr lang="ru-RU" sz="105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E2CA06-0264-438B-935C-A9F34D5946EB}">
      <dgm:prSet custT="1"/>
      <dgm:spPr>
        <a:solidFill>
          <a:srgbClr val="33CCFF"/>
        </a:solidFill>
      </dgm:spPr>
      <dgm:t>
        <a:bodyPr/>
        <a:lstStyle/>
        <a:p>
          <a:r>
            <a:rPr lang="ru-RU" sz="10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Развлечения и творчество:</a:t>
          </a:r>
        </a:p>
        <a:p>
          <a:r>
            <a:rPr lang="ru-RU" sz="10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аниматор, ведущий свадеб, артист, музыкант, оператор, фотограф, художник и др.</a:t>
          </a:r>
          <a:endParaRPr lang="ru-RU" sz="105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152C63-F112-4DF9-94FD-E0B3CAFC0967}" type="parTrans" cxnId="{7F0C1BE9-78EC-4E4B-9E83-07BA91BB44AC}">
      <dgm:prSet/>
      <dgm:spPr/>
      <dgm:t>
        <a:bodyPr/>
        <a:lstStyle/>
        <a:p>
          <a:endParaRPr lang="ru-RU"/>
        </a:p>
      </dgm:t>
    </dgm:pt>
    <dgm:pt modelId="{67D8072F-7FD8-4E64-9938-B176907978E9}" type="sibTrans" cxnId="{7F0C1BE9-78EC-4E4B-9E83-07BA91BB44AC}">
      <dgm:prSet custT="1"/>
      <dgm:spPr/>
      <dgm:t>
        <a:bodyPr/>
        <a:lstStyle/>
        <a:p>
          <a:endParaRPr lang="ru-RU" sz="105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63E1DA-752E-4004-AEA1-19E2B9962DD7}">
      <dgm:prSet custT="1"/>
      <dgm:spPr/>
      <dgm:t>
        <a:bodyPr/>
        <a:lstStyle/>
        <a:p>
          <a:r>
            <a:rPr lang="ru-RU" sz="10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Кулинария:</a:t>
          </a:r>
        </a:p>
        <a:p>
          <a:r>
            <a:rPr lang="ru-RU" sz="10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повар, кондитер, пекарь</a:t>
          </a:r>
          <a:endParaRPr lang="ru-RU" sz="105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D603D7-BEC6-481C-BFC3-2552E1635595}" type="parTrans" cxnId="{A878D983-9BFD-4969-9E4E-154F4E08E0C5}">
      <dgm:prSet/>
      <dgm:spPr/>
      <dgm:t>
        <a:bodyPr/>
        <a:lstStyle/>
        <a:p>
          <a:endParaRPr lang="ru-RU"/>
        </a:p>
      </dgm:t>
    </dgm:pt>
    <dgm:pt modelId="{54B7C92C-A459-4D2F-94C8-9441560DBF50}" type="sibTrans" cxnId="{A878D983-9BFD-4969-9E4E-154F4E08E0C5}">
      <dgm:prSet custT="1"/>
      <dgm:spPr/>
      <dgm:t>
        <a:bodyPr/>
        <a:lstStyle/>
        <a:p>
          <a:endParaRPr lang="ru-RU" sz="105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471D90-B014-42DC-97BE-DD9D24C9ED3A}" type="pres">
      <dgm:prSet presAssocID="{1E166EC7-C122-400C-A802-8ABE1D10390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5503D4-9CCB-4460-9D52-901ED3788FC1}" type="pres">
      <dgm:prSet presAssocID="{2BDFD111-24CD-44B7-B89F-464DFB849BB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10ADA6-DC1D-4240-8D33-4842D04F00C7}" type="pres">
      <dgm:prSet presAssocID="{E4051CAE-63CC-4461-952A-4BD0F5E5A711}" presName="sibTrans" presStyleLbl="sibTrans2D1" presStyleIdx="0" presStyleCnt="6"/>
      <dgm:spPr/>
      <dgm:t>
        <a:bodyPr/>
        <a:lstStyle/>
        <a:p>
          <a:endParaRPr lang="ru-RU"/>
        </a:p>
      </dgm:t>
    </dgm:pt>
    <dgm:pt modelId="{1F8AB224-99F0-458C-8041-2A377B501AE5}" type="pres">
      <dgm:prSet presAssocID="{E4051CAE-63CC-4461-952A-4BD0F5E5A711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0B09B9E4-C709-4122-9E49-13BF48050CAC}" type="pres">
      <dgm:prSet presAssocID="{B31E2A51-6CAC-4580-9969-B9802092833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F8BD9F-8B77-4B55-906D-2F57F8D32652}" type="pres">
      <dgm:prSet presAssocID="{13861F3A-B7E6-44A3-9792-6C74E3FBE30B}" presName="sibTrans" presStyleLbl="sibTrans2D1" presStyleIdx="1" presStyleCnt="6"/>
      <dgm:spPr/>
      <dgm:t>
        <a:bodyPr/>
        <a:lstStyle/>
        <a:p>
          <a:endParaRPr lang="ru-RU"/>
        </a:p>
      </dgm:t>
    </dgm:pt>
    <dgm:pt modelId="{5B052EA7-B7FE-45BE-99CC-AFA413B108BB}" type="pres">
      <dgm:prSet presAssocID="{13861F3A-B7E6-44A3-9792-6C74E3FBE30B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41D7D7C9-C57A-4440-BB5F-2B3443D63F78}" type="pres">
      <dgm:prSet presAssocID="{3AA995EF-5D56-4462-B73A-9E0AC347BDF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FA411F-A917-4387-AA7E-847FCF9178F9}" type="pres">
      <dgm:prSet presAssocID="{0307E419-7DBB-4B9D-A1F6-6EAB1ADD843D}" presName="sibTrans" presStyleLbl="sibTrans2D1" presStyleIdx="2" presStyleCnt="6"/>
      <dgm:spPr/>
      <dgm:t>
        <a:bodyPr/>
        <a:lstStyle/>
        <a:p>
          <a:endParaRPr lang="ru-RU"/>
        </a:p>
      </dgm:t>
    </dgm:pt>
    <dgm:pt modelId="{83055053-DAA0-4CC8-95B4-BC44A5899648}" type="pres">
      <dgm:prSet presAssocID="{0307E419-7DBB-4B9D-A1F6-6EAB1ADD843D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1D377DCF-EB50-41D2-94DB-4CCB78DABDBE}" type="pres">
      <dgm:prSet presAssocID="{1663E1DA-752E-4004-AEA1-19E2B9962DD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64576D-409F-4712-8C97-BF0B58A078E0}" type="pres">
      <dgm:prSet presAssocID="{54B7C92C-A459-4D2F-94C8-9441560DBF50}" presName="sibTrans" presStyleLbl="sibTrans2D1" presStyleIdx="3" presStyleCnt="6"/>
      <dgm:spPr/>
      <dgm:t>
        <a:bodyPr/>
        <a:lstStyle/>
        <a:p>
          <a:endParaRPr lang="ru-RU"/>
        </a:p>
      </dgm:t>
    </dgm:pt>
    <dgm:pt modelId="{85626088-80F1-45A1-9882-3D384587BCFB}" type="pres">
      <dgm:prSet presAssocID="{54B7C92C-A459-4D2F-94C8-9441560DBF50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4B0AFB29-03EC-4651-BDD5-EB955E58CD1A}" type="pres">
      <dgm:prSet presAssocID="{9BE2CA06-0264-438B-935C-A9F34D5946E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08FFBD-3118-4AD2-BB6B-BDCA0AD0B660}" type="pres">
      <dgm:prSet presAssocID="{67D8072F-7FD8-4E64-9938-B176907978E9}" presName="sibTrans" presStyleLbl="sibTrans2D1" presStyleIdx="4" presStyleCnt="6"/>
      <dgm:spPr/>
      <dgm:t>
        <a:bodyPr/>
        <a:lstStyle/>
        <a:p>
          <a:endParaRPr lang="ru-RU"/>
        </a:p>
      </dgm:t>
    </dgm:pt>
    <dgm:pt modelId="{67ACECC5-E6A5-47B1-AC48-366EBC60A02C}" type="pres">
      <dgm:prSet presAssocID="{67D8072F-7FD8-4E64-9938-B176907978E9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243A0061-9284-4869-ADE9-8998661A3A11}" type="pres">
      <dgm:prSet presAssocID="{1CC85E49-EC81-4ABF-8872-F37387B6010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3AC4BA-8DBF-45F6-B886-2AB7E4A61EC2}" type="pres">
      <dgm:prSet presAssocID="{218FB6F5-6C44-4654-8371-2ACCD3DCB1BA}" presName="sibTrans" presStyleLbl="sibTrans2D1" presStyleIdx="5" presStyleCnt="6"/>
      <dgm:spPr/>
      <dgm:t>
        <a:bodyPr/>
        <a:lstStyle/>
        <a:p>
          <a:endParaRPr lang="ru-RU"/>
        </a:p>
      </dgm:t>
    </dgm:pt>
    <dgm:pt modelId="{4789CDA7-E4C4-45A2-AC34-94AD38C4502B}" type="pres">
      <dgm:prSet presAssocID="{218FB6F5-6C44-4654-8371-2ACCD3DCB1BA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A3C51DD3-71EE-4527-90BF-D34C982EF020}" type="presOf" srcId="{218FB6F5-6C44-4654-8371-2ACCD3DCB1BA}" destId="{883AC4BA-8DBF-45F6-B886-2AB7E4A61EC2}" srcOrd="0" destOrd="0" presId="urn:microsoft.com/office/officeart/2005/8/layout/cycle2"/>
    <dgm:cxn modelId="{3577529A-EB59-43A7-A58A-64C12ECE8B04}" type="presOf" srcId="{E4051CAE-63CC-4461-952A-4BD0F5E5A711}" destId="{1F8AB224-99F0-458C-8041-2A377B501AE5}" srcOrd="1" destOrd="0" presId="urn:microsoft.com/office/officeart/2005/8/layout/cycle2"/>
    <dgm:cxn modelId="{F8CE4E32-1FA1-492E-8051-2D9C9BBDB5E7}" type="presOf" srcId="{218FB6F5-6C44-4654-8371-2ACCD3DCB1BA}" destId="{4789CDA7-E4C4-45A2-AC34-94AD38C4502B}" srcOrd="1" destOrd="0" presId="urn:microsoft.com/office/officeart/2005/8/layout/cycle2"/>
    <dgm:cxn modelId="{FB9B68BF-88DB-46EA-98CC-9FC914927437}" type="presOf" srcId="{2BDFD111-24CD-44B7-B89F-464DFB849BBA}" destId="{D35503D4-9CCB-4460-9D52-901ED3788FC1}" srcOrd="0" destOrd="0" presId="urn:microsoft.com/office/officeart/2005/8/layout/cycle2"/>
    <dgm:cxn modelId="{960D37CC-39A0-4A63-A2F5-98B150046111}" type="presOf" srcId="{13861F3A-B7E6-44A3-9792-6C74E3FBE30B}" destId="{5B052EA7-B7FE-45BE-99CC-AFA413B108BB}" srcOrd="1" destOrd="0" presId="urn:microsoft.com/office/officeart/2005/8/layout/cycle2"/>
    <dgm:cxn modelId="{D290236A-A24F-4D20-9C9D-965B024BC6D8}" type="presOf" srcId="{54B7C92C-A459-4D2F-94C8-9441560DBF50}" destId="{FD64576D-409F-4712-8C97-BF0B58A078E0}" srcOrd="0" destOrd="0" presId="urn:microsoft.com/office/officeart/2005/8/layout/cycle2"/>
    <dgm:cxn modelId="{EA03D592-E189-4CBD-814E-2ABAAD603B21}" srcId="{1E166EC7-C122-400C-A802-8ABE1D103901}" destId="{B31E2A51-6CAC-4580-9969-B98020928337}" srcOrd="1" destOrd="0" parTransId="{4239FCD3-01A5-47E6-A704-119083CF44DE}" sibTransId="{13861F3A-B7E6-44A3-9792-6C74E3FBE30B}"/>
    <dgm:cxn modelId="{07753837-FDC6-4AE0-94E8-59BDFCA2A384}" type="presOf" srcId="{1E166EC7-C122-400C-A802-8ABE1D103901}" destId="{39471D90-B014-42DC-97BE-DD9D24C9ED3A}" srcOrd="0" destOrd="0" presId="urn:microsoft.com/office/officeart/2005/8/layout/cycle2"/>
    <dgm:cxn modelId="{9739158F-B10A-48D2-96AB-4BDB0CB6ACC9}" type="presOf" srcId="{E4051CAE-63CC-4461-952A-4BD0F5E5A711}" destId="{8E10ADA6-DC1D-4240-8D33-4842D04F00C7}" srcOrd="0" destOrd="0" presId="urn:microsoft.com/office/officeart/2005/8/layout/cycle2"/>
    <dgm:cxn modelId="{A878D983-9BFD-4969-9E4E-154F4E08E0C5}" srcId="{1E166EC7-C122-400C-A802-8ABE1D103901}" destId="{1663E1DA-752E-4004-AEA1-19E2B9962DD7}" srcOrd="3" destOrd="0" parTransId="{13D603D7-BEC6-481C-BFC3-2552E1635595}" sibTransId="{54B7C92C-A459-4D2F-94C8-9441560DBF50}"/>
    <dgm:cxn modelId="{884453A9-8D3E-466E-A71F-AE04AFB7C067}" type="presOf" srcId="{1CC85E49-EC81-4ABF-8872-F37387B6010C}" destId="{243A0061-9284-4869-ADE9-8998661A3A11}" srcOrd="0" destOrd="0" presId="urn:microsoft.com/office/officeart/2005/8/layout/cycle2"/>
    <dgm:cxn modelId="{1ADDBC55-EBF5-4C5A-9724-254ECC8FFB88}" type="presOf" srcId="{67D8072F-7FD8-4E64-9938-B176907978E9}" destId="{67ACECC5-E6A5-47B1-AC48-366EBC60A02C}" srcOrd="1" destOrd="0" presId="urn:microsoft.com/office/officeart/2005/8/layout/cycle2"/>
    <dgm:cxn modelId="{0B67954E-2AD1-4A77-9FA5-6B2EE48708C8}" type="presOf" srcId="{3AA995EF-5D56-4462-B73A-9E0AC347BDF9}" destId="{41D7D7C9-C57A-4440-BB5F-2B3443D63F78}" srcOrd="0" destOrd="0" presId="urn:microsoft.com/office/officeart/2005/8/layout/cycle2"/>
    <dgm:cxn modelId="{65A59047-7407-4957-BF37-6AC1DDEB76A1}" srcId="{1E166EC7-C122-400C-A802-8ABE1D103901}" destId="{2BDFD111-24CD-44B7-B89F-464DFB849BBA}" srcOrd="0" destOrd="0" parTransId="{AAE2BC24-8D91-455C-9ECF-269BF7359BF6}" sibTransId="{E4051CAE-63CC-4461-952A-4BD0F5E5A711}"/>
    <dgm:cxn modelId="{1AC6493E-78DA-4421-AF40-F8BCB905BFBE}" type="presOf" srcId="{B31E2A51-6CAC-4580-9969-B98020928337}" destId="{0B09B9E4-C709-4122-9E49-13BF48050CAC}" srcOrd="0" destOrd="0" presId="urn:microsoft.com/office/officeart/2005/8/layout/cycle2"/>
    <dgm:cxn modelId="{5256CA80-84F6-4D50-B9AE-4FA495DAB15A}" type="presOf" srcId="{0307E419-7DBB-4B9D-A1F6-6EAB1ADD843D}" destId="{1BFA411F-A917-4387-AA7E-847FCF9178F9}" srcOrd="0" destOrd="0" presId="urn:microsoft.com/office/officeart/2005/8/layout/cycle2"/>
    <dgm:cxn modelId="{B327EB72-366B-42C1-A0AC-CA50F070C32B}" srcId="{1E166EC7-C122-400C-A802-8ABE1D103901}" destId="{3AA995EF-5D56-4462-B73A-9E0AC347BDF9}" srcOrd="2" destOrd="0" parTransId="{38CC5791-5818-4AA6-8CEE-1B6BCD734C3D}" sibTransId="{0307E419-7DBB-4B9D-A1F6-6EAB1ADD843D}"/>
    <dgm:cxn modelId="{7B246576-4F43-42F9-BC6F-886B7903467D}" type="presOf" srcId="{67D8072F-7FD8-4E64-9938-B176907978E9}" destId="{EC08FFBD-3118-4AD2-BB6B-BDCA0AD0B660}" srcOrd="0" destOrd="0" presId="urn:microsoft.com/office/officeart/2005/8/layout/cycle2"/>
    <dgm:cxn modelId="{72BA8E84-1D26-45E3-91B3-C3C6FBEA23E0}" type="presOf" srcId="{1663E1DA-752E-4004-AEA1-19E2B9962DD7}" destId="{1D377DCF-EB50-41D2-94DB-4CCB78DABDBE}" srcOrd="0" destOrd="0" presId="urn:microsoft.com/office/officeart/2005/8/layout/cycle2"/>
    <dgm:cxn modelId="{68309220-9CD8-4299-BD6A-5FE6C050ECC2}" type="presOf" srcId="{13861F3A-B7E6-44A3-9792-6C74E3FBE30B}" destId="{40F8BD9F-8B77-4B55-906D-2F57F8D32652}" srcOrd="0" destOrd="0" presId="urn:microsoft.com/office/officeart/2005/8/layout/cycle2"/>
    <dgm:cxn modelId="{23E474A9-D213-4EB3-B71C-D6C9C745C0C2}" srcId="{1E166EC7-C122-400C-A802-8ABE1D103901}" destId="{1CC85E49-EC81-4ABF-8872-F37387B6010C}" srcOrd="5" destOrd="0" parTransId="{0FF45BCA-9152-46C4-AA8C-AF8B13B8BC8D}" sibTransId="{218FB6F5-6C44-4654-8371-2ACCD3DCB1BA}"/>
    <dgm:cxn modelId="{7F0C1BE9-78EC-4E4B-9E83-07BA91BB44AC}" srcId="{1E166EC7-C122-400C-A802-8ABE1D103901}" destId="{9BE2CA06-0264-438B-935C-A9F34D5946EB}" srcOrd="4" destOrd="0" parTransId="{7C152C63-F112-4DF9-94FD-E0B3CAFC0967}" sibTransId="{67D8072F-7FD8-4E64-9938-B176907978E9}"/>
    <dgm:cxn modelId="{9DB89B04-5DB5-431A-B99F-60497A48681F}" type="presOf" srcId="{54B7C92C-A459-4D2F-94C8-9441560DBF50}" destId="{85626088-80F1-45A1-9882-3D384587BCFB}" srcOrd="1" destOrd="0" presId="urn:microsoft.com/office/officeart/2005/8/layout/cycle2"/>
    <dgm:cxn modelId="{B3D0DA43-CD49-4F0D-9F8D-9B6B47158AAE}" type="presOf" srcId="{9BE2CA06-0264-438B-935C-A9F34D5946EB}" destId="{4B0AFB29-03EC-4651-BDD5-EB955E58CD1A}" srcOrd="0" destOrd="0" presId="urn:microsoft.com/office/officeart/2005/8/layout/cycle2"/>
    <dgm:cxn modelId="{833D471C-AB9E-4E54-8A76-BC93D4C26947}" type="presOf" srcId="{0307E419-7DBB-4B9D-A1F6-6EAB1ADD843D}" destId="{83055053-DAA0-4CC8-95B4-BC44A5899648}" srcOrd="1" destOrd="0" presId="urn:microsoft.com/office/officeart/2005/8/layout/cycle2"/>
    <dgm:cxn modelId="{3983F6C9-6C1A-4002-A879-7CF2A20719CD}" type="presParOf" srcId="{39471D90-B014-42DC-97BE-DD9D24C9ED3A}" destId="{D35503D4-9CCB-4460-9D52-901ED3788FC1}" srcOrd="0" destOrd="0" presId="urn:microsoft.com/office/officeart/2005/8/layout/cycle2"/>
    <dgm:cxn modelId="{88566E42-0634-434F-B8EB-57A438C2075B}" type="presParOf" srcId="{39471D90-B014-42DC-97BE-DD9D24C9ED3A}" destId="{8E10ADA6-DC1D-4240-8D33-4842D04F00C7}" srcOrd="1" destOrd="0" presId="urn:microsoft.com/office/officeart/2005/8/layout/cycle2"/>
    <dgm:cxn modelId="{629348A0-4631-44A8-B4B4-DE5F46ADB44B}" type="presParOf" srcId="{8E10ADA6-DC1D-4240-8D33-4842D04F00C7}" destId="{1F8AB224-99F0-458C-8041-2A377B501AE5}" srcOrd="0" destOrd="0" presId="urn:microsoft.com/office/officeart/2005/8/layout/cycle2"/>
    <dgm:cxn modelId="{6DFB15D6-ABFC-4B77-86BD-3F8C0A07D5E5}" type="presParOf" srcId="{39471D90-B014-42DC-97BE-DD9D24C9ED3A}" destId="{0B09B9E4-C709-4122-9E49-13BF48050CAC}" srcOrd="2" destOrd="0" presId="urn:microsoft.com/office/officeart/2005/8/layout/cycle2"/>
    <dgm:cxn modelId="{D5E2ECE1-9333-49AB-9E51-48F9FF312A19}" type="presParOf" srcId="{39471D90-B014-42DC-97BE-DD9D24C9ED3A}" destId="{40F8BD9F-8B77-4B55-906D-2F57F8D32652}" srcOrd="3" destOrd="0" presId="urn:microsoft.com/office/officeart/2005/8/layout/cycle2"/>
    <dgm:cxn modelId="{B923A37B-FAB2-4578-8D38-F99D2E920DAE}" type="presParOf" srcId="{40F8BD9F-8B77-4B55-906D-2F57F8D32652}" destId="{5B052EA7-B7FE-45BE-99CC-AFA413B108BB}" srcOrd="0" destOrd="0" presId="urn:microsoft.com/office/officeart/2005/8/layout/cycle2"/>
    <dgm:cxn modelId="{8C62BFDF-0C10-41A8-9740-F4F0AC54F481}" type="presParOf" srcId="{39471D90-B014-42DC-97BE-DD9D24C9ED3A}" destId="{41D7D7C9-C57A-4440-BB5F-2B3443D63F78}" srcOrd="4" destOrd="0" presId="urn:microsoft.com/office/officeart/2005/8/layout/cycle2"/>
    <dgm:cxn modelId="{DBE2EDCA-15AD-41AF-90BC-47BDA5D8D953}" type="presParOf" srcId="{39471D90-B014-42DC-97BE-DD9D24C9ED3A}" destId="{1BFA411F-A917-4387-AA7E-847FCF9178F9}" srcOrd="5" destOrd="0" presId="urn:microsoft.com/office/officeart/2005/8/layout/cycle2"/>
    <dgm:cxn modelId="{91EB9EEE-690B-4333-B97D-7C127467A47B}" type="presParOf" srcId="{1BFA411F-A917-4387-AA7E-847FCF9178F9}" destId="{83055053-DAA0-4CC8-95B4-BC44A5899648}" srcOrd="0" destOrd="0" presId="urn:microsoft.com/office/officeart/2005/8/layout/cycle2"/>
    <dgm:cxn modelId="{277001FC-1F4F-442D-B0F2-079876D701F9}" type="presParOf" srcId="{39471D90-B014-42DC-97BE-DD9D24C9ED3A}" destId="{1D377DCF-EB50-41D2-94DB-4CCB78DABDBE}" srcOrd="6" destOrd="0" presId="urn:microsoft.com/office/officeart/2005/8/layout/cycle2"/>
    <dgm:cxn modelId="{BE40F089-13F7-4147-8E90-A43C0C73A431}" type="presParOf" srcId="{39471D90-B014-42DC-97BE-DD9D24C9ED3A}" destId="{FD64576D-409F-4712-8C97-BF0B58A078E0}" srcOrd="7" destOrd="0" presId="urn:microsoft.com/office/officeart/2005/8/layout/cycle2"/>
    <dgm:cxn modelId="{418677E7-9B41-48BE-AEB1-C8FD58A3C101}" type="presParOf" srcId="{FD64576D-409F-4712-8C97-BF0B58A078E0}" destId="{85626088-80F1-45A1-9882-3D384587BCFB}" srcOrd="0" destOrd="0" presId="urn:microsoft.com/office/officeart/2005/8/layout/cycle2"/>
    <dgm:cxn modelId="{EB8C10C7-8544-41F9-8F48-6ABEBB05A4E9}" type="presParOf" srcId="{39471D90-B014-42DC-97BE-DD9D24C9ED3A}" destId="{4B0AFB29-03EC-4651-BDD5-EB955E58CD1A}" srcOrd="8" destOrd="0" presId="urn:microsoft.com/office/officeart/2005/8/layout/cycle2"/>
    <dgm:cxn modelId="{C91F484D-B14D-44FA-A606-72776BD476FE}" type="presParOf" srcId="{39471D90-B014-42DC-97BE-DD9D24C9ED3A}" destId="{EC08FFBD-3118-4AD2-BB6B-BDCA0AD0B660}" srcOrd="9" destOrd="0" presId="urn:microsoft.com/office/officeart/2005/8/layout/cycle2"/>
    <dgm:cxn modelId="{BF2C4CCB-F04A-4D30-BF52-63C232BFC543}" type="presParOf" srcId="{EC08FFBD-3118-4AD2-BB6B-BDCA0AD0B660}" destId="{67ACECC5-E6A5-47B1-AC48-366EBC60A02C}" srcOrd="0" destOrd="0" presId="urn:microsoft.com/office/officeart/2005/8/layout/cycle2"/>
    <dgm:cxn modelId="{84F9BFC6-2AA3-460B-AD52-96249E9FBE37}" type="presParOf" srcId="{39471D90-B014-42DC-97BE-DD9D24C9ED3A}" destId="{243A0061-9284-4869-ADE9-8998661A3A11}" srcOrd="10" destOrd="0" presId="urn:microsoft.com/office/officeart/2005/8/layout/cycle2"/>
    <dgm:cxn modelId="{037D844C-0F82-47F3-B250-903155243EBF}" type="presParOf" srcId="{39471D90-B014-42DC-97BE-DD9D24C9ED3A}" destId="{883AC4BA-8DBF-45F6-B886-2AB7E4A61EC2}" srcOrd="11" destOrd="0" presId="urn:microsoft.com/office/officeart/2005/8/layout/cycle2"/>
    <dgm:cxn modelId="{B0A3CE92-831C-49FA-A31B-D6E6DA4E5DC0}" type="presParOf" srcId="{883AC4BA-8DBF-45F6-B886-2AB7E4A61EC2}" destId="{4789CDA7-E4C4-45A2-AC34-94AD38C4502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B2CE6-D287-461E-838E-FE89073EA88A}">
      <dsp:nvSpPr>
        <dsp:cNvPr id="0" name=""/>
        <dsp:cNvSpPr/>
      </dsp:nvSpPr>
      <dsp:spPr>
        <a:xfrm>
          <a:off x="7312" y="440750"/>
          <a:ext cx="2089779" cy="178284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Зарабатывать не более 2,4 млн </a:t>
          </a:r>
          <a:r>
            <a:rPr lang="ru-RU" sz="16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год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530" y="492968"/>
        <a:ext cx="1985343" cy="1678406"/>
      </dsp:txXfrm>
    </dsp:sp>
    <dsp:sp modelId="{A94C8C4C-5DB2-4FC8-BD6C-EB5C9CD897F1}">
      <dsp:nvSpPr>
        <dsp:cNvPr id="0" name=""/>
        <dsp:cNvSpPr/>
      </dsp:nvSpPr>
      <dsp:spPr>
        <a:xfrm>
          <a:off x="2306069" y="1073038"/>
          <a:ext cx="443033" cy="5182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2306069" y="1176691"/>
        <a:ext cx="310123" cy="310959"/>
      </dsp:txXfrm>
    </dsp:sp>
    <dsp:sp modelId="{3BD1FC03-67A4-4D5E-86E6-ABAAD8B05B88}">
      <dsp:nvSpPr>
        <dsp:cNvPr id="0" name=""/>
        <dsp:cNvSpPr/>
      </dsp:nvSpPr>
      <dsp:spPr>
        <a:xfrm>
          <a:off x="2933002" y="440750"/>
          <a:ext cx="2441551" cy="178284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Работать самостоятельно, без наемных сотрудников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85220" y="492968"/>
        <a:ext cx="2337115" cy="1678406"/>
      </dsp:txXfrm>
    </dsp:sp>
    <dsp:sp modelId="{17012620-69CE-4974-9EF4-0C3AE70990CD}">
      <dsp:nvSpPr>
        <dsp:cNvPr id="0" name=""/>
        <dsp:cNvSpPr/>
      </dsp:nvSpPr>
      <dsp:spPr>
        <a:xfrm>
          <a:off x="5583532" y="1073038"/>
          <a:ext cx="443033" cy="5182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5583532" y="1176691"/>
        <a:ext cx="310123" cy="310959"/>
      </dsp:txXfrm>
    </dsp:sp>
    <dsp:sp modelId="{4941588F-6DF1-459C-9074-4614DAF503E1}">
      <dsp:nvSpPr>
        <dsp:cNvPr id="0" name=""/>
        <dsp:cNvSpPr/>
      </dsp:nvSpPr>
      <dsp:spPr>
        <a:xfrm>
          <a:off x="6210466" y="440750"/>
          <a:ext cx="2089779" cy="178284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Заниматься разрешённой для этого режима деятельностью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62684" y="492968"/>
        <a:ext cx="1985343" cy="1678406"/>
      </dsp:txXfrm>
    </dsp:sp>
    <dsp:sp modelId="{1734E9EC-EE50-4B13-ADC2-FD1D725398FD}">
      <dsp:nvSpPr>
        <dsp:cNvPr id="0" name=""/>
        <dsp:cNvSpPr/>
      </dsp:nvSpPr>
      <dsp:spPr>
        <a:xfrm>
          <a:off x="8509223" y="1073038"/>
          <a:ext cx="443033" cy="5182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8509223" y="1176691"/>
        <a:ext cx="310123" cy="310959"/>
      </dsp:txXfrm>
    </dsp:sp>
    <dsp:sp modelId="{393D1A86-ACBA-49F8-9545-FD234B07E8FB}">
      <dsp:nvSpPr>
        <dsp:cNvPr id="0" name=""/>
        <dsp:cNvSpPr/>
      </dsp:nvSpPr>
      <dsp:spPr>
        <a:xfrm>
          <a:off x="9136156" y="440750"/>
          <a:ext cx="2089779" cy="178284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выполнять 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работу по гражданско-правовым договорам при условии, что заказчиками услуг (работ) выступают работодатели указанных физических лиц или лица, бывшие их работодателями менее 2-х лет назад</a:t>
          </a:r>
          <a:endParaRPr lang="ru-RU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188374" y="492968"/>
        <a:ext cx="1985343" cy="16784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68" tIns="45784" rIns="91568" bIns="4578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427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159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996" y="1575"/>
            <a:ext cx="13440954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008221" y="3708624"/>
            <a:ext cx="11426508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16443" y="5364808"/>
            <a:ext cx="9410065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4912" y="5292885"/>
            <a:ext cx="806577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634912" y="675613"/>
            <a:ext cx="806577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634912" y="5917739"/>
            <a:ext cx="806577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398501" y="334306"/>
            <a:ext cx="3535777" cy="71131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86507" y="334306"/>
            <a:ext cx="10387946" cy="71131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996" y="2109"/>
            <a:ext cx="13440955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9387" y="1771651"/>
            <a:ext cx="1076242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8712984" y="5652839"/>
            <a:ext cx="1357847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sz="2100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1209388" y="552452"/>
            <a:ext cx="10786691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521"/>
            <a:ext cx="13440955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9387" y="1771651"/>
            <a:ext cx="1076242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1208345" y="552452"/>
            <a:ext cx="10787733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"/>
            <a:ext cx="13440955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387" y="1116335"/>
            <a:ext cx="1076242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387" y="3781425"/>
            <a:ext cx="1076242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996" y="2109"/>
            <a:ext cx="13440955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388" y="552451"/>
            <a:ext cx="10786691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09388" y="1771650"/>
            <a:ext cx="5323026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637573" y="1771650"/>
            <a:ext cx="5358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386" y="552450"/>
            <a:ext cx="11561416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387" y="1771650"/>
            <a:ext cx="5402398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209387" y="2397901"/>
            <a:ext cx="5402398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721476" y="1771650"/>
            <a:ext cx="5274601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721476" y="2412479"/>
            <a:ext cx="5274601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996" y="2109"/>
            <a:ext cx="13440955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387" y="552451"/>
            <a:ext cx="11561416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041978" y="6474804"/>
            <a:ext cx="834197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149" y="301050"/>
            <a:ext cx="4422638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55820" y="301051"/>
            <a:ext cx="7514983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2149" y="1582265"/>
            <a:ext cx="4422638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565" y="540271"/>
            <a:ext cx="10796513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9565" y="1764295"/>
            <a:ext cx="10796513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72148" y="7008172"/>
            <a:ext cx="3136689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93009" y="7008172"/>
            <a:ext cx="4256934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237555" y="6660951"/>
            <a:ext cx="911062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3085071" y="2916535"/>
            <a:ext cx="727280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3261" tIns="66631" rIns="133261" bIns="66631" anchor="ctr"/>
          <a:lstStyle>
            <a:lvl1pPr defTabSz="1331913"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331913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331913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331913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331913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3319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3319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3319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3319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dirty="0"/>
          </a:p>
          <a:p>
            <a:pPr algn="ctr" eaLnBrk="1" hangingPunct="1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Специальный налоговый режим для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самозанятых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профессиональный доход.</a:t>
            </a:r>
          </a:p>
        </p:txBody>
      </p:sp>
    </p:spTree>
    <p:extLst>
      <p:ext uri="{BB962C8B-B14F-4D97-AF65-F5344CB8AC3E}">
        <p14:creationId xmlns:p14="http://schemas.microsoft.com/office/powerpoint/2010/main" val="20597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33985" y="540272"/>
            <a:ext cx="10072066" cy="864095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Что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дает статус </a:t>
            </a:r>
            <a:r>
              <a:rPr lang="ru-RU" sz="3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самозанятого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для физических лиц и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ИП</a:t>
            </a:r>
            <a:endParaRPr lang="ru-RU" sz="3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96109" y="1980431"/>
            <a:ext cx="955895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3200" dirty="0">
                <a:solidFill>
                  <a:srgbClr val="00B050"/>
                </a:solidFill>
              </a:rPr>
              <a:t>√</a:t>
            </a:r>
            <a:r>
              <a:rPr lang="ru-RU" sz="1800" dirty="0"/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Самозанятые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освобождаются от налогообложения НДФЛ в отношении доходов, являющихся объектом налогообложения НПД. ИП, применяющие НПД, не признаются налогоплательщиками НДС, страховых взносов за период применения НПД (предусмотрено добровольное вступление в правоотношения по обязательному пенсионному страхованию)</a:t>
            </a:r>
          </a:p>
          <a:p>
            <a:pPr indent="457200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ru-RU" sz="2800" dirty="0">
                <a:solidFill>
                  <a:srgbClr val="00B050"/>
                </a:solidFill>
              </a:rPr>
              <a:t>√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самозанятых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предусмотрена налоговая отчетность</a:t>
            </a:r>
          </a:p>
          <a:p>
            <a:pPr indent="457200"/>
            <a:r>
              <a:rPr lang="ru-RU" sz="3200" dirty="0">
                <a:solidFill>
                  <a:srgbClr val="00B050"/>
                </a:solidFill>
              </a:rPr>
              <a:t>√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Нет необходимости использовать кассовый аппарат</a:t>
            </a:r>
          </a:p>
          <a:p>
            <a:pPr indent="457200"/>
            <a:r>
              <a:rPr lang="ru-RU" sz="3200" dirty="0">
                <a:solidFill>
                  <a:srgbClr val="00B050"/>
                </a:solidFill>
              </a:rPr>
              <a:t>√ </a:t>
            </a:r>
            <a:r>
              <a:rPr lang="ru-RU" sz="1800" dirty="0">
                <a:latin typeface="Times New Roman" panose="02020603050405020304" pitchFamily="18" charset="0"/>
              </a:rPr>
              <a:t>Возможность совмещать режим НПД с основной работой </a:t>
            </a:r>
          </a:p>
          <a:p>
            <a:pPr indent="457200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07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00995" y="1548383"/>
            <a:ext cx="8568952" cy="4608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Налог на профессиональный доход – это выгодный налоговый режим, для тех кто работает сам на себя.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Введен в качестве эксперимента в 2019 году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Федеральным законом «О проведении эксперимента по установлению специального налогового режима «Налог на профессиональный доход» </a:t>
            </a:r>
            <a:r>
              <a:rPr lang="en-US" b="1" dirty="0">
                <a:solidFill>
                  <a:schemeClr val="tx1"/>
                </a:solidFill>
              </a:rPr>
              <a:t>N 422-</a:t>
            </a:r>
            <a:r>
              <a:rPr lang="ru-RU" b="1" dirty="0">
                <a:solidFill>
                  <a:schemeClr val="tx1"/>
                </a:solidFill>
              </a:rPr>
              <a:t>ФЗ от 27 ноября 2018 года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48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040955" y="3276575"/>
            <a:ext cx="9639520" cy="3096343"/>
            <a:chOff x="1329561" y="3010036"/>
            <a:chExt cx="7835144" cy="2517845"/>
          </a:xfrm>
        </p:grpSpPr>
        <p:sp>
          <p:nvSpPr>
            <p:cNvPr id="5" name="Полилиния 4"/>
            <p:cNvSpPr/>
            <p:nvPr/>
          </p:nvSpPr>
          <p:spPr>
            <a:xfrm>
              <a:off x="1329561" y="3010036"/>
              <a:ext cx="7835144" cy="1113257"/>
            </a:xfrm>
            <a:custGeom>
              <a:avLst/>
              <a:gdLst>
                <a:gd name="connsiteX0" fmla="*/ 0 w 6263005"/>
                <a:gd name="connsiteY0" fmla="*/ 181478 h 1088848"/>
                <a:gd name="connsiteX1" fmla="*/ 181478 w 6263005"/>
                <a:gd name="connsiteY1" fmla="*/ 0 h 1088848"/>
                <a:gd name="connsiteX2" fmla="*/ 6081527 w 6263005"/>
                <a:gd name="connsiteY2" fmla="*/ 0 h 1088848"/>
                <a:gd name="connsiteX3" fmla="*/ 6263005 w 6263005"/>
                <a:gd name="connsiteY3" fmla="*/ 181478 h 1088848"/>
                <a:gd name="connsiteX4" fmla="*/ 6263005 w 6263005"/>
                <a:gd name="connsiteY4" fmla="*/ 907370 h 1088848"/>
                <a:gd name="connsiteX5" fmla="*/ 6081527 w 6263005"/>
                <a:gd name="connsiteY5" fmla="*/ 1088848 h 1088848"/>
                <a:gd name="connsiteX6" fmla="*/ 181478 w 6263005"/>
                <a:gd name="connsiteY6" fmla="*/ 1088848 h 1088848"/>
                <a:gd name="connsiteX7" fmla="*/ 0 w 6263005"/>
                <a:gd name="connsiteY7" fmla="*/ 907370 h 1088848"/>
                <a:gd name="connsiteX8" fmla="*/ 0 w 6263005"/>
                <a:gd name="connsiteY8" fmla="*/ 181478 h 1088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63005" h="1088848">
                  <a:moveTo>
                    <a:pt x="0" y="181478"/>
                  </a:moveTo>
                  <a:cubicBezTo>
                    <a:pt x="0" y="81250"/>
                    <a:pt x="81250" y="0"/>
                    <a:pt x="181478" y="0"/>
                  </a:cubicBezTo>
                  <a:lnTo>
                    <a:pt x="6081527" y="0"/>
                  </a:lnTo>
                  <a:cubicBezTo>
                    <a:pt x="6181755" y="0"/>
                    <a:pt x="6263005" y="81250"/>
                    <a:pt x="6263005" y="181478"/>
                  </a:cubicBezTo>
                  <a:lnTo>
                    <a:pt x="6263005" y="907370"/>
                  </a:lnTo>
                  <a:cubicBezTo>
                    <a:pt x="6263005" y="1007598"/>
                    <a:pt x="6181755" y="1088848"/>
                    <a:pt x="6081527" y="1088848"/>
                  </a:cubicBezTo>
                  <a:lnTo>
                    <a:pt x="181478" y="1088848"/>
                  </a:lnTo>
                  <a:cubicBezTo>
                    <a:pt x="81250" y="1088848"/>
                    <a:pt x="0" y="1007598"/>
                    <a:pt x="0" y="907370"/>
                  </a:cubicBezTo>
                  <a:lnTo>
                    <a:pt x="0" y="181478"/>
                  </a:lnTo>
                  <a:close/>
                </a:path>
              </a:pathLst>
            </a:cu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9880" tIns="53153" rIns="289880" bIns="53153" numCol="1" spcCol="1270" anchor="ctr" anchorCtr="0">
              <a:noAutofit/>
            </a:bodyPr>
            <a:lstStyle/>
            <a:p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 1 января 2019 года в городе федерального значения Москве, в Московской и Калужской областях, а также в Республике Татарстан (Татарстан)</a:t>
              </a: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329561" y="4400129"/>
              <a:ext cx="7835144" cy="1127752"/>
            </a:xfrm>
            <a:custGeom>
              <a:avLst/>
              <a:gdLst>
                <a:gd name="connsiteX0" fmla="*/ 0 w 7835144"/>
                <a:gd name="connsiteY0" fmla="*/ 323014 h 1938045"/>
                <a:gd name="connsiteX1" fmla="*/ 323014 w 7835144"/>
                <a:gd name="connsiteY1" fmla="*/ 0 h 1938045"/>
                <a:gd name="connsiteX2" fmla="*/ 7512130 w 7835144"/>
                <a:gd name="connsiteY2" fmla="*/ 0 h 1938045"/>
                <a:gd name="connsiteX3" fmla="*/ 7835144 w 7835144"/>
                <a:gd name="connsiteY3" fmla="*/ 323014 h 1938045"/>
                <a:gd name="connsiteX4" fmla="*/ 7835144 w 7835144"/>
                <a:gd name="connsiteY4" fmla="*/ 1615031 h 1938045"/>
                <a:gd name="connsiteX5" fmla="*/ 7512130 w 7835144"/>
                <a:gd name="connsiteY5" fmla="*/ 1938045 h 1938045"/>
                <a:gd name="connsiteX6" fmla="*/ 323014 w 7835144"/>
                <a:gd name="connsiteY6" fmla="*/ 1938045 h 1938045"/>
                <a:gd name="connsiteX7" fmla="*/ 0 w 7835144"/>
                <a:gd name="connsiteY7" fmla="*/ 1615031 h 1938045"/>
                <a:gd name="connsiteX8" fmla="*/ 0 w 7835144"/>
                <a:gd name="connsiteY8" fmla="*/ 323014 h 19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35144" h="1938045">
                  <a:moveTo>
                    <a:pt x="0" y="323014"/>
                  </a:moveTo>
                  <a:cubicBezTo>
                    <a:pt x="0" y="144618"/>
                    <a:pt x="144618" y="0"/>
                    <a:pt x="323014" y="0"/>
                  </a:cubicBezTo>
                  <a:lnTo>
                    <a:pt x="7512130" y="0"/>
                  </a:lnTo>
                  <a:cubicBezTo>
                    <a:pt x="7690526" y="0"/>
                    <a:pt x="7835144" y="144618"/>
                    <a:pt x="7835144" y="323014"/>
                  </a:cubicBezTo>
                  <a:lnTo>
                    <a:pt x="7835144" y="1615031"/>
                  </a:lnTo>
                  <a:cubicBezTo>
                    <a:pt x="7835144" y="1793427"/>
                    <a:pt x="7690526" y="1938045"/>
                    <a:pt x="7512130" y="1938045"/>
                  </a:cubicBezTo>
                  <a:lnTo>
                    <a:pt x="323014" y="1938045"/>
                  </a:lnTo>
                  <a:cubicBezTo>
                    <a:pt x="144618" y="1938045"/>
                    <a:pt x="0" y="1793427"/>
                    <a:pt x="0" y="1615031"/>
                  </a:cubicBezTo>
                  <a:lnTo>
                    <a:pt x="0" y="323014"/>
                  </a:lnTo>
                  <a:close/>
                </a:path>
              </a:pathLst>
            </a:cu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31335" tIns="94608" rIns="331335" bIns="94608" numCol="1" spcCol="1270" anchor="ctr" anchorCtr="0">
              <a:noAutofit/>
            </a:bodyPr>
            <a:lstStyle/>
            <a:p>
              <a:pPr>
                <a:spcAft>
                  <a:spcPct val="35000"/>
                </a:spcAft>
              </a:pPr>
              <a:r>
                <a:rPr lang="ru-RU" alt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 1 января 2020 года </a:t>
              </a:r>
              <a:r>
                <a:rPr lang="ru-RU" alt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территории всей Российской Федерации</a:t>
              </a:r>
              <a:endPara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2329656" y="718394"/>
            <a:ext cx="8568952" cy="10825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Стать «</a:t>
            </a:r>
            <a:r>
              <a:rPr lang="ru-RU" b="1" dirty="0" err="1">
                <a:solidFill>
                  <a:schemeClr val="tx1"/>
                </a:solidFill>
              </a:rPr>
              <a:t>Самозанятым</a:t>
            </a:r>
            <a:r>
              <a:rPr lang="ru-RU" b="1" dirty="0">
                <a:solidFill>
                  <a:schemeClr val="tx1"/>
                </a:solidFill>
              </a:rPr>
              <a:t>» могут жители всех регионов России, а также некоторые иностранные граждане – члены Евразийского экономического союза (Белоруссия, Казахстан, Армения, Киргизия)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184971" y="2466660"/>
            <a:ext cx="2210544" cy="46947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ru-RU" sz="23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Территория проведения эксперимента (место ведения деятельности):</a:t>
            </a:r>
          </a:p>
        </p:txBody>
      </p:sp>
    </p:spTree>
    <p:extLst>
      <p:ext uri="{BB962C8B-B14F-4D97-AF65-F5344CB8AC3E}">
        <p14:creationId xmlns:p14="http://schemas.microsoft.com/office/powerpoint/2010/main" val="330940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574494" y="1190850"/>
            <a:ext cx="8036430" cy="1368074"/>
            <a:chOff x="882204" y="2107059"/>
            <a:chExt cx="8947150" cy="336931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882204" y="2700512"/>
              <a:ext cx="8947150" cy="882000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9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Полилиния 5"/>
            <p:cNvSpPr/>
            <p:nvPr/>
          </p:nvSpPr>
          <p:spPr>
            <a:xfrm>
              <a:off x="1271093" y="2107059"/>
              <a:ext cx="8237589" cy="1088848"/>
            </a:xfrm>
            <a:custGeom>
              <a:avLst/>
              <a:gdLst>
                <a:gd name="connsiteX0" fmla="*/ 0 w 6263005"/>
                <a:gd name="connsiteY0" fmla="*/ 181478 h 1088848"/>
                <a:gd name="connsiteX1" fmla="*/ 181478 w 6263005"/>
                <a:gd name="connsiteY1" fmla="*/ 0 h 1088848"/>
                <a:gd name="connsiteX2" fmla="*/ 6081527 w 6263005"/>
                <a:gd name="connsiteY2" fmla="*/ 0 h 1088848"/>
                <a:gd name="connsiteX3" fmla="*/ 6263005 w 6263005"/>
                <a:gd name="connsiteY3" fmla="*/ 181478 h 1088848"/>
                <a:gd name="connsiteX4" fmla="*/ 6263005 w 6263005"/>
                <a:gd name="connsiteY4" fmla="*/ 907370 h 1088848"/>
                <a:gd name="connsiteX5" fmla="*/ 6081527 w 6263005"/>
                <a:gd name="connsiteY5" fmla="*/ 1088848 h 1088848"/>
                <a:gd name="connsiteX6" fmla="*/ 181478 w 6263005"/>
                <a:gd name="connsiteY6" fmla="*/ 1088848 h 1088848"/>
                <a:gd name="connsiteX7" fmla="*/ 0 w 6263005"/>
                <a:gd name="connsiteY7" fmla="*/ 907370 h 1088848"/>
                <a:gd name="connsiteX8" fmla="*/ 0 w 6263005"/>
                <a:gd name="connsiteY8" fmla="*/ 181478 h 1088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63005" h="1088848">
                  <a:moveTo>
                    <a:pt x="0" y="181478"/>
                  </a:moveTo>
                  <a:cubicBezTo>
                    <a:pt x="0" y="81250"/>
                    <a:pt x="81250" y="0"/>
                    <a:pt x="181478" y="0"/>
                  </a:cubicBezTo>
                  <a:lnTo>
                    <a:pt x="6081527" y="0"/>
                  </a:lnTo>
                  <a:cubicBezTo>
                    <a:pt x="6181755" y="0"/>
                    <a:pt x="6263005" y="81250"/>
                    <a:pt x="6263005" y="181478"/>
                  </a:cubicBezTo>
                  <a:lnTo>
                    <a:pt x="6263005" y="907370"/>
                  </a:lnTo>
                  <a:cubicBezTo>
                    <a:pt x="6263005" y="1007598"/>
                    <a:pt x="6181755" y="1088848"/>
                    <a:pt x="6081527" y="1088848"/>
                  </a:cubicBezTo>
                  <a:lnTo>
                    <a:pt x="181478" y="1088848"/>
                  </a:lnTo>
                  <a:cubicBezTo>
                    <a:pt x="81250" y="1088848"/>
                    <a:pt x="0" y="1007598"/>
                    <a:pt x="0" y="907370"/>
                  </a:cubicBezTo>
                  <a:lnTo>
                    <a:pt x="0" y="181478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9880" tIns="53153" rIns="289880" bIns="53153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altLang="ru-RU" sz="2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Физические лица</a:t>
              </a:r>
              <a:endParaRPr lang="ru-RU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82204" y="4454164"/>
              <a:ext cx="8947150" cy="1022211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1242244" y="4176158"/>
              <a:ext cx="8266437" cy="1095446"/>
            </a:xfrm>
            <a:custGeom>
              <a:avLst/>
              <a:gdLst>
                <a:gd name="connsiteX0" fmla="*/ 0 w 7835144"/>
                <a:gd name="connsiteY0" fmla="*/ 323014 h 1938045"/>
                <a:gd name="connsiteX1" fmla="*/ 323014 w 7835144"/>
                <a:gd name="connsiteY1" fmla="*/ 0 h 1938045"/>
                <a:gd name="connsiteX2" fmla="*/ 7512130 w 7835144"/>
                <a:gd name="connsiteY2" fmla="*/ 0 h 1938045"/>
                <a:gd name="connsiteX3" fmla="*/ 7835144 w 7835144"/>
                <a:gd name="connsiteY3" fmla="*/ 323014 h 1938045"/>
                <a:gd name="connsiteX4" fmla="*/ 7835144 w 7835144"/>
                <a:gd name="connsiteY4" fmla="*/ 1615031 h 1938045"/>
                <a:gd name="connsiteX5" fmla="*/ 7512130 w 7835144"/>
                <a:gd name="connsiteY5" fmla="*/ 1938045 h 1938045"/>
                <a:gd name="connsiteX6" fmla="*/ 323014 w 7835144"/>
                <a:gd name="connsiteY6" fmla="*/ 1938045 h 1938045"/>
                <a:gd name="connsiteX7" fmla="*/ 0 w 7835144"/>
                <a:gd name="connsiteY7" fmla="*/ 1615031 h 1938045"/>
                <a:gd name="connsiteX8" fmla="*/ 0 w 7835144"/>
                <a:gd name="connsiteY8" fmla="*/ 323014 h 19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35144" h="1938045">
                  <a:moveTo>
                    <a:pt x="0" y="323014"/>
                  </a:moveTo>
                  <a:cubicBezTo>
                    <a:pt x="0" y="144618"/>
                    <a:pt x="144618" y="0"/>
                    <a:pt x="323014" y="0"/>
                  </a:cubicBezTo>
                  <a:lnTo>
                    <a:pt x="7512130" y="0"/>
                  </a:lnTo>
                  <a:cubicBezTo>
                    <a:pt x="7690526" y="0"/>
                    <a:pt x="7835144" y="144618"/>
                    <a:pt x="7835144" y="323014"/>
                  </a:cubicBezTo>
                  <a:lnTo>
                    <a:pt x="7835144" y="1615031"/>
                  </a:lnTo>
                  <a:cubicBezTo>
                    <a:pt x="7835144" y="1793427"/>
                    <a:pt x="7690526" y="1938045"/>
                    <a:pt x="7512130" y="1938045"/>
                  </a:cubicBezTo>
                  <a:lnTo>
                    <a:pt x="323014" y="1938045"/>
                  </a:lnTo>
                  <a:cubicBezTo>
                    <a:pt x="144618" y="1938045"/>
                    <a:pt x="0" y="1793427"/>
                    <a:pt x="0" y="1615031"/>
                  </a:cubicBezTo>
                  <a:lnTo>
                    <a:pt x="0" y="323014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31335" tIns="94608" rIns="331335" bIns="94608" numCol="1" spcCol="1270" anchor="ctr" anchorCtr="0">
              <a:noAutofit/>
            </a:bodyPr>
            <a:lstStyle/>
            <a:p>
              <a:pPr algn="ctr" defTabSz="889000">
                <a:lnSpc>
                  <a:spcPct val="70000"/>
                </a:lnSpc>
                <a:spcAft>
                  <a:spcPct val="35000"/>
                </a:spcAft>
              </a:pPr>
              <a:r>
                <a:rPr lang="ru-RU" altLang="ru-RU" sz="2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Индивидуальные предприниматели</a:t>
              </a:r>
              <a:endParaRPr lang="ru-RU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Скругленный прямоугольник 1"/>
          <p:cNvSpPr/>
          <p:nvPr/>
        </p:nvSpPr>
        <p:spPr>
          <a:xfrm>
            <a:off x="2545011" y="2918170"/>
            <a:ext cx="8209929" cy="13978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0"/>
              </a:spcBef>
            </a:pPr>
            <a:endParaRPr lang="ru-RU" sz="1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доход - доход физических лиц от деятельности, при ведении которой они не имеют работодателя и не привлекают наемных работников по трудовым договорам, а также доход от использования имущества.</a:t>
            </a:r>
          </a:p>
          <a:p>
            <a:pPr algn="just">
              <a:spcBef>
                <a:spcPct val="0"/>
              </a:spcBef>
            </a:pP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401131" y="4212679"/>
            <a:ext cx="2210544" cy="115500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ru-RU" sz="23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Обязательные условия </a:t>
            </a: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3602758536"/>
              </p:ext>
            </p:extLst>
          </p:nvPr>
        </p:nvGraphicFramePr>
        <p:xfrm>
          <a:off x="960835" y="4788743"/>
          <a:ext cx="11233248" cy="2664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265363" y="108223"/>
            <a:ext cx="2210544" cy="149046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ru-RU" sz="23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Налогоплательщики налога на профессиональный доход:</a:t>
            </a:r>
          </a:p>
        </p:txBody>
      </p:sp>
    </p:spTree>
    <p:extLst>
      <p:ext uri="{BB962C8B-B14F-4D97-AF65-F5344CB8AC3E}">
        <p14:creationId xmlns:p14="http://schemas.microsoft.com/office/powerpoint/2010/main" val="105360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36748941"/>
              </p:ext>
            </p:extLst>
          </p:nvPr>
        </p:nvGraphicFramePr>
        <p:xfrm>
          <a:off x="2256980" y="900312"/>
          <a:ext cx="9505056" cy="6408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20875" y="756295"/>
            <a:ext cx="4536504" cy="58405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Сфера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применения режима</a:t>
            </a:r>
          </a:p>
        </p:txBody>
      </p:sp>
    </p:spTree>
    <p:extLst>
      <p:ext uri="{BB962C8B-B14F-4D97-AF65-F5344CB8AC3E}">
        <p14:creationId xmlns:p14="http://schemas.microsoft.com/office/powerpoint/2010/main" val="57101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617019" y="1260351"/>
            <a:ext cx="8568952" cy="5472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осуществляющие продажу подакцизных товары и товары, подлежащие маркировке. К ним относятся: алкоголь, табак, бензин, легковые автомобили, некоторые виды одежды, обувь, духи, ювелирные изделия и другие. </a:t>
            </a: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осуществляющие перепродажу любых товаров не собственного производства. К примеру, нельзя купить готовую игрушку и перепродать ее, можно только сшить ее и продать как товар собственного изготовления. </a:t>
            </a: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Лица, занимающиеся добычей и (или) реализацией полезные ископаемые – уголь, нефть, газ, песок, известь и так далее. 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по договору поручения, комиссии или агентскому договору, то есть быть посредником и совершать какие-то действия в интересах другого человека за вознаграждение. </a:t>
            </a: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Сдавать в аренду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коммерческую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недвижимость, продавать недвижимость и транспортные средства.</a:t>
            </a: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оказывающие услуги по доставке товаров с приемом (передачей) платежей за указанные товары в интересах других лиц, например быть курьером и принимать деньги от клиентов в интересах продавца товара. Однако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курьер может быть </a:t>
            </a:r>
            <a:r>
              <a:rPr lang="ru-RU" sz="16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самозанятым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если прода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вец товаров выдал ему онлайн-кассу для расчета с покупателями или если клиент заранее оплатил товар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курьеру его нужно просто доставить.</a:t>
            </a: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выполняющие работу по гражданско-правовым договорам при условии, что заказчиками услуг (работ) выступают работодатели указанных физических лиц или лица, бывшие их работодателями менее 2-х лет назад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84971" y="-6102"/>
            <a:ext cx="2210544" cy="149046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ru-RU" sz="23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Не вправе применять специальный режим</a:t>
            </a:r>
          </a:p>
        </p:txBody>
      </p:sp>
    </p:spTree>
    <p:extLst>
      <p:ext uri="{BB962C8B-B14F-4D97-AF65-F5344CB8AC3E}">
        <p14:creationId xmlns:p14="http://schemas.microsoft.com/office/powerpoint/2010/main" val="116008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336801" y="878557"/>
            <a:ext cx="8580438" cy="566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Ставки налога на профессиональный доход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47020" y="2214606"/>
            <a:ext cx="4680000" cy="2170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30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en-US" sz="3000" b="1" dirty="0" smtClean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доходов, полученных налогоплательщиками от реализации товаров (работ, услуг, имущественных прав) физическим лицам;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793483" y="2214606"/>
            <a:ext cx="5040560" cy="21698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6 %</a:t>
            </a:r>
            <a:r>
              <a:rPr lang="ru-RU"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доходов, полученных налогоплательщиками от реализации товаров (работ, услуг, имущественных прав) индивидуальным предпринимателям и юридическим лицам</a:t>
            </a:r>
          </a:p>
        </p:txBody>
      </p:sp>
      <p:cxnSp>
        <p:nvCxnSpPr>
          <p:cNvPr id="11" name="Прямая со стрелкой 10"/>
          <p:cNvCxnSpPr>
            <a:stCxn id="5" idx="2"/>
          </p:cNvCxnSpPr>
          <p:nvPr/>
        </p:nvCxnSpPr>
        <p:spPr>
          <a:xfrm flipH="1">
            <a:off x="5641356" y="1445545"/>
            <a:ext cx="985665" cy="750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2"/>
          </p:cNvCxnSpPr>
          <p:nvPr/>
        </p:nvCxnSpPr>
        <p:spPr>
          <a:xfrm>
            <a:off x="6627021" y="1445545"/>
            <a:ext cx="958551" cy="750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4"/>
          <p:cNvSpPr txBox="1">
            <a:spLocks/>
          </p:cNvSpPr>
          <p:nvPr/>
        </p:nvSpPr>
        <p:spPr>
          <a:xfrm>
            <a:off x="1752923" y="5215944"/>
            <a:ext cx="8580438" cy="566989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sp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54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Отчетный период – календарный месяц</a:t>
            </a:r>
          </a:p>
        </p:txBody>
      </p:sp>
      <p:sp>
        <p:nvSpPr>
          <p:cNvPr id="17" name="Заголовок 4"/>
          <p:cNvSpPr txBox="1">
            <a:spLocks/>
          </p:cNvSpPr>
          <p:nvPr/>
        </p:nvSpPr>
        <p:spPr>
          <a:xfrm>
            <a:off x="1752923" y="5827240"/>
            <a:ext cx="8580438" cy="566989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sp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54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Срок оплаты налога – 28 число месяца</a:t>
            </a:r>
          </a:p>
        </p:txBody>
      </p:sp>
    </p:spTree>
    <p:extLst>
      <p:ext uri="{BB962C8B-B14F-4D97-AF65-F5344CB8AC3E}">
        <p14:creationId xmlns:p14="http://schemas.microsoft.com/office/powerpoint/2010/main" val="101364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328987" y="396255"/>
            <a:ext cx="8580438" cy="2136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«Мой налог»</a:t>
            </a:r>
            <a:b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происходит с помощью мобильного приложения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«Мой налог»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визита в налоговый орган, которое можно бесплатно установить на компьютерное устройство (мобильный телефон, смартфон или компьютер, включая планшетный компьютер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995" y="2700511"/>
            <a:ext cx="8277918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42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044" y="1836416"/>
            <a:ext cx="2460361" cy="532447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чека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5497339" y="3780631"/>
            <a:ext cx="1656184" cy="9361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585" y="1836416"/>
            <a:ext cx="2907910" cy="5324474"/>
          </a:xfrm>
          <a:prstGeom prst="rect">
            <a:avLst/>
          </a:prstGeom>
        </p:spPr>
      </p:pic>
      <p:sp>
        <p:nvSpPr>
          <p:cNvPr id="10" name="Овал 9"/>
          <p:cNvSpPr/>
          <p:nvPr/>
        </p:nvSpPr>
        <p:spPr>
          <a:xfrm>
            <a:off x="2985443" y="2420863"/>
            <a:ext cx="2376264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153524" y="2700511"/>
            <a:ext cx="3168351" cy="12241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449667" y="6228903"/>
            <a:ext cx="1955891" cy="9144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224730" y="4075905"/>
            <a:ext cx="3168351" cy="777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10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6321</TotalTime>
  <Words>518</Words>
  <Application>Microsoft Office PowerPoint</Application>
  <PresentationFormat>Произвольный</PresentationFormat>
  <Paragraphs>64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Present_FNS2012_A4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Ставки налога на профессиональный доход</vt:lpstr>
      <vt:lpstr>Приложение «Мой налог»  Регистрация происходит с помощью мобильного приложения «Мой налог» без визита в налоговый орган, которое можно бесплатно установить на компьютерное устройство (мобильный телефон, смартфон или компьютер, включая планшетный компьютер).</vt:lpstr>
      <vt:lpstr>Формирование чека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реализации кадровой политики в налоговых органах</dc:title>
  <dc:creator>Емелева Виктория Сергеевна</dc:creator>
  <cp:lastModifiedBy>Кузнецов Александр Андреевич</cp:lastModifiedBy>
  <cp:revision>385</cp:revision>
  <cp:lastPrinted>2022-12-01T12:45:48Z</cp:lastPrinted>
  <dcterms:created xsi:type="dcterms:W3CDTF">2015-03-24T18:32:47Z</dcterms:created>
  <dcterms:modified xsi:type="dcterms:W3CDTF">2023-07-24T14:12:56Z</dcterms:modified>
</cp:coreProperties>
</file>