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357" r:id="rId2"/>
    <p:sldId id="358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370" r:id="rId11"/>
    <p:sldId id="37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378" r:id="rId2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357"/>
            <p14:sldId id="358"/>
            <p14:sldId id="431"/>
            <p14:sldId id="432"/>
            <p14:sldId id="433"/>
            <p14:sldId id="434"/>
            <p14:sldId id="435"/>
            <p14:sldId id="436"/>
            <p14:sldId id="437"/>
            <p14:sldId id="370"/>
            <p14:sldId id="37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3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2F9"/>
    <a:srgbClr val="0A79BE"/>
    <a:srgbClr val="CC0000"/>
    <a:srgbClr val="960000"/>
    <a:srgbClr val="636673"/>
    <a:srgbClr val="6C1B91"/>
    <a:srgbClr val="6F80A1"/>
    <a:srgbClr val="66669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6" autoAdjust="0"/>
    <p:restoredTop sz="99137" autoAdjust="0"/>
  </p:normalViewPr>
  <p:slideViewPr>
    <p:cSldViewPr snapToGrid="0">
      <p:cViewPr>
        <p:scale>
          <a:sx n="125" d="100"/>
          <a:sy n="125" d="100"/>
        </p:scale>
        <p:origin x="-264" y="-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поступления</c:v>
                </c:pt>
                <c:pt idx="1">
                  <c:v>Страховые взносы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1289</c:v>
                </c:pt>
                <c:pt idx="1">
                  <c:v>938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363534366971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поступления</c:v>
                </c:pt>
                <c:pt idx="1">
                  <c:v>Страховые взносы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2042</c:v>
                </c:pt>
                <c:pt idx="1">
                  <c:v>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8416"/>
        <c:axId val="5789952"/>
      </c:barChart>
      <c:catAx>
        <c:axId val="5788416"/>
        <c:scaling>
          <c:orientation val="minMax"/>
        </c:scaling>
        <c:delete val="1"/>
        <c:axPos val="b"/>
        <c:majorTickMark val="out"/>
        <c:minorTickMark val="none"/>
        <c:tickLblPos val="nextTo"/>
        <c:crossAx val="5789952"/>
        <c:crosses val="autoZero"/>
        <c:auto val="1"/>
        <c:lblAlgn val="ctr"/>
        <c:lblOffset val="100"/>
        <c:noMultiLvlLbl val="0"/>
      </c:catAx>
      <c:valAx>
        <c:axId val="5789952"/>
        <c:scaling>
          <c:orientation val="minMax"/>
          <c:max val="27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578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0878022100108536E-2"/>
          <c:w val="0.42531197098627455"/>
          <c:h val="0.13206835043019913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</c:v>
                </c:pt>
                <c:pt idx="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19776"/>
        <c:axId val="9021312"/>
      </c:barChart>
      <c:catAx>
        <c:axId val="90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021312"/>
        <c:crosses val="autoZero"/>
        <c:auto val="1"/>
        <c:lblAlgn val="ctr"/>
        <c:lblOffset val="100"/>
        <c:noMultiLvlLbl val="0"/>
      </c:catAx>
      <c:valAx>
        <c:axId val="9021312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1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8728727111129E-2"/>
          <c:y val="2.7734699387136918E-2"/>
          <c:w val="0.94548585510700833"/>
          <c:h val="0.94530382219396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explosion val="31"/>
          </c:dPt>
          <c:dPt>
            <c:idx val="1"/>
            <c:bubble3D val="0"/>
            <c:explosion val="0"/>
          </c:dPt>
          <c:dPt>
            <c:idx val="2"/>
            <c:bubble3D val="0"/>
            <c:explosion val="6"/>
          </c:dPt>
          <c:dPt>
            <c:idx val="3"/>
            <c:bubble3D val="0"/>
            <c:explosion val="34"/>
          </c:dPt>
          <c:dPt>
            <c:idx val="4"/>
            <c:bubble3D val="0"/>
            <c:explosion val="38"/>
          </c:dPt>
          <c:cat>
            <c:strRef>
              <c:f>Лист1!$A$2:$A$3</c:f>
              <c:strCache>
                <c:ptCount val="2"/>
                <c:pt idx="0">
                  <c:v>Организации</c:v>
                </c:pt>
                <c:pt idx="1">
                  <c:v>ИП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825620340955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НДС</c:v>
                </c:pt>
                <c:pt idx="1">
                  <c:v>Налог на прибыль</c:v>
                </c:pt>
                <c:pt idx="2">
                  <c:v>НДФЛ</c:v>
                </c:pt>
                <c:pt idx="3">
                  <c:v>УСНО</c:v>
                </c:pt>
                <c:pt idx="4">
                  <c:v>Транспортный налог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679</c:v>
                </c:pt>
                <c:pt idx="1">
                  <c:v>303</c:v>
                </c:pt>
                <c:pt idx="2">
                  <c:v>248</c:v>
                </c:pt>
                <c:pt idx="3">
                  <c:v>59</c:v>
                </c:pt>
                <c:pt idx="4">
                  <c:v>19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НДС</c:v>
                </c:pt>
                <c:pt idx="1">
                  <c:v>Налог на прибыль</c:v>
                </c:pt>
                <c:pt idx="2">
                  <c:v>НДФЛ</c:v>
                </c:pt>
                <c:pt idx="3">
                  <c:v>УСНО</c:v>
                </c:pt>
                <c:pt idx="4">
                  <c:v>Транспортный налог</c:v>
                </c:pt>
                <c:pt idx="5">
                  <c:v>Прочие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1331</c:v>
                </c:pt>
                <c:pt idx="1">
                  <c:v>399</c:v>
                </c:pt>
                <c:pt idx="2">
                  <c:v>260</c:v>
                </c:pt>
                <c:pt idx="3">
                  <c:v>61</c:v>
                </c:pt>
                <c:pt idx="4">
                  <c:v>24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3984"/>
        <c:axId val="9115520"/>
      </c:barChart>
      <c:catAx>
        <c:axId val="9113984"/>
        <c:scaling>
          <c:orientation val="minMax"/>
        </c:scaling>
        <c:delete val="1"/>
        <c:axPos val="b"/>
        <c:majorTickMark val="out"/>
        <c:minorTickMark val="none"/>
        <c:tickLblPos val="nextTo"/>
        <c:crossAx val="9115520"/>
        <c:crosses val="autoZero"/>
        <c:auto val="1"/>
        <c:lblAlgn val="ctr"/>
        <c:lblOffset val="100"/>
        <c:noMultiLvlLbl val="0"/>
      </c:catAx>
      <c:valAx>
        <c:axId val="9115520"/>
        <c:scaling>
          <c:orientation val="minMax"/>
          <c:max val="1450"/>
          <c:min val="-55"/>
        </c:scaling>
        <c:delete val="1"/>
        <c:axPos val="l"/>
        <c:numFmt formatCode="#,##0" sourceLinked="1"/>
        <c:majorTickMark val="out"/>
        <c:minorTickMark val="none"/>
        <c:tickLblPos val="nextTo"/>
        <c:crossAx val="9113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05538858255515"/>
          <c:y val="5.0626763329881065E-2"/>
          <c:w val="0.26241126716914492"/>
          <c:h val="0.1783481277785052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3"/>
          <c:dPt>
            <c:idx val="0"/>
            <c:bubble3D val="0"/>
            <c:explosion val="31"/>
          </c:dPt>
          <c:dPt>
            <c:idx val="1"/>
            <c:bubble3D val="0"/>
            <c:explosion val="11"/>
          </c:dPt>
          <c:dPt>
            <c:idx val="2"/>
            <c:bubble3D val="0"/>
            <c:explosion val="6"/>
          </c:dPt>
          <c:dPt>
            <c:idx val="3"/>
            <c:bubble3D val="0"/>
            <c:explosion val="34"/>
          </c:dPt>
          <c:dPt>
            <c:idx val="4"/>
            <c:bubble3D val="0"/>
            <c:explosion val="38"/>
          </c:dPt>
          <c:cat>
            <c:strRef>
              <c:f>Лист1!$A$2:$A$8</c:f>
              <c:strCache>
                <c:ptCount val="7"/>
                <c:pt idx="0">
                  <c:v>НДС</c:v>
                </c:pt>
                <c:pt idx="1">
                  <c:v>Налог на прибыль</c:v>
                </c:pt>
                <c:pt idx="2">
                  <c:v>НДФЛ</c:v>
                </c:pt>
                <c:pt idx="3">
                  <c:v>УСН</c:v>
                </c:pt>
                <c:pt idx="4">
                  <c:v>Транспортный налог</c:v>
                </c:pt>
                <c:pt idx="5">
                  <c:v>ЕНВД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63.5</c:v>
                </c:pt>
                <c:pt idx="1">
                  <c:v>19</c:v>
                </c:pt>
                <c:pt idx="2">
                  <c:v>12.4</c:v>
                </c:pt>
                <c:pt idx="3">
                  <c:v>2.9</c:v>
                </c:pt>
                <c:pt idx="4">
                  <c:v>1.2</c:v>
                </c:pt>
                <c:pt idx="5">
                  <c:v>0.5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0.05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получателей дохода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 2019</c:v>
                </c:pt>
                <c:pt idx="1">
                  <c:v>1 полугодие 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11080</c:v>
                </c:pt>
                <c:pt idx="1">
                  <c:v>10795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36382976"/>
        <c:axId val="36392960"/>
      </c:barChart>
      <c:catAx>
        <c:axId val="3638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92960"/>
        <c:crosses val="autoZero"/>
        <c:auto val="1"/>
        <c:lblAlgn val="ctr"/>
        <c:lblOffset val="100"/>
        <c:noMultiLvlLbl val="0"/>
      </c:catAx>
      <c:valAx>
        <c:axId val="36392960"/>
        <c:scaling>
          <c:orientation val="minMax"/>
          <c:max val="12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63829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4725824114781E-2"/>
          <c:y val="0"/>
          <c:w val="0.93122068778072276"/>
          <c:h val="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Вся сельскохозяйственная отрасль</c:v>
                </c:pt>
                <c:pt idx="1">
                  <c:v>Получатели субсидий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4725824114781E-2"/>
          <c:y val="0"/>
          <c:w val="0.9280712361324932"/>
          <c:h val="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Вся сельскохозяйственная отрасль</c:v>
                </c:pt>
                <c:pt idx="1">
                  <c:v>Получатели субсидий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Комплексное обслуживание помещений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3820160"/>
        <c:axId val="43821696"/>
      </c:barChart>
      <c:catAx>
        <c:axId val="438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43821696"/>
        <c:crosses val="autoZero"/>
        <c:auto val="1"/>
        <c:lblAlgn val="ctr"/>
        <c:lblOffset val="100"/>
        <c:noMultiLvlLbl val="0"/>
      </c:catAx>
      <c:valAx>
        <c:axId val="43821696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82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Деятельности по чистке и уборке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3842176"/>
        <c:axId val="8982912"/>
      </c:barChart>
      <c:catAx>
        <c:axId val="438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982912"/>
        <c:crosses val="autoZero"/>
        <c:auto val="1"/>
        <c:lblAlgn val="ctr"/>
        <c:lblOffset val="100"/>
        <c:noMultiLvlLbl val="0"/>
      </c:catAx>
      <c:valAx>
        <c:axId val="8982912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84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0.01695</cdr:x>
      <cdr:y>0.88428</cdr:y>
    </cdr:from>
    <cdr:to>
      <cdr:x>0.52542</cdr:x>
      <cdr:y>0.9685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2865386"/>
          <a:ext cx="2160240" cy="27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700" b="0" kern="1200" dirty="0" smtClean="0">
              <a:solidFill>
                <a:schemeClr val="tx1"/>
              </a:solidFill>
            </a:rPr>
            <a:t>Налоговые платежи</a:t>
          </a:r>
          <a:endParaRPr kumimoji="0" lang="ru-RU" sz="17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0.49153</cdr:x>
      <cdr:y>0.88428</cdr:y>
    </cdr:from>
    <cdr:to>
      <cdr:x>1</cdr:x>
      <cdr:y>0.9685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2" y="2865386"/>
          <a:ext cx="2160240" cy="27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Страховые взносы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0.05263</cdr:x>
      <cdr:y>0.87626</cdr:y>
    </cdr:from>
    <cdr:to>
      <cdr:x>0.16667</cdr:x>
      <cdr:y>0.98095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312368"/>
          <a:ext cx="936105" cy="39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НДС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0.04386</cdr:x>
      <cdr:y>0.45718</cdr:y>
    </cdr:from>
    <cdr:to>
      <cdr:x>0.19298</cdr:x>
      <cdr:y>0.55242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0040" y="1728192"/>
          <a:ext cx="1224113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+96%</a:t>
          </a:r>
          <a:endParaRPr lang="ru-RU" sz="1800" b="1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0.82456</cdr:x>
      <cdr:y>0.32383</cdr:y>
    </cdr:from>
    <cdr:to>
      <cdr:x>1</cdr:x>
      <cdr:y>0.39301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68752" y="1224136"/>
          <a:ext cx="1440156" cy="261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млн рублей</a:t>
          </a:r>
        </a:p>
      </cdr:txBody>
    </cdr:sp>
  </cdr:relSizeAnchor>
  <cdr:relSizeAnchor xmlns:cdr="http://schemas.openxmlformats.org/drawingml/2006/chartDrawing">
    <cdr:from>
      <cdr:x>0.20175</cdr:x>
      <cdr:y>0.68577</cdr:y>
    </cdr:from>
    <cdr:to>
      <cdr:x>0.35088</cdr:x>
      <cdr:y>0.78101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656184" y="2592288"/>
          <a:ext cx="1224195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+32%</a:t>
          </a:r>
          <a:endParaRPr lang="ru-RU" sz="1800" b="1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0.67544</cdr:x>
      <cdr:y>0.68577</cdr:y>
    </cdr:from>
    <cdr:to>
      <cdr:x>0.81579</cdr:x>
      <cdr:y>0.78101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544616" y="2592303"/>
          <a:ext cx="1152132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+28%</a:t>
          </a:r>
          <a:endParaRPr lang="ru-RU" sz="1800" b="1" kern="1200" dirty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0.84211</cdr:x>
      <cdr:y>0.87626</cdr:y>
    </cdr:from>
    <cdr:to>
      <cdr:x>0.96491</cdr:x>
      <cdr:y>0.98095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6912768" y="3312368"/>
          <a:ext cx="1008112" cy="39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Прочие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0.21053</cdr:x>
      <cdr:y>0.87626</cdr:y>
    </cdr:from>
    <cdr:to>
      <cdr:x>0.33333</cdr:x>
      <cdr:y>0.98095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28192" y="3312368"/>
          <a:ext cx="1008112" cy="39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Прибыль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0.36842</cdr:x>
      <cdr:y>0.87626</cdr:y>
    </cdr:from>
    <cdr:to>
      <cdr:x>0.49123</cdr:x>
      <cdr:y>0.98095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24336" y="3312368"/>
          <a:ext cx="1008112" cy="39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НДФЛ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0.52632</cdr:x>
      <cdr:y>0.87626</cdr:y>
    </cdr:from>
    <cdr:to>
      <cdr:x>0.64912</cdr:x>
      <cdr:y>0.98095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320480" y="3312368"/>
          <a:ext cx="1008112" cy="39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УСН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0.66667</cdr:x>
      <cdr:y>0.85721</cdr:y>
    </cdr:from>
    <cdr:to>
      <cdr:x>0.83333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472608" y="3240360"/>
          <a:ext cx="1368152" cy="539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Транспортный налог</a:t>
          </a:r>
          <a:endParaRPr lang="ru-RU" sz="14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0.03519</cdr:x>
      <cdr:y>0.87626</cdr:y>
    </cdr:from>
    <cdr:to>
      <cdr:x>1</cdr:x>
      <cdr:y>0.87626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88912" y="3312368"/>
          <a:ext cx="7920000" cy="0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0.44554</cdr:x>
      <cdr:y>0</cdr:y>
    </cdr:from>
    <cdr:to>
      <cdr:x>0.62098</cdr:x>
      <cdr:y>0.32343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-1563638"/>
          <a:ext cx="1275942" cy="108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НДС</a:t>
          </a:r>
          <a:r>
            <a:rPr lang="ru-RU" sz="27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7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63,5%</a:t>
          </a:r>
        </a:p>
      </cdr:txBody>
    </cdr:sp>
  </cdr:relSizeAnchor>
  <cdr:relSizeAnchor xmlns:cdr="http://schemas.openxmlformats.org/drawingml/2006/chartDrawing">
    <cdr:from>
      <cdr:x>0.47525</cdr:x>
      <cdr:y>0.45191</cdr:y>
    </cdr:from>
    <cdr:to>
      <cdr:x>0.66337</cdr:x>
      <cdr:y>0.79685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56384" y="1512168"/>
          <a:ext cx="1368152" cy="115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Налог на прибыль,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19%</a:t>
          </a:r>
        </a:p>
      </cdr:txBody>
    </cdr:sp>
  </cdr:relSizeAnchor>
  <cdr:relSizeAnchor xmlns:cdr="http://schemas.openxmlformats.org/drawingml/2006/chartDrawing">
    <cdr:from>
      <cdr:x>0.32673</cdr:x>
      <cdr:y>0.45191</cdr:y>
    </cdr:from>
    <cdr:to>
      <cdr:x>0.50217</cdr:x>
      <cdr:y>0.77534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376264" y="1512168"/>
          <a:ext cx="1275941" cy="108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НДФЛ,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12,4%</a:t>
          </a:r>
        </a:p>
      </cdr:txBody>
    </cdr:sp>
  </cdr:relSizeAnchor>
  <cdr:relSizeAnchor xmlns:cdr="http://schemas.openxmlformats.org/drawingml/2006/chartDrawing">
    <cdr:from>
      <cdr:x>0.23762</cdr:x>
      <cdr:y>0.75318</cdr:y>
    </cdr:from>
    <cdr:to>
      <cdr:x>0.36634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728192" y="2520280"/>
          <a:ext cx="936111" cy="825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УСН,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2,9%</a:t>
          </a:r>
        </a:p>
      </cdr:txBody>
    </cdr:sp>
  </cdr:relSizeAnchor>
  <cdr:relSizeAnchor xmlns:cdr="http://schemas.openxmlformats.org/drawingml/2006/chartDrawing">
    <cdr:from>
      <cdr:x>0.26733</cdr:x>
      <cdr:y>0.68862</cdr:y>
    </cdr:from>
    <cdr:to>
      <cdr:x>0.29703</cdr:x>
      <cdr:y>0.79622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1944216" y="2304256"/>
          <a:ext cx="216024" cy="360040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0.73166</cdr:y>
    </cdr:from>
    <cdr:to>
      <cdr:x>0.20792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2448273"/>
          <a:ext cx="1512168" cy="897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Транспортный налог,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1,2%</a:t>
          </a:r>
        </a:p>
      </cdr:txBody>
    </cdr:sp>
  </cdr:relSizeAnchor>
  <cdr:relSizeAnchor xmlns:cdr="http://schemas.openxmlformats.org/drawingml/2006/chartDrawing">
    <cdr:from>
      <cdr:x>0.10891</cdr:x>
      <cdr:y>0.64558</cdr:y>
    </cdr:from>
    <cdr:to>
      <cdr:x>0.19802</cdr:x>
      <cdr:y>0.75318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792088" y="2160240"/>
          <a:ext cx="648072" cy="360040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0.45191</cdr:y>
    </cdr:from>
    <cdr:to>
      <cdr:x>0.15842</cdr:x>
      <cdr:y>0.6671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0" y="1512168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ЕНВД,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0,5%</a:t>
          </a:r>
        </a:p>
      </cdr:txBody>
    </cdr:sp>
  </cdr:relSizeAnchor>
  <cdr:relSizeAnchor xmlns:cdr="http://schemas.openxmlformats.org/drawingml/2006/chartDrawing">
    <cdr:from>
      <cdr:x>0.11881</cdr:x>
      <cdr:y>0.51646</cdr:y>
    </cdr:from>
    <cdr:to>
      <cdr:x>0.25743</cdr:x>
      <cdr:y>0.5595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H="1">
          <a:off x="864096" y="1728192"/>
          <a:ext cx="1008112" cy="144016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0.23671</cdr:y>
    </cdr:from>
    <cdr:to>
      <cdr:x>0.15842</cdr:x>
      <cdr:y>0.45191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0" y="792088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Прочие,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0,5%</a:t>
          </a:r>
        </a:p>
      </cdr:txBody>
    </cdr:sp>
  </cdr:relSizeAnchor>
  <cdr:relSizeAnchor xmlns:cdr="http://schemas.openxmlformats.org/drawingml/2006/chartDrawing">
    <cdr:from>
      <cdr:x>0.12871</cdr:x>
      <cdr:y>0.3527</cdr:y>
    </cdr:from>
    <cdr:to>
      <cdr:x>0.25743</cdr:x>
      <cdr:y>0.47343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 flipH="1" flipV="1">
          <a:off x="936104" y="1180189"/>
          <a:ext cx="936104" cy="403987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0.34234</cdr:x>
      <cdr:y>0.125</cdr:y>
    </cdr:from>
    <cdr:to>
      <cdr:x>0.64451</cdr:x>
      <cdr:y>0.14583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773813" y="432048"/>
          <a:ext cx="2448272" cy="72008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0.35123</cdr:x>
      <cdr:y>0.1875</cdr:y>
    </cdr:from>
    <cdr:to>
      <cdr:x>0.63774</cdr:x>
      <cdr:y>0.25483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2845821" y="648072"/>
          <a:ext cx="2321420" cy="232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400" b="1" dirty="0" smtClean="0">
              <a:solidFill>
                <a:schemeClr val="accent1"/>
              </a:solidFill>
              <a:effectLst/>
              <a:latin typeface="+mj-lt"/>
              <a:ea typeface="+mj-ea"/>
              <a:cs typeface="+mj-cs"/>
            </a:rPr>
            <a:t>- 2,6</a:t>
          </a:r>
          <a:r>
            <a: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0.64286</cdr:x>
      <cdr:y>0.33962</cdr:y>
    </cdr:from>
    <cdr:to>
      <cdr:x>0.94643</cdr:x>
      <cdr:y>0.66038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880393"/>
          <a:ext cx="1224142" cy="831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0.64286</cdr:x>
      <cdr:y>0.32075</cdr:y>
    </cdr:from>
    <cdr:to>
      <cdr:x>0.94643</cdr:x>
      <cdr:y>0.66038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224136"/>
          <a:ext cx="1224142" cy="1296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56%</a:t>
          </a:r>
        </a:p>
      </cdr:txBody>
    </cdr:sp>
  </cdr:relSizeAnchor>
  <cdr:relSizeAnchor xmlns:cdr="http://schemas.openxmlformats.org/drawingml/2006/chartDrawing">
    <cdr:from>
      <cdr:x>0.2</cdr:x>
      <cdr:y>0.39848</cdr:y>
    </cdr:from>
    <cdr:to>
      <cdr:x>0.43636</cdr:x>
      <cdr:y>0.63788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2088" y="964913"/>
          <a:ext cx="936104" cy="579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2 038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8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8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3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5429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20.08.2020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2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cs typeface="Arial" panose="020B0604020202020204" pitchFamily="34" charset="0"/>
              </a:rPr>
              <a:t>«Система управления рисками в сфере оказания транспортно-экспедиционных услуг»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651870"/>
            <a:ext cx="58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Начальник контрольно-аналитического отдела </a:t>
            </a:r>
          </a:p>
          <a:p>
            <a:pPr lvl="0" algn="r" defTabSz="816296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УФНС России по Омской области</a:t>
            </a:r>
          </a:p>
          <a:p>
            <a:pPr lvl="0" algn="r" defTabSz="816296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Зайцева Е.М.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</a:t>
            </a:r>
            <a:r>
              <a:rPr lang="en-US" sz="2200" b="1" dirty="0">
                <a:cs typeface="Arial" pitchFamily="34" charset="0"/>
              </a:rPr>
              <a:t>0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0</a:t>
            </a:r>
            <a:r>
              <a:rPr lang="en-US" sz="2200" b="1" dirty="0" smtClean="0">
                <a:cs typeface="Arial" pitchFamily="34" charset="0"/>
              </a:rPr>
              <a:t>8.20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395537" y="1168177"/>
            <a:ext cx="8007252" cy="1475581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00197" y="2643758"/>
            <a:ext cx="4002592" cy="2145142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643758"/>
            <a:ext cx="3977270" cy="2152257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90" y="2783314"/>
            <a:ext cx="3567562" cy="5132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Суммы начисленного налога, млн руб.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210" y="346764"/>
            <a:ext cx="7337192" cy="629765"/>
          </a:xfrm>
        </p:spPr>
        <p:txBody>
          <a:bodyPr>
            <a:noAutofit/>
          </a:bodyPr>
          <a:lstStyle/>
          <a:p>
            <a:pPr algn="ctr" defTabSz="816296"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Фоновая картина представленных деклараций по НДС налогоплательщиками транспортной </a:t>
            </a:r>
            <a:r>
              <a:rPr lang="ru-RU" sz="2000" dirty="0">
                <a:solidFill>
                  <a:srgbClr val="0070C0"/>
                </a:solidFill>
              </a:rPr>
              <a:t>отрасли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32" y="1275606"/>
            <a:ext cx="7728484" cy="12421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Всего 4</a:t>
            </a:r>
            <a:r>
              <a:rPr lang="en-US" sz="1600" b="1" dirty="0" smtClean="0">
                <a:solidFill>
                  <a:srgbClr val="005AA9"/>
                </a:solidFill>
              </a:rPr>
              <a:t> </a:t>
            </a:r>
            <a:r>
              <a:rPr lang="ru-RU" sz="1600" b="1" dirty="0" smtClean="0">
                <a:solidFill>
                  <a:srgbClr val="005AA9"/>
                </a:solidFill>
              </a:rPr>
              <a:t>991 налогоплательщиков транспортной отрасли, из них 19% (987 НП) плательщики НДС</a:t>
            </a:r>
            <a:r>
              <a:rPr lang="ru-RU" b="1" dirty="0" smtClean="0">
                <a:solidFill>
                  <a:srgbClr val="005AA9"/>
                </a:solidFill>
              </a:rPr>
              <a:t>:</a:t>
            </a:r>
          </a:p>
          <a:p>
            <a:pPr marL="285750" indent="-285750" defTabSz="1043056">
              <a:spcBef>
                <a:spcPct val="0"/>
              </a:spcBef>
              <a:buFontTx/>
              <a:buChar char="-"/>
            </a:pPr>
            <a:r>
              <a:rPr lang="ru-RU" sz="1600" b="1" dirty="0" smtClean="0">
                <a:solidFill>
                  <a:srgbClr val="005AA9"/>
                </a:solidFill>
              </a:rPr>
              <a:t>30% - не представляют НД,</a:t>
            </a:r>
          </a:p>
          <a:p>
            <a:pPr marL="285750" indent="-285750" defTabSz="1043056">
              <a:spcBef>
                <a:spcPct val="0"/>
              </a:spcBef>
              <a:buFontTx/>
              <a:buChar char="-"/>
            </a:pPr>
            <a:r>
              <a:rPr lang="ru-RU" b="1" dirty="0" smtClean="0">
                <a:solidFill>
                  <a:srgbClr val="005AA9"/>
                </a:solidFill>
              </a:rPr>
              <a:t>20% - без отражения налогооблагаемой базы,</a:t>
            </a:r>
          </a:p>
          <a:p>
            <a:pPr marL="285750" indent="-285750" defTabSz="1043056">
              <a:spcBef>
                <a:spcPct val="0"/>
              </a:spcBef>
              <a:buFontTx/>
              <a:buChar char="-"/>
            </a:pPr>
            <a:r>
              <a:rPr lang="ru-RU" b="1" dirty="0">
                <a:solidFill>
                  <a:srgbClr val="005AA9"/>
                </a:solidFill>
              </a:rPr>
              <a:t>5</a:t>
            </a:r>
            <a:r>
              <a:rPr lang="ru-RU" b="1" dirty="0" smtClean="0">
                <a:solidFill>
                  <a:srgbClr val="005AA9"/>
                </a:solidFill>
              </a:rPr>
              <a:t>0% - к уплате в бюджет.</a:t>
            </a:r>
            <a:endParaRPr lang="ru-RU" sz="1600" b="1" dirty="0" smtClean="0">
              <a:solidFill>
                <a:srgbClr val="005AA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325" y="3410117"/>
            <a:ext cx="3478627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 </a:t>
            </a:r>
            <a:endParaRPr lang="ru-RU" sz="16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35909" y="2783314"/>
            <a:ext cx="3531168" cy="5132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Сумма схемного налогового вычета, млн руб.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7"/>
          <p:cNvSpPr/>
          <p:nvPr/>
        </p:nvSpPr>
        <p:spPr>
          <a:xfrm>
            <a:off x="5077216" y="3507158"/>
            <a:ext cx="594730" cy="939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172</a:t>
            </a: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32716" y="3645019"/>
            <a:ext cx="600085" cy="80835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165</a:t>
            </a: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68665" y="4094474"/>
            <a:ext cx="585908" cy="3372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/>
            <a:r>
              <a:rPr lang="ru-RU" b="1" dirty="0" smtClean="0">
                <a:solidFill>
                  <a:schemeClr val="bg1"/>
                </a:solidFill>
              </a:rPr>
              <a:t>82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860032" y="4455322"/>
            <a:ext cx="2883329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7"/>
          <p:cNvSpPr/>
          <p:nvPr/>
        </p:nvSpPr>
        <p:spPr>
          <a:xfrm>
            <a:off x="2139069" y="3903289"/>
            <a:ext cx="668069" cy="5302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835,2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3804732"/>
            <a:ext cx="687192" cy="64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957,3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59832" y="3507854"/>
            <a:ext cx="648072" cy="94552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1631,5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899592" y="4453376"/>
            <a:ext cx="3024336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 вправо 46"/>
          <p:cNvSpPr/>
          <p:nvPr/>
        </p:nvSpPr>
        <p:spPr>
          <a:xfrm rot="19434972" flipV="1">
            <a:off x="2524289" y="3636404"/>
            <a:ext cx="450057" cy="342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TextBox 63"/>
          <p:cNvSpPr txBox="1">
            <a:spLocks noChangeArrowheads="1"/>
          </p:cNvSpPr>
          <p:nvPr/>
        </p:nvSpPr>
        <p:spPr bwMode="auto">
          <a:xfrm rot="19494031">
            <a:off x="2163180" y="3349287"/>
            <a:ext cx="931871" cy="31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square" lIns="70224" tIns="35113" rIns="70224" bIns="35113">
            <a:spAutoFit/>
          </a:bodyPr>
          <a:lstStyle/>
          <a:p>
            <a:r>
              <a:rPr lang="ru-RU" alt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 раза</a:t>
            </a:r>
            <a:endParaRPr lang="ru-RU" altLang="ru-RU" sz="16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700095" y="3653202"/>
            <a:ext cx="335864" cy="24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82321" y="3480469"/>
            <a:ext cx="268206" cy="189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396" y="4510385"/>
            <a:ext cx="1070930" cy="2785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2019 г.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37638" y="4510385"/>
            <a:ext cx="1070930" cy="2785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 полугодие 2019 г.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1274" y="4510385"/>
            <a:ext cx="1070930" cy="28563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2020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5855" y="4501343"/>
            <a:ext cx="1070930" cy="27157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2019 г.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7097" y="4501343"/>
            <a:ext cx="1070930" cy="27157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 полугодие 2019 г.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0733" y="4501343"/>
            <a:ext cx="1070930" cy="2785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2020 г.</a:t>
            </a:r>
          </a:p>
        </p:txBody>
      </p:sp>
    </p:spTree>
    <p:extLst>
      <p:ext uri="{BB962C8B-B14F-4D97-AF65-F5344CB8AC3E}">
        <p14:creationId xmlns:p14="http://schemas.microsoft.com/office/powerpoint/2010/main" val="2161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14969"/>
            <a:ext cx="7337192" cy="68378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АСК НДС-2 </a:t>
            </a:r>
            <a:r>
              <a:rPr lang="ru-RU" sz="2000" dirty="0" smtClean="0">
                <a:solidFill>
                  <a:srgbClr val="0070C0"/>
                </a:solidFill>
              </a:rPr>
              <a:t>- Инструмент </a:t>
            </a:r>
            <a:r>
              <a:rPr lang="ru-RU" sz="2000" dirty="0">
                <a:solidFill>
                  <a:srgbClr val="0070C0"/>
                </a:solidFill>
              </a:rPr>
              <a:t>выявления схем получения необоснованной налоговой выгоды по НДС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1043608" y="896419"/>
            <a:ext cx="733719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……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8756"/>
            <a:ext cx="8057272" cy="383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38757"/>
            <a:ext cx="2520281" cy="13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292619"/>
            <a:ext cx="17205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83" y="991305"/>
            <a:ext cx="2124075" cy="61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75" y="1607445"/>
            <a:ext cx="2152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14969"/>
            <a:ext cx="7337192" cy="68378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АСК НДС-2 </a:t>
            </a:r>
            <a:r>
              <a:rPr lang="ru-RU" sz="2000" dirty="0" smtClean="0">
                <a:solidFill>
                  <a:srgbClr val="0070C0"/>
                </a:solidFill>
              </a:rPr>
              <a:t>- Инструмент </a:t>
            </a:r>
            <a:r>
              <a:rPr lang="ru-RU" sz="2000" dirty="0">
                <a:solidFill>
                  <a:srgbClr val="0070C0"/>
                </a:solidFill>
              </a:rPr>
              <a:t>выявления схем получения необоснованной налоговой выгоды по НДС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457293" y="896419"/>
            <a:ext cx="733719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……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8670"/>
          <a:stretch/>
        </p:blipFill>
        <p:spPr bwMode="auto">
          <a:xfrm>
            <a:off x="360538" y="991305"/>
            <a:ext cx="6263692" cy="38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27735"/>
            <a:ext cx="3816425" cy="244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416964" y="1401802"/>
            <a:ext cx="3971460" cy="1294004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6468" y="493881"/>
            <a:ext cx="7337192" cy="629765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Результаты работы с налогоплательщиками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транспортной 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отрасли,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применяющими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схемы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уклонения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уплаты НДС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323" y="1755669"/>
            <a:ext cx="3765741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324" y="3410117"/>
            <a:ext cx="3765741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 </a:t>
            </a:r>
            <a:endParaRPr lang="ru-RU" sz="16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0808" y="1447455"/>
            <a:ext cx="3775608" cy="11918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285750" indent="-285750" defTabSz="1043056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250" b="1" dirty="0">
                <a:solidFill>
                  <a:srgbClr val="005AA9"/>
                </a:solidFill>
              </a:rPr>
              <a:t>5</a:t>
            </a:r>
            <a:r>
              <a:rPr lang="ru-RU" sz="1250" b="1" dirty="0" smtClean="0">
                <a:solidFill>
                  <a:srgbClr val="005AA9"/>
                </a:solidFill>
              </a:rPr>
              <a:t>0</a:t>
            </a:r>
            <a:r>
              <a:rPr lang="ru-RU" sz="1250" b="1" dirty="0">
                <a:solidFill>
                  <a:srgbClr val="005AA9"/>
                </a:solidFill>
              </a:rPr>
              <a:t>% налогоплательщиков передано на выездной контроль</a:t>
            </a:r>
          </a:p>
          <a:p>
            <a:pPr marL="285750" indent="-285750" defTabSz="1043056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50" b="1" dirty="0" err="1" smtClean="0">
                <a:solidFill>
                  <a:srgbClr val="005AA9"/>
                </a:solidFill>
              </a:rPr>
              <a:t>Доначислено</a:t>
            </a:r>
            <a:r>
              <a:rPr lang="ru-RU" sz="1250" b="1" dirty="0" smtClean="0">
                <a:solidFill>
                  <a:srgbClr val="005AA9"/>
                </a:solidFill>
              </a:rPr>
              <a:t> по результатам </a:t>
            </a:r>
            <a:endParaRPr lang="en-US" sz="1250" b="1" dirty="0" smtClean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r>
              <a:rPr lang="en-US" sz="1250" b="1" dirty="0">
                <a:solidFill>
                  <a:srgbClr val="005AA9"/>
                </a:solidFill>
              </a:rPr>
              <a:t> </a:t>
            </a:r>
            <a:r>
              <a:rPr lang="en-US" sz="1250" b="1" dirty="0" smtClean="0">
                <a:solidFill>
                  <a:srgbClr val="005AA9"/>
                </a:solidFill>
              </a:rPr>
              <a:t>     </a:t>
            </a:r>
            <a:r>
              <a:rPr lang="ru-RU" sz="1250" b="1" dirty="0" smtClean="0">
                <a:solidFill>
                  <a:srgbClr val="005AA9"/>
                </a:solidFill>
              </a:rPr>
              <a:t>   выездных налоговых проверок  - </a:t>
            </a:r>
          </a:p>
          <a:p>
            <a:pPr defTabSz="1043056">
              <a:spcBef>
                <a:spcPct val="0"/>
              </a:spcBef>
            </a:pPr>
            <a:r>
              <a:rPr lang="ru-RU" sz="1250" b="1" dirty="0">
                <a:solidFill>
                  <a:srgbClr val="005AA9"/>
                </a:solidFill>
              </a:rPr>
              <a:t> </a:t>
            </a:r>
            <a:r>
              <a:rPr lang="ru-RU" sz="1250" b="1" dirty="0" smtClean="0">
                <a:solidFill>
                  <a:srgbClr val="005AA9"/>
                </a:solidFill>
              </a:rPr>
              <a:t>        406</a:t>
            </a:r>
            <a:r>
              <a:rPr lang="en-US" sz="1250" b="1" dirty="0" smtClean="0">
                <a:solidFill>
                  <a:srgbClr val="005AA9"/>
                </a:solidFill>
              </a:rPr>
              <a:t> </a:t>
            </a:r>
            <a:r>
              <a:rPr lang="ru-RU" sz="1250" b="1" dirty="0" smtClean="0">
                <a:solidFill>
                  <a:srgbClr val="005AA9"/>
                </a:solidFill>
              </a:rPr>
              <a:t>млн 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16" y="2722663"/>
            <a:ext cx="3933360" cy="21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8607"/>
          <a:stretch/>
        </p:blipFill>
        <p:spPr bwMode="auto">
          <a:xfrm>
            <a:off x="395536" y="3271451"/>
            <a:ext cx="3987311" cy="15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66961" y="1401802"/>
            <a:ext cx="4015886" cy="1869649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1122" y="1525739"/>
            <a:ext cx="3567563" cy="514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Сумма самостоятельного устранения расхождений, млн руб.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62576" y="2444602"/>
            <a:ext cx="600085" cy="502408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26,3</a:t>
            </a: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87824" y="2489565"/>
            <a:ext cx="615184" cy="4574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 smtClean="0">
              <a:solidFill>
                <a:schemeClr val="tx1"/>
              </a:solidFill>
            </a:endParaRPr>
          </a:p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21,4</a:t>
            </a:r>
          </a:p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7"/>
          <p:cNvSpPr/>
          <p:nvPr/>
        </p:nvSpPr>
        <p:spPr>
          <a:xfrm>
            <a:off x="1187624" y="2695806"/>
            <a:ext cx="577743" cy="2642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8,4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977336" y="2960083"/>
            <a:ext cx="2770564" cy="493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право 37"/>
          <p:cNvSpPr/>
          <p:nvPr/>
        </p:nvSpPr>
        <p:spPr>
          <a:xfrm rot="20103217" flipV="1">
            <a:off x="1540339" y="2511696"/>
            <a:ext cx="450057" cy="342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TextBox 63"/>
          <p:cNvSpPr txBox="1">
            <a:spLocks noChangeArrowheads="1"/>
          </p:cNvSpPr>
          <p:nvPr/>
        </p:nvSpPr>
        <p:spPr bwMode="auto">
          <a:xfrm rot="20152276">
            <a:off x="1269005" y="2188214"/>
            <a:ext cx="931871" cy="31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square" lIns="70224" tIns="35113" rIns="70224" bIns="35113">
            <a:spAutoFit/>
          </a:bodyPr>
          <a:lstStyle/>
          <a:p>
            <a:r>
              <a:rPr lang="ru-RU" alt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 раза</a:t>
            </a:r>
            <a:endParaRPr lang="ru-RU" altLang="ru-RU" sz="16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516" y="3201315"/>
            <a:ext cx="3775608" cy="169620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300" b="1" dirty="0" smtClean="0">
                <a:solidFill>
                  <a:srgbClr val="005AA9"/>
                </a:solidFill>
              </a:rPr>
              <a:t>  Возбуждено 1 уголовное дело</a:t>
            </a:r>
          </a:p>
          <a:p>
            <a:pPr defTabSz="1043056">
              <a:spcBef>
                <a:spcPct val="0"/>
              </a:spcBef>
            </a:pPr>
            <a:r>
              <a:rPr lang="ru-RU" sz="1300" b="1" dirty="0" smtClean="0">
                <a:solidFill>
                  <a:srgbClr val="005AA9"/>
                </a:solidFill>
              </a:rPr>
              <a:t> </a:t>
            </a:r>
            <a:r>
              <a:rPr lang="ru-RU" sz="1300" b="1" dirty="0">
                <a:solidFill>
                  <a:srgbClr val="005AA9"/>
                </a:solidFill>
              </a:rPr>
              <a:t>по материалам </a:t>
            </a:r>
            <a:endParaRPr lang="ru-RU" sz="1300" b="1" dirty="0" smtClean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r>
              <a:rPr lang="ru-RU" sz="1300" b="1" dirty="0" smtClean="0">
                <a:solidFill>
                  <a:srgbClr val="005AA9"/>
                </a:solidFill>
              </a:rPr>
              <a:t>  налоговых органов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2367" y="2986527"/>
            <a:ext cx="1070930" cy="2785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2019 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3609" y="2986527"/>
            <a:ext cx="1070930" cy="2785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 полугодие 2019 г.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7245" y="2986527"/>
            <a:ext cx="1070930" cy="28563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2020 г.</a:t>
            </a:r>
          </a:p>
        </p:txBody>
      </p:sp>
    </p:spTree>
    <p:extLst>
      <p:ext uri="{BB962C8B-B14F-4D97-AF65-F5344CB8AC3E}">
        <p14:creationId xmlns:p14="http://schemas.microsoft.com/office/powerpoint/2010/main" val="14977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323528" y="896419"/>
            <a:ext cx="805727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>
              <a:tabLst>
                <a:tab pos="265113" algn="l"/>
              </a:tabLst>
            </a:pPr>
            <a:r>
              <a:rPr lang="en-US" sz="1250" dirty="0" smtClean="0">
                <a:latin typeface="+mn-lt"/>
              </a:rPr>
              <a:t>	</a:t>
            </a:r>
            <a:r>
              <a:rPr lang="ru-RU" sz="1250" b="0" dirty="0" smtClean="0">
                <a:latin typeface="+mn-lt"/>
              </a:rPr>
              <a:t>. </a:t>
            </a:r>
            <a:endParaRPr lang="ru-RU" sz="1250" b="0" dirty="0"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/>
          </a:blip>
          <a:srcRect t="4457" r="1536" b="5127"/>
          <a:stretch/>
        </p:blipFill>
        <p:spPr bwMode="auto">
          <a:xfrm>
            <a:off x="380440" y="339502"/>
            <a:ext cx="8000360" cy="4468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/>
          </a:blip>
          <a:srcRect t="4775" r="1526" b="16600"/>
          <a:stretch/>
        </p:blipFill>
        <p:spPr bwMode="auto">
          <a:xfrm>
            <a:off x="404864" y="339502"/>
            <a:ext cx="7919989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91190" y="2643758"/>
            <a:ext cx="2393177" cy="515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80814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224"/>
            <a:ext cx="7992888" cy="44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60445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Общая характеристика налогового администрирования налогоплательщиков, осуществляющих </a:t>
            </a:r>
            <a:r>
              <a:rPr lang="en-US" sz="2200" dirty="0" smtClean="0">
                <a:cs typeface="Arial" panose="020B0604020202020204" pitchFamily="34" charset="0"/>
              </a:rPr>
              <a:t/>
            </a:r>
            <a:br>
              <a:rPr lang="en-US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транспортно-экспедиционные услуги»</a:t>
            </a:r>
            <a:r>
              <a:rPr lang="ru-RU" sz="2200" dirty="0">
                <a:cs typeface="Arial" panose="020B0604020202020204" pitchFamily="34" charset="0"/>
              </a:rPr>
              <a:t/>
            </a:r>
            <a:br>
              <a:rPr lang="ru-RU" sz="2200" dirty="0">
                <a:cs typeface="Arial" panose="020B0604020202020204" pitchFamily="34" charset="0"/>
              </a:rPr>
            </a:b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795886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cs typeface="Arial" pitchFamily="34" charset="0"/>
              </a:rPr>
              <a:t>				</a:t>
            </a:r>
            <a:r>
              <a:rPr lang="ru-RU" sz="1600" b="1" dirty="0" smtClean="0"/>
              <a:t> Исполняющий обязанности начальника 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отдела </a:t>
            </a:r>
            <a:r>
              <a:rPr lang="ru-RU" sz="1600" b="1" dirty="0"/>
              <a:t>налогообложения юридических лиц</a:t>
            </a:r>
            <a:br>
              <a:rPr lang="ru-RU" sz="1600" b="1" dirty="0"/>
            </a:br>
            <a:r>
              <a:rPr lang="ru-RU" sz="1600" b="1" dirty="0" err="1" smtClean="0"/>
              <a:t>Сметанюк</a:t>
            </a:r>
            <a:r>
              <a:rPr lang="en-US" sz="1600" b="1" dirty="0" smtClean="0"/>
              <a:t> </a:t>
            </a:r>
            <a:r>
              <a:rPr lang="ru-RU" sz="1600" b="1" dirty="0" smtClean="0"/>
              <a:t>Д.А</a:t>
            </a:r>
            <a:r>
              <a:rPr lang="ru-RU" sz="1600" b="1" dirty="0"/>
              <a:t>.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		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 </a:t>
            </a:r>
            <a:endParaRPr lang="ru-RU" sz="1600" b="1" dirty="0" smtClean="0"/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</a:t>
            </a:r>
            <a:r>
              <a:rPr lang="ru-RU" sz="2200" b="1" dirty="0" smtClean="0">
                <a:cs typeface="Arial" pitchFamily="34" charset="0"/>
              </a:rPr>
              <a:t>0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0</a:t>
            </a:r>
            <a:r>
              <a:rPr lang="ru-RU" sz="2200" b="1" dirty="0">
                <a:cs typeface="Arial" pitchFamily="34" charset="0"/>
              </a:rPr>
              <a:t>8</a:t>
            </a:r>
            <a:r>
              <a:rPr lang="en-US" sz="2200" b="1" dirty="0" smtClean="0">
                <a:cs typeface="Arial" pitchFamily="34" charset="0"/>
              </a:rPr>
              <a:t>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9502"/>
            <a:ext cx="80636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0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9418" r="8566" b="6371"/>
          <a:stretch>
            <a:fillRect/>
          </a:stretch>
        </p:blipFill>
        <p:spPr bwMode="auto">
          <a:xfrm>
            <a:off x="467469" y="411510"/>
            <a:ext cx="780207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r="1357" b="19271"/>
          <a:stretch/>
        </p:blipFill>
        <p:spPr bwMode="auto">
          <a:xfrm>
            <a:off x="346439" y="325016"/>
            <a:ext cx="7992888" cy="44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1710595"/>
            <a:ext cx="2638723" cy="515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931823" y="380670"/>
            <a:ext cx="7548638" cy="946151"/>
          </a:xfrm>
        </p:spPr>
        <p:txBody>
          <a:bodyPr/>
          <a:lstStyle/>
          <a:p>
            <a:pPr algn="ctr"/>
            <a:r>
              <a:rPr lang="ru-RU" sz="2500" dirty="0" smtClean="0">
                <a:solidFill>
                  <a:srgbClr val="0070C0"/>
                </a:solidFill>
              </a:rPr>
              <a:t>Не допущено снижение поступлений 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от плательщиков, осуществляющих 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транспортно-экспедиционные </a:t>
            </a:r>
            <a:r>
              <a:rPr lang="ru-RU" sz="2500" dirty="0">
                <a:solidFill>
                  <a:srgbClr val="0070C0"/>
                </a:solidFill>
              </a:rPr>
              <a:t>услуги</a:t>
            </a:r>
            <a:endParaRPr lang="ru-RU" altLang="ru-RU" sz="25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6515222"/>
              </p:ext>
            </p:extLst>
          </p:nvPr>
        </p:nvGraphicFramePr>
        <p:xfrm>
          <a:off x="179512" y="1294410"/>
          <a:ext cx="4248472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807470" y="2373729"/>
            <a:ext cx="1296144" cy="2520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kern="1200" dirty="0" smtClean="0">
                <a:latin typeface="+mj-lt"/>
                <a:ea typeface="+mj-ea"/>
                <a:cs typeface="+mj-cs"/>
              </a:rPr>
              <a:t>млн рублей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15" y="3147814"/>
            <a:ext cx="86409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+58%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3728660"/>
            <a:ext cx="86409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+19%</a:t>
            </a: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862328" y="2217526"/>
            <a:ext cx="1414869" cy="68315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14883218"/>
              </p:ext>
            </p:extLst>
          </p:nvPr>
        </p:nvGraphicFramePr>
        <p:xfrm>
          <a:off x="5057595" y="2283718"/>
          <a:ext cx="3960440" cy="282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трелка углом 15"/>
          <p:cNvSpPr/>
          <p:nvPr/>
        </p:nvSpPr>
        <p:spPr>
          <a:xfrm rot="16200000" flipH="1">
            <a:off x="3888218" y="159777"/>
            <a:ext cx="648072" cy="4031859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3733817"/>
            <a:ext cx="2016224" cy="6551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96%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1342" y="2067694"/>
            <a:ext cx="2016224" cy="6551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+mj-lt"/>
                <a:ea typeface="+mj-ea"/>
                <a:cs typeface="+mj-cs"/>
              </a:rPr>
              <a:t>Предприниматели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+mj-lt"/>
                <a:ea typeface="+mj-ea"/>
                <a:cs typeface="+mj-cs"/>
              </a:rPr>
              <a:t>4%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32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0565" y="261917"/>
            <a:ext cx="7548638" cy="946151"/>
          </a:xfrm>
        </p:spPr>
        <p:txBody>
          <a:bodyPr/>
          <a:lstStyle/>
          <a:p>
            <a:pPr algn="ctr"/>
            <a:r>
              <a:rPr lang="ru-RU" sz="2500" dirty="0" smtClean="0">
                <a:solidFill>
                  <a:srgbClr val="0070C0"/>
                </a:solidFill>
              </a:rPr>
              <a:t>Значительный рост поступлений показал НДС,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налог на прибыль и транспортный налог</a:t>
            </a:r>
            <a:endParaRPr lang="ru-RU" sz="25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7520146"/>
              </p:ext>
            </p:extLst>
          </p:nvPr>
        </p:nvGraphicFramePr>
        <p:xfrm>
          <a:off x="299021" y="1060337"/>
          <a:ext cx="8096834" cy="378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04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789319" y="380670"/>
            <a:ext cx="7548638" cy="946151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70C0"/>
                </a:solidFill>
              </a:rPr>
              <a:t>Наибольшая доля налоговых </a:t>
            </a:r>
            <a:r>
              <a:rPr lang="ru-RU" sz="2500" dirty="0" smtClean="0">
                <a:solidFill>
                  <a:srgbClr val="0070C0"/>
                </a:solidFill>
              </a:rPr>
              <a:t>платежей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приходится на НДС, налог на прибыль </a:t>
            </a:r>
            <a:r>
              <a:rPr lang="ru-RU" sz="2500" dirty="0">
                <a:solidFill>
                  <a:srgbClr val="0070C0"/>
                </a:solidFill>
              </a:rPr>
              <a:t>и </a:t>
            </a:r>
            <a:r>
              <a:rPr lang="ru-RU" sz="2500" dirty="0" smtClean="0">
                <a:solidFill>
                  <a:srgbClr val="0070C0"/>
                </a:solidFill>
              </a:rPr>
              <a:t>НДФЛ</a:t>
            </a:r>
            <a:endParaRPr lang="ru-RU" altLang="ru-RU" sz="25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22743472"/>
              </p:ext>
            </p:extLst>
          </p:nvPr>
        </p:nvGraphicFramePr>
        <p:xfrm>
          <a:off x="251520" y="1563638"/>
          <a:ext cx="7272808" cy="334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9064" y="1779662"/>
            <a:ext cx="2808312" cy="25922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1 полугодие 2020 года,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ea typeface="+mj-ea"/>
              </a:rPr>
              <a:t>млн рублей</a:t>
            </a: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900" dirty="0">
              <a:ea typeface="+mj-ea"/>
            </a:endParaRPr>
          </a:p>
          <a:p>
            <a:r>
              <a:rPr lang="ru-RU" sz="1900" dirty="0" smtClean="0"/>
              <a:t>НДС – 1 331</a:t>
            </a:r>
            <a:r>
              <a:rPr lang="ru-RU" sz="1900" dirty="0"/>
              <a:t>	</a:t>
            </a:r>
          </a:p>
          <a:p>
            <a:r>
              <a:rPr lang="ru-RU" sz="1900" spc="-100" dirty="0"/>
              <a:t>Налог на прибыль</a:t>
            </a:r>
            <a:r>
              <a:rPr lang="ru-RU" sz="1900" dirty="0" smtClean="0"/>
              <a:t> – 399</a:t>
            </a:r>
            <a:endParaRPr lang="ru-RU" sz="1900" dirty="0"/>
          </a:p>
          <a:p>
            <a:r>
              <a:rPr lang="ru-RU" sz="1900" dirty="0" smtClean="0"/>
              <a:t>НДФЛ –</a:t>
            </a:r>
            <a:r>
              <a:rPr lang="en-US" sz="1900" dirty="0" smtClean="0"/>
              <a:t> </a:t>
            </a:r>
            <a:r>
              <a:rPr lang="ru-RU" sz="1900" dirty="0" smtClean="0"/>
              <a:t>260</a:t>
            </a:r>
            <a:r>
              <a:rPr lang="ru-RU" sz="1900" dirty="0"/>
              <a:t>	</a:t>
            </a: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2571750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73462236"/>
              </p:ext>
            </p:extLst>
          </p:nvPr>
        </p:nvGraphicFramePr>
        <p:xfrm>
          <a:off x="286019" y="1563638"/>
          <a:ext cx="810240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2" name="Заголовок 8"/>
          <p:cNvSpPr>
            <a:spLocks noGrp="1"/>
          </p:cNvSpPr>
          <p:nvPr>
            <p:ph type="title"/>
          </p:nvPr>
        </p:nvSpPr>
        <p:spPr>
          <a:xfrm>
            <a:off x="380010" y="297543"/>
            <a:ext cx="8348354" cy="946151"/>
          </a:xfrm>
        </p:spPr>
        <p:txBody>
          <a:bodyPr/>
          <a:lstStyle/>
          <a:p>
            <a:pPr algn="ctr"/>
            <a:r>
              <a:rPr lang="ru-RU" altLang="ru-RU" sz="2500" dirty="0" smtClean="0">
                <a:solidFill>
                  <a:srgbClr val="0070C0"/>
                </a:solidFill>
              </a:rPr>
              <a:t>Уменьшилось число граждан, получивших доход от предприятий сферы транспортно-экспедиционных услуг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4515966"/>
            <a:ext cx="2052228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400" dirty="0" smtClean="0"/>
              <a:t>1 полугодие 2020 </a:t>
            </a:r>
            <a:r>
              <a:rPr lang="ru-RU" sz="1400" dirty="0"/>
              <a:t>года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3748" y="1419701"/>
            <a:ext cx="4104456" cy="37672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Получатели дохода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7634" y="4515966"/>
            <a:ext cx="2052228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400" dirty="0" smtClean="0"/>
              <a:t>1 полугодие 2019 </a:t>
            </a:r>
            <a:r>
              <a:rPr lang="ru-RU" sz="1400" dirty="0"/>
              <a:t>года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821330" y="368796"/>
            <a:ext cx="7548638" cy="946151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70C0"/>
                </a:solidFill>
              </a:rPr>
              <a:t>Почти половина предприятий </a:t>
            </a:r>
            <a:r>
              <a:rPr lang="ru-RU" altLang="ru-RU" sz="2400" dirty="0">
                <a:solidFill>
                  <a:srgbClr val="0070C0"/>
                </a:solidFill>
              </a:rPr>
              <a:t>сферы транспортно-экспедиционных </a:t>
            </a:r>
            <a:r>
              <a:rPr lang="ru-RU" altLang="ru-RU" sz="2400" dirty="0" smtClean="0">
                <a:solidFill>
                  <a:srgbClr val="0070C0"/>
                </a:solidFill>
              </a:rPr>
              <a:t>услуг получили субсидии</a:t>
            </a:r>
            <a:r>
              <a:rPr lang="ru-RU" altLang="ru-RU" sz="2600" dirty="0" smtClean="0">
                <a:solidFill>
                  <a:srgbClr val="0070C0"/>
                </a:solidFill>
              </a:rPr>
              <a:t>           </a:t>
            </a:r>
            <a:endParaRPr lang="ru-RU" altLang="ru-RU" sz="26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73506052"/>
              </p:ext>
            </p:extLst>
          </p:nvPr>
        </p:nvGraphicFramePr>
        <p:xfrm>
          <a:off x="2411760" y="987574"/>
          <a:ext cx="4032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722291"/>
            <a:ext cx="23762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Организации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05624988"/>
              </p:ext>
            </p:extLst>
          </p:nvPr>
        </p:nvGraphicFramePr>
        <p:xfrm>
          <a:off x="2483768" y="2859782"/>
          <a:ext cx="3960440" cy="242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3723878"/>
            <a:ext cx="2376264" cy="7813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Предприниматели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372200" y="1771202"/>
            <a:ext cx="1728186" cy="7406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1 997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работников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419872" y="1949829"/>
            <a:ext cx="684076" cy="5797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297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31556" y="1788555"/>
            <a:ext cx="1728186" cy="9788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49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млн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рублей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731556" y="3625131"/>
            <a:ext cx="1728186" cy="9788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75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млн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рублей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300192" y="3723877"/>
            <a:ext cx="1728186" cy="7406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1 082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работника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792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6820" y="329922"/>
            <a:ext cx="7548638" cy="94615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Задолженность </a:t>
            </a:r>
            <a:r>
              <a:rPr lang="ru-RU" sz="2400" dirty="0">
                <a:solidFill>
                  <a:srgbClr val="0070C0"/>
                </a:solidFill>
              </a:rPr>
              <a:t>организаций, оказывающих транспортно-экспедиционные услуги </a:t>
            </a:r>
            <a:r>
              <a:rPr lang="ru-RU" sz="2400" dirty="0" smtClean="0">
                <a:solidFill>
                  <a:srgbClr val="0070C0"/>
                </a:solidFill>
              </a:rPr>
              <a:t>значительно выросла</a:t>
            </a:r>
            <a:endParaRPr lang="ru-RU" sz="2400" b="0" dirty="0">
              <a:solidFill>
                <a:srgbClr val="0070C0"/>
              </a:solidFill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 rot="16200000">
            <a:off x="863588" y="663534"/>
            <a:ext cx="3600401" cy="468052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16200000">
            <a:off x="5101118" y="1718591"/>
            <a:ext cx="1927162" cy="4353553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7" y="2931790"/>
            <a:ext cx="2376263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транспортно-экспедиционные услуги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2571" y="3895367"/>
            <a:ext cx="2304256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по региону</a:t>
            </a:r>
            <a:endParaRPr lang="ru-RU" b="1" spc="-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368644"/>
            <a:ext cx="1800200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Рост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44%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2571" y="3160542"/>
            <a:ext cx="2304256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Рост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0,5%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840256" y="1276073"/>
            <a:ext cx="1728186" cy="7406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состоянию на 01.08.2020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12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8"/>
          <p:cNvSpPr>
            <a:spLocks noGrp="1"/>
          </p:cNvSpPr>
          <p:nvPr>
            <p:ph type="title"/>
          </p:nvPr>
        </p:nvSpPr>
        <p:spPr>
          <a:xfrm>
            <a:off x="767778" y="333169"/>
            <a:ext cx="7548638" cy="94615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Налоговая нагрузка на сферу транспортно-экспедиционных услуг выше средней</a:t>
            </a:r>
            <a:endParaRPr lang="ru-RU" altLang="ru-RU" sz="24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111641"/>
              </p:ext>
            </p:extLst>
          </p:nvPr>
        </p:nvGraphicFramePr>
        <p:xfrm>
          <a:off x="107504" y="1960020"/>
          <a:ext cx="2880320" cy="312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927" y="1437455"/>
            <a:ext cx="2736304" cy="97244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200" b="1" dirty="0">
                <a:latin typeface="+mj-lt"/>
                <a:ea typeface="+mj-ea"/>
                <a:cs typeface="+mj-cs"/>
              </a:rPr>
              <a:t>Деятельность автомобильного грузового транспорта и услуги по перевозкам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716589"/>
              </p:ext>
            </p:extLst>
          </p:nvPr>
        </p:nvGraphicFramePr>
        <p:xfrm>
          <a:off x="2967582" y="1923678"/>
          <a:ext cx="28083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55231" y="1581809"/>
            <a:ext cx="2664296" cy="6837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700" b="1" dirty="0">
                <a:latin typeface="+mj-lt"/>
                <a:ea typeface="+mj-ea"/>
                <a:cs typeface="+mj-cs"/>
              </a:rPr>
              <a:t>Деятельность транспортная вспомогательная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8927" y="2931790"/>
            <a:ext cx="799748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51103" y="1581809"/>
            <a:ext cx="2670239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Уровень налоговой нагрузки на омский бизнес</a:t>
            </a:r>
          </a:p>
        </p:txBody>
      </p:sp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540290"/>
              </p:ext>
            </p:extLst>
          </p:nvPr>
        </p:nvGraphicFramePr>
        <p:xfrm>
          <a:off x="5768044" y="1923678"/>
          <a:ext cx="2808312" cy="315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85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8723</TotalTime>
  <Words>519</Words>
  <Application>Microsoft Office PowerPoint</Application>
  <PresentationFormat>Экран (16:9)</PresentationFormat>
  <Paragraphs>177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Слайды - обзорный доклад с-х отрасль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  <vt:lpstr>«Общая характеристика налогового администрирования налогоплательщиков, осуществляющих  транспортно-экспедиционные услуги» </vt:lpstr>
      <vt:lpstr>Не допущено снижение поступлений  от плательщиков, осуществляющих  транспортно-экспедиционные услуги</vt:lpstr>
      <vt:lpstr>Значительный рост поступлений показал НДС, налог на прибыль и транспортный налог</vt:lpstr>
      <vt:lpstr>Наибольшая доля налоговых платежей приходится на НДС, налог на прибыль и НДФЛ</vt:lpstr>
      <vt:lpstr>Уменьшилось число граждан, получивших доход от предприятий сферы транспортно-экспедиционных услуг</vt:lpstr>
      <vt:lpstr>Почти половина предприятий сферы транспортно-экспедиционных услуг получили субсидии           </vt:lpstr>
      <vt:lpstr>Задолженность организаций, оказывающих транспортно-экспедиционные услуги значительно выросла</vt:lpstr>
      <vt:lpstr>Налоговая нагрузка на сферу транспортно-экспедиционных услуг выше средней</vt:lpstr>
      <vt:lpstr> Спасибо за внимание!</vt:lpstr>
      <vt:lpstr>«Система управления рисками в сфере оказания транспортно-экспедиционных услуг»</vt:lpstr>
      <vt:lpstr>Фоновая картина представленных деклараций по НДС налогоплательщиками транспортной отрасли</vt:lpstr>
      <vt:lpstr>АСК НДС-2 - Инструмент выявления схем получения необоснованной налоговой выгоды по НДС</vt:lpstr>
      <vt:lpstr>АСК НДС-2 - Инструмент выявления схем получения необоснованной налоговой выгоды по НДС</vt:lpstr>
      <vt:lpstr>Результаты работы с налогоплательщиками  транспортной  отрасли, применяющими  схемы уклонения от уплаты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userfns</cp:lastModifiedBy>
  <cp:revision>1106</cp:revision>
  <cp:lastPrinted>2018-05-22T09:02:56Z</cp:lastPrinted>
  <dcterms:created xsi:type="dcterms:W3CDTF">2015-08-19T10:00:55Z</dcterms:created>
  <dcterms:modified xsi:type="dcterms:W3CDTF">2020-08-21T04:36:13Z</dcterms:modified>
</cp:coreProperties>
</file>