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2" r:id="rId2"/>
    <p:sldId id="301" r:id="rId3"/>
    <p:sldId id="294" r:id="rId4"/>
    <p:sldId id="302" r:id="rId5"/>
    <p:sldId id="303" r:id="rId6"/>
    <p:sldId id="295" r:id="rId7"/>
    <p:sldId id="304" r:id="rId8"/>
    <p:sldId id="293" r:id="rId9"/>
  </p:sldIdLst>
  <p:sldSz cx="9144000" cy="6858000" type="screen4x3"/>
  <p:notesSz cx="6645275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99"/>
    <a:srgbClr val="33CCCC"/>
    <a:srgbClr val="DDDDDD"/>
    <a:srgbClr val="EAEAEA"/>
    <a:srgbClr val="F8F8F8"/>
    <a:srgbClr val="66CCFF"/>
    <a:srgbClr val="3366CC"/>
    <a:srgbClr val="0000FF"/>
    <a:srgbClr val="9999FF"/>
    <a:srgbClr val="00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058" autoAdjust="0"/>
  </p:normalViewPr>
  <p:slideViewPr>
    <p:cSldViewPr>
      <p:cViewPr varScale="1">
        <p:scale>
          <a:sx n="82" d="100"/>
          <a:sy n="82" d="100"/>
        </p:scale>
        <p:origin x="-15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</c:ser>
        <c:overlap val="100"/>
        <c:axId val="111084288"/>
        <c:axId val="111085824"/>
      </c:barChart>
      <c:catAx>
        <c:axId val="111084288"/>
        <c:scaling>
          <c:orientation val="minMax"/>
        </c:scaling>
        <c:axPos val="b"/>
        <c:numFmt formatCode="General" sourceLinked="1"/>
        <c:tickLblPos val="nextTo"/>
        <c:crossAx val="111085824"/>
        <c:crosses val="autoZero"/>
        <c:auto val="1"/>
        <c:lblAlgn val="ctr"/>
        <c:lblOffset val="100"/>
      </c:catAx>
      <c:valAx>
        <c:axId val="11108582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1084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11F73-3523-4B46-99A1-C18E259D6D3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11939A-CACE-4F21-93F3-D4ED8363FF5E}">
      <dgm:prSet phldrT="[Текст]" custT="1"/>
      <dgm:spPr/>
      <dgm:t>
        <a:bodyPr/>
        <a:lstStyle/>
        <a:p>
          <a:r>
            <a:rPr lang="ru-RU" sz="2000" b="0" i="0" kern="800" dirty="0" smtClean="0">
              <a:solidFill>
                <a:schemeClr val="bg1"/>
              </a:solidFill>
              <a:latin typeface="PF Din Text Cond Pro"/>
              <a:ea typeface="+mj-ea"/>
              <a:cs typeface="Times New Roman" panose="02020603050405020304" pitchFamily="18" charset="0"/>
            </a:rPr>
            <a:t>Более простая и менее формализованная процедура обращения</a:t>
          </a:r>
        </a:p>
      </dgm:t>
    </dgm:pt>
    <dgm:pt modelId="{FB8B271A-91C5-4B0F-801B-2B04D31FECE7}" type="parTrans" cxnId="{6BB62880-2FA7-4B2E-8D1A-B44D8BA6F0F6}">
      <dgm:prSet/>
      <dgm:spPr/>
      <dgm:t>
        <a:bodyPr/>
        <a:lstStyle/>
        <a:p>
          <a:endParaRPr lang="ru-RU"/>
        </a:p>
      </dgm:t>
    </dgm:pt>
    <dgm:pt modelId="{6AF219D1-1DC5-478B-8FBB-0CBF55E250C2}" type="sibTrans" cxnId="{6BB62880-2FA7-4B2E-8D1A-B44D8BA6F0F6}">
      <dgm:prSet/>
      <dgm:spPr/>
      <dgm:t>
        <a:bodyPr/>
        <a:lstStyle/>
        <a:p>
          <a:endParaRPr lang="ru-RU"/>
        </a:p>
      </dgm:t>
    </dgm:pt>
    <dgm:pt modelId="{066EDEB2-3F2E-4510-9F90-3796D0137A9F}">
      <dgm:prSet phldrT="[Текст]" custT="1"/>
      <dgm:spPr/>
      <dgm:t>
        <a:bodyPr/>
        <a:lstStyle/>
        <a:p>
          <a:r>
            <a:rPr lang="ru-RU" sz="2000" b="0" i="0" kern="800" dirty="0" smtClean="0">
              <a:solidFill>
                <a:schemeClr val="bg1"/>
              </a:solidFill>
              <a:latin typeface="PF Din Text Cond Pro"/>
              <a:ea typeface="+mj-ea"/>
              <a:cs typeface="Times New Roman" panose="02020603050405020304" pitchFamily="18" charset="0"/>
            </a:rPr>
            <a:t>Меньшие сроки рассмотрения жалобы</a:t>
          </a:r>
        </a:p>
      </dgm:t>
    </dgm:pt>
    <dgm:pt modelId="{D65AEA9C-C802-4249-BB08-F7C5CEAE5065}" type="parTrans" cxnId="{6478D0ED-1ACA-44D6-933F-CF3C518D0F00}">
      <dgm:prSet/>
      <dgm:spPr/>
      <dgm:t>
        <a:bodyPr/>
        <a:lstStyle/>
        <a:p>
          <a:endParaRPr lang="ru-RU"/>
        </a:p>
      </dgm:t>
    </dgm:pt>
    <dgm:pt modelId="{63657D6C-BBE7-4E21-9E83-E47C5EBE3B4D}" type="sibTrans" cxnId="{6478D0ED-1ACA-44D6-933F-CF3C518D0F00}">
      <dgm:prSet/>
      <dgm:spPr/>
      <dgm:t>
        <a:bodyPr/>
        <a:lstStyle/>
        <a:p>
          <a:endParaRPr lang="ru-RU"/>
        </a:p>
      </dgm:t>
    </dgm:pt>
    <dgm:pt modelId="{D57BB69A-DA11-4C30-BFB5-6B24B360602E}">
      <dgm:prSet phldrT="[Текст]" custT="1"/>
      <dgm:spPr/>
      <dgm:t>
        <a:bodyPr/>
        <a:lstStyle/>
        <a:p>
          <a:r>
            <a:rPr lang="ru-RU" sz="2000" b="0" i="0" kern="800" dirty="0" smtClean="0">
              <a:solidFill>
                <a:schemeClr val="bg1"/>
              </a:solidFill>
              <a:latin typeface="PF Din Text Cond Pro"/>
              <a:ea typeface="+mj-ea"/>
              <a:cs typeface="Times New Roman" panose="02020603050405020304" pitchFamily="18" charset="0"/>
            </a:rPr>
            <a:t>Отсутствие расходов, связанных с оплатой государственной пошлины и других судебных издержек</a:t>
          </a:r>
        </a:p>
      </dgm:t>
    </dgm:pt>
    <dgm:pt modelId="{FF423CF6-A1FC-4069-9F78-7723768F0D8E}" type="parTrans" cxnId="{858E0B84-3CD4-417E-A263-DD529A6DB181}">
      <dgm:prSet/>
      <dgm:spPr/>
      <dgm:t>
        <a:bodyPr/>
        <a:lstStyle/>
        <a:p>
          <a:endParaRPr lang="ru-RU"/>
        </a:p>
      </dgm:t>
    </dgm:pt>
    <dgm:pt modelId="{C04761C8-256F-468E-AB3F-F0BBBAA7FD3F}" type="sibTrans" cxnId="{858E0B84-3CD4-417E-A263-DD529A6DB181}">
      <dgm:prSet/>
      <dgm:spPr/>
      <dgm:t>
        <a:bodyPr/>
        <a:lstStyle/>
        <a:p>
          <a:endParaRPr lang="ru-RU"/>
        </a:p>
      </dgm:t>
    </dgm:pt>
    <dgm:pt modelId="{E366900C-F24D-45A5-9A4B-DDF68D02EF98}" type="pres">
      <dgm:prSet presAssocID="{20511F73-3523-4B46-99A1-C18E259D6D3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7F6D68-DC74-4AF4-96A3-30F940B41908}" type="pres">
      <dgm:prSet presAssocID="{BD11939A-CACE-4F21-93F3-D4ED8363FF5E}" presName="parentLin" presStyleCnt="0"/>
      <dgm:spPr/>
    </dgm:pt>
    <dgm:pt modelId="{779086AD-D1BD-4071-BFC4-36E2153B504D}" type="pres">
      <dgm:prSet presAssocID="{BD11939A-CACE-4F21-93F3-D4ED8363FF5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7A38B72-DBB7-4E0D-9D62-0B436416C213}" type="pres">
      <dgm:prSet presAssocID="{BD11939A-CACE-4F21-93F3-D4ED8363FF5E}" presName="parentText" presStyleLbl="node1" presStyleIdx="0" presStyleCnt="3" custScaleX="130631" custScaleY="280651" custLinFactY="-200000" custLinFactNeighborX="-39494" custLinFactNeighborY="-2573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674AF-FE81-4C42-8921-062C93FDF48A}" type="pres">
      <dgm:prSet presAssocID="{BD11939A-CACE-4F21-93F3-D4ED8363FF5E}" presName="negativeSpace" presStyleCnt="0"/>
      <dgm:spPr/>
    </dgm:pt>
    <dgm:pt modelId="{963EB770-2535-4C9C-9A4B-2C5DE6578CE8}" type="pres">
      <dgm:prSet presAssocID="{BD11939A-CACE-4F21-93F3-D4ED8363FF5E}" presName="childText" presStyleLbl="conFgAcc1" presStyleIdx="0" presStyleCnt="3" custLinFactY="-140104" custLinFactNeighborX="1055" custLinFactNeighborY="-200000">
        <dgm:presLayoutVars>
          <dgm:bulletEnabled val="1"/>
        </dgm:presLayoutVars>
      </dgm:prSet>
      <dgm:spPr/>
    </dgm:pt>
    <dgm:pt modelId="{4E30643B-4590-4A14-BA66-372E22AF0EEB}" type="pres">
      <dgm:prSet presAssocID="{6AF219D1-1DC5-478B-8FBB-0CBF55E250C2}" presName="spaceBetweenRectangles" presStyleCnt="0"/>
      <dgm:spPr/>
    </dgm:pt>
    <dgm:pt modelId="{09CA7CDF-01FD-4A2F-B246-E5BD84C6DBF3}" type="pres">
      <dgm:prSet presAssocID="{066EDEB2-3F2E-4510-9F90-3796D0137A9F}" presName="parentLin" presStyleCnt="0"/>
      <dgm:spPr/>
    </dgm:pt>
    <dgm:pt modelId="{96E199CC-3FA7-47D0-A1A5-922833B205F4}" type="pres">
      <dgm:prSet presAssocID="{066EDEB2-3F2E-4510-9F90-3796D0137A9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BD04C69-E118-4067-BA97-E7DB4E202AC8}" type="pres">
      <dgm:prSet presAssocID="{066EDEB2-3F2E-4510-9F90-3796D0137A9F}" presName="parentText" presStyleLbl="node1" presStyleIdx="1" presStyleCnt="3" custScaleX="130957" custScaleY="267879" custLinFactNeighborX="-39494" custLinFactNeighborY="-616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16E2C-3832-4F5B-8108-7D809EFA4EB0}" type="pres">
      <dgm:prSet presAssocID="{066EDEB2-3F2E-4510-9F90-3796D0137A9F}" presName="negativeSpace" presStyleCnt="0"/>
      <dgm:spPr/>
    </dgm:pt>
    <dgm:pt modelId="{C9135E0A-FE1E-4115-81FA-A81168EA49E1}" type="pres">
      <dgm:prSet presAssocID="{066EDEB2-3F2E-4510-9F90-3796D0137A9F}" presName="childText" presStyleLbl="conFgAcc1" presStyleIdx="1" presStyleCnt="3" custLinFactY="-177439" custLinFactNeighborX="72" custLinFactNeighborY="-200000">
        <dgm:presLayoutVars>
          <dgm:bulletEnabled val="1"/>
        </dgm:presLayoutVars>
      </dgm:prSet>
      <dgm:spPr/>
    </dgm:pt>
    <dgm:pt modelId="{A65C82E8-AF53-4A3F-A843-70E0748AC639}" type="pres">
      <dgm:prSet presAssocID="{63657D6C-BBE7-4E21-9E83-E47C5EBE3B4D}" presName="spaceBetweenRectangles" presStyleCnt="0"/>
      <dgm:spPr/>
    </dgm:pt>
    <dgm:pt modelId="{2A3E621B-04CA-4587-AE77-485D06CC37AE}" type="pres">
      <dgm:prSet presAssocID="{D57BB69A-DA11-4C30-BFB5-6B24B360602E}" presName="parentLin" presStyleCnt="0"/>
      <dgm:spPr/>
    </dgm:pt>
    <dgm:pt modelId="{D79D1B38-E628-45B6-8E86-6351302F61A7}" type="pres">
      <dgm:prSet presAssocID="{D57BB69A-DA11-4C30-BFB5-6B24B360602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9EAAACA-D9BF-47CE-90EC-03920A243785}" type="pres">
      <dgm:prSet presAssocID="{D57BB69A-DA11-4C30-BFB5-6B24B360602E}" presName="parentText" presStyleLbl="node1" presStyleIdx="2" presStyleCnt="3" custScaleX="130957" custScaleY="287785" custLinFactNeighborX="-39494" custLinFactNeighborY="-895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F1DEB-1B33-4A0E-9BA0-6DE556A30966}" type="pres">
      <dgm:prSet presAssocID="{D57BB69A-DA11-4C30-BFB5-6B24B360602E}" presName="negativeSpace" presStyleCnt="0"/>
      <dgm:spPr/>
    </dgm:pt>
    <dgm:pt modelId="{61F4D4A9-30E7-41C7-A566-A3B1B47B489C}" type="pres">
      <dgm:prSet presAssocID="{D57BB69A-DA11-4C30-BFB5-6B24B360602E}" presName="childText" presStyleLbl="conFgAcc1" presStyleIdx="2" presStyleCnt="3" custLinFactY="-154253" custLinFactNeighborX="72" custLinFactNeighborY="-200000">
        <dgm:presLayoutVars>
          <dgm:bulletEnabled val="1"/>
        </dgm:presLayoutVars>
      </dgm:prSet>
      <dgm:spPr/>
    </dgm:pt>
  </dgm:ptLst>
  <dgm:cxnLst>
    <dgm:cxn modelId="{6DF47CFD-C774-4149-92D1-EE24DDC5EB2A}" type="presOf" srcId="{066EDEB2-3F2E-4510-9F90-3796D0137A9F}" destId="{96E199CC-3FA7-47D0-A1A5-922833B205F4}" srcOrd="0" destOrd="0" presId="urn:microsoft.com/office/officeart/2005/8/layout/list1"/>
    <dgm:cxn modelId="{D7007A66-E251-4693-A680-3ED41C5D17BF}" type="presOf" srcId="{D57BB69A-DA11-4C30-BFB5-6B24B360602E}" destId="{D79D1B38-E628-45B6-8E86-6351302F61A7}" srcOrd="0" destOrd="0" presId="urn:microsoft.com/office/officeart/2005/8/layout/list1"/>
    <dgm:cxn modelId="{858E0B84-3CD4-417E-A263-DD529A6DB181}" srcId="{20511F73-3523-4B46-99A1-C18E259D6D33}" destId="{D57BB69A-DA11-4C30-BFB5-6B24B360602E}" srcOrd="2" destOrd="0" parTransId="{FF423CF6-A1FC-4069-9F78-7723768F0D8E}" sibTransId="{C04761C8-256F-468E-AB3F-F0BBBAA7FD3F}"/>
    <dgm:cxn modelId="{6478D0ED-1ACA-44D6-933F-CF3C518D0F00}" srcId="{20511F73-3523-4B46-99A1-C18E259D6D33}" destId="{066EDEB2-3F2E-4510-9F90-3796D0137A9F}" srcOrd="1" destOrd="0" parTransId="{D65AEA9C-C802-4249-BB08-F7C5CEAE5065}" sibTransId="{63657D6C-BBE7-4E21-9E83-E47C5EBE3B4D}"/>
    <dgm:cxn modelId="{11D4225C-00C0-4A50-B3DF-F01CF142B42B}" type="presOf" srcId="{BD11939A-CACE-4F21-93F3-D4ED8363FF5E}" destId="{37A38B72-DBB7-4E0D-9D62-0B436416C213}" srcOrd="1" destOrd="0" presId="urn:microsoft.com/office/officeart/2005/8/layout/list1"/>
    <dgm:cxn modelId="{9DFEEC7A-CC82-497F-9F83-F0C8709E9C8D}" type="presOf" srcId="{BD11939A-CACE-4F21-93F3-D4ED8363FF5E}" destId="{779086AD-D1BD-4071-BFC4-36E2153B504D}" srcOrd="0" destOrd="0" presId="urn:microsoft.com/office/officeart/2005/8/layout/list1"/>
    <dgm:cxn modelId="{5A5DBEFF-B1B0-42FD-8529-B3EA863352AE}" type="presOf" srcId="{D57BB69A-DA11-4C30-BFB5-6B24B360602E}" destId="{59EAAACA-D9BF-47CE-90EC-03920A243785}" srcOrd="1" destOrd="0" presId="urn:microsoft.com/office/officeart/2005/8/layout/list1"/>
    <dgm:cxn modelId="{6BB62880-2FA7-4B2E-8D1A-B44D8BA6F0F6}" srcId="{20511F73-3523-4B46-99A1-C18E259D6D33}" destId="{BD11939A-CACE-4F21-93F3-D4ED8363FF5E}" srcOrd="0" destOrd="0" parTransId="{FB8B271A-91C5-4B0F-801B-2B04D31FECE7}" sibTransId="{6AF219D1-1DC5-478B-8FBB-0CBF55E250C2}"/>
    <dgm:cxn modelId="{4EF952A2-D89B-4749-A4A0-92E91D7AD62F}" type="presOf" srcId="{20511F73-3523-4B46-99A1-C18E259D6D33}" destId="{E366900C-F24D-45A5-9A4B-DDF68D02EF98}" srcOrd="0" destOrd="0" presId="urn:microsoft.com/office/officeart/2005/8/layout/list1"/>
    <dgm:cxn modelId="{B75BE2DA-95C9-4737-8EF6-B242D58A9993}" type="presOf" srcId="{066EDEB2-3F2E-4510-9F90-3796D0137A9F}" destId="{ABD04C69-E118-4067-BA97-E7DB4E202AC8}" srcOrd="1" destOrd="0" presId="urn:microsoft.com/office/officeart/2005/8/layout/list1"/>
    <dgm:cxn modelId="{1236A53C-8F66-4098-98EF-04051448F16C}" type="presParOf" srcId="{E366900C-F24D-45A5-9A4B-DDF68D02EF98}" destId="{CF7F6D68-DC74-4AF4-96A3-30F940B41908}" srcOrd="0" destOrd="0" presId="urn:microsoft.com/office/officeart/2005/8/layout/list1"/>
    <dgm:cxn modelId="{B4C9A75F-23ED-4EDF-830D-188AB0180E7B}" type="presParOf" srcId="{CF7F6D68-DC74-4AF4-96A3-30F940B41908}" destId="{779086AD-D1BD-4071-BFC4-36E2153B504D}" srcOrd="0" destOrd="0" presId="urn:microsoft.com/office/officeart/2005/8/layout/list1"/>
    <dgm:cxn modelId="{7BEA1F11-2E2E-4580-B64E-3A9AEA202489}" type="presParOf" srcId="{CF7F6D68-DC74-4AF4-96A3-30F940B41908}" destId="{37A38B72-DBB7-4E0D-9D62-0B436416C213}" srcOrd="1" destOrd="0" presId="urn:microsoft.com/office/officeart/2005/8/layout/list1"/>
    <dgm:cxn modelId="{D71EBF8E-2108-4618-BC18-6D9C77870BFC}" type="presParOf" srcId="{E366900C-F24D-45A5-9A4B-DDF68D02EF98}" destId="{B41674AF-FE81-4C42-8921-062C93FDF48A}" srcOrd="1" destOrd="0" presId="urn:microsoft.com/office/officeart/2005/8/layout/list1"/>
    <dgm:cxn modelId="{5BE9460F-DF77-43DF-89A7-CE351FAE4CD0}" type="presParOf" srcId="{E366900C-F24D-45A5-9A4B-DDF68D02EF98}" destId="{963EB770-2535-4C9C-9A4B-2C5DE6578CE8}" srcOrd="2" destOrd="0" presId="urn:microsoft.com/office/officeart/2005/8/layout/list1"/>
    <dgm:cxn modelId="{FDC21C3C-60A0-4196-A2A7-AF6CA594995F}" type="presParOf" srcId="{E366900C-F24D-45A5-9A4B-DDF68D02EF98}" destId="{4E30643B-4590-4A14-BA66-372E22AF0EEB}" srcOrd="3" destOrd="0" presId="urn:microsoft.com/office/officeart/2005/8/layout/list1"/>
    <dgm:cxn modelId="{82EEDDD7-8136-40DF-93CD-815C85BAEB63}" type="presParOf" srcId="{E366900C-F24D-45A5-9A4B-DDF68D02EF98}" destId="{09CA7CDF-01FD-4A2F-B246-E5BD84C6DBF3}" srcOrd="4" destOrd="0" presId="urn:microsoft.com/office/officeart/2005/8/layout/list1"/>
    <dgm:cxn modelId="{05B41344-87C3-4B13-996A-4920860D5B04}" type="presParOf" srcId="{09CA7CDF-01FD-4A2F-B246-E5BD84C6DBF3}" destId="{96E199CC-3FA7-47D0-A1A5-922833B205F4}" srcOrd="0" destOrd="0" presId="urn:microsoft.com/office/officeart/2005/8/layout/list1"/>
    <dgm:cxn modelId="{4FFE8578-EA2E-4C64-AFE5-0670F0497EAC}" type="presParOf" srcId="{09CA7CDF-01FD-4A2F-B246-E5BD84C6DBF3}" destId="{ABD04C69-E118-4067-BA97-E7DB4E202AC8}" srcOrd="1" destOrd="0" presId="urn:microsoft.com/office/officeart/2005/8/layout/list1"/>
    <dgm:cxn modelId="{DE050E10-C318-49E5-9922-FC492A7375C0}" type="presParOf" srcId="{E366900C-F24D-45A5-9A4B-DDF68D02EF98}" destId="{B8416E2C-3832-4F5B-8108-7D809EFA4EB0}" srcOrd="5" destOrd="0" presId="urn:microsoft.com/office/officeart/2005/8/layout/list1"/>
    <dgm:cxn modelId="{48F19537-80BD-4C90-B0AB-DBE8A932B55C}" type="presParOf" srcId="{E366900C-F24D-45A5-9A4B-DDF68D02EF98}" destId="{C9135E0A-FE1E-4115-81FA-A81168EA49E1}" srcOrd="6" destOrd="0" presId="urn:microsoft.com/office/officeart/2005/8/layout/list1"/>
    <dgm:cxn modelId="{DA3C0EEB-AACF-40AA-8034-ADA42173C444}" type="presParOf" srcId="{E366900C-F24D-45A5-9A4B-DDF68D02EF98}" destId="{A65C82E8-AF53-4A3F-A843-70E0748AC639}" srcOrd="7" destOrd="0" presId="urn:microsoft.com/office/officeart/2005/8/layout/list1"/>
    <dgm:cxn modelId="{4DFA7025-D4D2-4977-B5F0-D24EA7F1F4ED}" type="presParOf" srcId="{E366900C-F24D-45A5-9A4B-DDF68D02EF98}" destId="{2A3E621B-04CA-4587-AE77-485D06CC37AE}" srcOrd="8" destOrd="0" presId="urn:microsoft.com/office/officeart/2005/8/layout/list1"/>
    <dgm:cxn modelId="{4BECF028-95BC-46E9-9B0D-84ED6BDCFE68}" type="presParOf" srcId="{2A3E621B-04CA-4587-AE77-485D06CC37AE}" destId="{D79D1B38-E628-45B6-8E86-6351302F61A7}" srcOrd="0" destOrd="0" presId="urn:microsoft.com/office/officeart/2005/8/layout/list1"/>
    <dgm:cxn modelId="{CE7DEF6C-B6CF-445A-9D5D-BF51FE1EE092}" type="presParOf" srcId="{2A3E621B-04CA-4587-AE77-485D06CC37AE}" destId="{59EAAACA-D9BF-47CE-90EC-03920A243785}" srcOrd="1" destOrd="0" presId="urn:microsoft.com/office/officeart/2005/8/layout/list1"/>
    <dgm:cxn modelId="{2EDFCA23-309F-4D7F-9579-E17ABA913CA0}" type="presParOf" srcId="{E366900C-F24D-45A5-9A4B-DDF68D02EF98}" destId="{EB2F1DEB-1B33-4A0E-9BA0-6DE556A30966}" srcOrd="9" destOrd="0" presId="urn:microsoft.com/office/officeart/2005/8/layout/list1"/>
    <dgm:cxn modelId="{DBCF6F30-15C7-4842-B559-AB0BCDF31D64}" type="presParOf" srcId="{E366900C-F24D-45A5-9A4B-DDF68D02EF98}" destId="{61F4D4A9-30E7-41C7-A566-A3B1B47B489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E0B27F-E698-4F45-9851-E38A02E0F4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EC695F-EC20-48A1-8E1E-BBA062B2B8CF}">
      <dgm:prSet phldrT="[Текст]" custT="1"/>
      <dgm:spPr/>
      <dgm:t>
        <a:bodyPr/>
        <a:lstStyle/>
        <a:p>
          <a:r>
            <a:rPr lang="ru-RU" sz="1800" dirty="0" smtClean="0"/>
            <a:t>Об оставлении жалобы без удовлетворения</a:t>
          </a:r>
          <a:endParaRPr lang="ru-RU" sz="1800" dirty="0"/>
        </a:p>
      </dgm:t>
    </dgm:pt>
    <dgm:pt modelId="{3061FAA5-C858-4B1C-8C7E-779667E80804}" type="parTrans" cxnId="{5BC5E852-D4CD-4DA1-ACBD-E2508B66A7DC}">
      <dgm:prSet/>
      <dgm:spPr/>
      <dgm:t>
        <a:bodyPr/>
        <a:lstStyle/>
        <a:p>
          <a:endParaRPr lang="ru-RU"/>
        </a:p>
      </dgm:t>
    </dgm:pt>
    <dgm:pt modelId="{FC7666F4-2BCC-42C6-8065-6F1F1F9BEBDC}" type="sibTrans" cxnId="{5BC5E852-D4CD-4DA1-ACBD-E2508B66A7DC}">
      <dgm:prSet/>
      <dgm:spPr/>
      <dgm:t>
        <a:bodyPr/>
        <a:lstStyle/>
        <a:p>
          <a:endParaRPr lang="ru-RU"/>
        </a:p>
      </dgm:t>
    </dgm:pt>
    <dgm:pt modelId="{95D364D8-396F-41E1-8D85-D53540C22254}">
      <dgm:prSet phldrT="[Текст]" custT="1"/>
      <dgm:spPr/>
      <dgm:t>
        <a:bodyPr/>
        <a:lstStyle/>
        <a:p>
          <a:r>
            <a:rPr lang="ru-RU" sz="1800" dirty="0" smtClean="0"/>
            <a:t>Об отмене акта налогового органа ненормативного характера</a:t>
          </a:r>
          <a:endParaRPr lang="ru-RU" sz="1800" dirty="0"/>
        </a:p>
      </dgm:t>
    </dgm:pt>
    <dgm:pt modelId="{9CA9A96B-A191-460B-A5AD-DC923C3057A3}" type="parTrans" cxnId="{2D89595D-9444-41FE-86C2-31101718E09B}">
      <dgm:prSet/>
      <dgm:spPr/>
      <dgm:t>
        <a:bodyPr/>
        <a:lstStyle/>
        <a:p>
          <a:endParaRPr lang="ru-RU"/>
        </a:p>
      </dgm:t>
    </dgm:pt>
    <dgm:pt modelId="{77BAF35D-C109-4FBD-AA9C-365ED7111A89}" type="sibTrans" cxnId="{2D89595D-9444-41FE-86C2-31101718E09B}">
      <dgm:prSet/>
      <dgm:spPr/>
      <dgm:t>
        <a:bodyPr/>
        <a:lstStyle/>
        <a:p>
          <a:endParaRPr lang="ru-RU"/>
        </a:p>
      </dgm:t>
    </dgm:pt>
    <dgm:pt modelId="{29B96DC4-C992-421C-A49B-FD1C8790EF05}">
      <dgm:prSet phldrT="[Текст]" custT="1"/>
      <dgm:spPr/>
      <dgm:t>
        <a:bodyPr/>
        <a:lstStyle/>
        <a:p>
          <a:r>
            <a:rPr lang="ru-RU" sz="1800" dirty="0" smtClean="0"/>
            <a:t>Об отмене решения налогового органа полностью или в части</a:t>
          </a:r>
          <a:endParaRPr lang="ru-RU" sz="1800" dirty="0"/>
        </a:p>
      </dgm:t>
    </dgm:pt>
    <dgm:pt modelId="{F8C21942-7A67-450D-A900-9B33A6E8912E}" type="parTrans" cxnId="{CC8CDEC0-3142-4655-93A3-080315F1862B}">
      <dgm:prSet/>
      <dgm:spPr/>
      <dgm:t>
        <a:bodyPr/>
        <a:lstStyle/>
        <a:p>
          <a:endParaRPr lang="ru-RU"/>
        </a:p>
      </dgm:t>
    </dgm:pt>
    <dgm:pt modelId="{34264AA5-E380-4465-B9DC-904BF1337108}" type="sibTrans" cxnId="{CC8CDEC0-3142-4655-93A3-080315F1862B}">
      <dgm:prSet/>
      <dgm:spPr/>
      <dgm:t>
        <a:bodyPr/>
        <a:lstStyle/>
        <a:p>
          <a:endParaRPr lang="ru-RU"/>
        </a:p>
      </dgm:t>
    </dgm:pt>
    <dgm:pt modelId="{61A3AC91-B681-4D8D-8599-B7FD60765723}">
      <dgm:prSet phldrT="[Текст]" custT="1"/>
      <dgm:spPr/>
      <dgm:t>
        <a:bodyPr/>
        <a:lstStyle/>
        <a:p>
          <a:r>
            <a:rPr lang="ru-RU" sz="1800" dirty="0" smtClean="0"/>
            <a:t>Об отмене решения налогового органа полностью и принятии по делу нового решения</a:t>
          </a:r>
          <a:endParaRPr lang="ru-RU" sz="1800" dirty="0"/>
        </a:p>
      </dgm:t>
    </dgm:pt>
    <dgm:pt modelId="{217B8557-FB22-4953-A36A-12E1FF7156B6}" type="parTrans" cxnId="{88B5BDF2-A80D-4C9A-A49B-6F49A4D3C7C1}">
      <dgm:prSet/>
      <dgm:spPr/>
      <dgm:t>
        <a:bodyPr/>
        <a:lstStyle/>
        <a:p>
          <a:endParaRPr lang="ru-RU"/>
        </a:p>
      </dgm:t>
    </dgm:pt>
    <dgm:pt modelId="{B0AACBD4-E824-4BFE-8977-AE1281498EE1}" type="sibTrans" cxnId="{88B5BDF2-A80D-4C9A-A49B-6F49A4D3C7C1}">
      <dgm:prSet/>
      <dgm:spPr/>
      <dgm:t>
        <a:bodyPr/>
        <a:lstStyle/>
        <a:p>
          <a:endParaRPr lang="ru-RU"/>
        </a:p>
      </dgm:t>
    </dgm:pt>
    <dgm:pt modelId="{B1136770-79D2-4041-AD13-D4FCB9B46C64}">
      <dgm:prSet phldrT="[Текст]" custT="1"/>
      <dgm:spPr/>
      <dgm:t>
        <a:bodyPr/>
        <a:lstStyle/>
        <a:p>
          <a:r>
            <a:rPr lang="ru-RU" sz="1800" dirty="0" smtClean="0"/>
            <a:t>О признании действия или бездействие должностных лиц налоговых органов незаконными и вынесении решения по существу</a:t>
          </a:r>
          <a:endParaRPr lang="ru-RU" sz="1800" dirty="0"/>
        </a:p>
      </dgm:t>
    </dgm:pt>
    <dgm:pt modelId="{9B8FA793-C29E-40F2-A65D-6E7ED3893095}" type="parTrans" cxnId="{1969BB67-436F-4A80-BA50-B94D38E3F746}">
      <dgm:prSet/>
      <dgm:spPr/>
      <dgm:t>
        <a:bodyPr/>
        <a:lstStyle/>
        <a:p>
          <a:endParaRPr lang="ru-RU"/>
        </a:p>
      </dgm:t>
    </dgm:pt>
    <dgm:pt modelId="{FC5E70D1-E4B2-4560-AC87-B95D78CB171C}" type="sibTrans" cxnId="{1969BB67-436F-4A80-BA50-B94D38E3F746}">
      <dgm:prSet/>
      <dgm:spPr/>
      <dgm:t>
        <a:bodyPr/>
        <a:lstStyle/>
        <a:p>
          <a:endParaRPr lang="ru-RU"/>
        </a:p>
      </dgm:t>
    </dgm:pt>
    <dgm:pt modelId="{DA5C7EF6-25D6-4A2A-AD5F-0E67D2854C72}" type="pres">
      <dgm:prSet presAssocID="{94E0B27F-E698-4F45-9851-E38A02E0F4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FBFC63-A71F-458B-83D5-AFA8843500E0}" type="pres">
      <dgm:prSet presAssocID="{EFEC695F-EC20-48A1-8E1E-BBA062B2B8CF}" presName="node" presStyleLbl="node1" presStyleIdx="0" presStyleCnt="5" custScaleX="117943" custScaleY="114115" custLinFactNeighborX="-757" custLinFactNeighborY="-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D5A0F-4A90-4AE1-B444-98F260B7C9F2}" type="pres">
      <dgm:prSet presAssocID="{FC7666F4-2BCC-42C6-8065-6F1F1F9BEBDC}" presName="sibTrans" presStyleCnt="0"/>
      <dgm:spPr/>
    </dgm:pt>
    <dgm:pt modelId="{D65D8FE8-9972-41EB-A3C2-B87E68BFDE10}" type="pres">
      <dgm:prSet presAssocID="{95D364D8-396F-41E1-8D85-D53540C22254}" presName="node" presStyleLbl="node1" presStyleIdx="1" presStyleCnt="5" custScaleX="152110" custScaleY="115933" custLinFactNeighborX="-1324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AA134-484E-4C02-A8C7-03EC2988616C}" type="pres">
      <dgm:prSet presAssocID="{77BAF35D-C109-4FBD-AA9C-365ED7111A89}" presName="sibTrans" presStyleCnt="0"/>
      <dgm:spPr/>
    </dgm:pt>
    <dgm:pt modelId="{F5AD7383-0CB2-406D-A951-AD6A856F9C90}" type="pres">
      <dgm:prSet presAssocID="{29B96DC4-C992-421C-A49B-FD1C8790EF0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22E05-5D9F-45C6-9856-0D7CE70924D3}" type="pres">
      <dgm:prSet presAssocID="{34264AA5-E380-4465-B9DC-904BF1337108}" presName="sibTrans" presStyleCnt="0"/>
      <dgm:spPr/>
    </dgm:pt>
    <dgm:pt modelId="{D8470B71-EAC8-4FD2-A1C5-ACCB70933CCA}" type="pres">
      <dgm:prSet presAssocID="{61A3AC91-B681-4D8D-8599-B7FD6076572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38B006-04AA-493A-8100-349791041C62}" type="pres">
      <dgm:prSet presAssocID="{B0AACBD4-E824-4BFE-8977-AE1281498EE1}" presName="sibTrans" presStyleCnt="0"/>
      <dgm:spPr/>
    </dgm:pt>
    <dgm:pt modelId="{5551EC87-E29E-4ED9-9C90-C137B1F6547C}" type="pres">
      <dgm:prSet presAssocID="{B1136770-79D2-4041-AD13-D4FCB9B46C64}" presName="node" presStyleLbl="node1" presStyleIdx="4" presStyleCnt="5" custScaleX="121872" custScaleY="138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89595D-9444-41FE-86C2-31101718E09B}" srcId="{94E0B27F-E698-4F45-9851-E38A02E0F48B}" destId="{95D364D8-396F-41E1-8D85-D53540C22254}" srcOrd="1" destOrd="0" parTransId="{9CA9A96B-A191-460B-A5AD-DC923C3057A3}" sibTransId="{77BAF35D-C109-4FBD-AA9C-365ED7111A89}"/>
    <dgm:cxn modelId="{A1D1848D-3A1C-4483-BEBB-ACD5ED83220C}" type="presOf" srcId="{61A3AC91-B681-4D8D-8599-B7FD60765723}" destId="{D8470B71-EAC8-4FD2-A1C5-ACCB70933CCA}" srcOrd="0" destOrd="0" presId="urn:microsoft.com/office/officeart/2005/8/layout/default"/>
    <dgm:cxn modelId="{CBC1B00B-0CA0-4798-A974-3BF841A65ABD}" type="presOf" srcId="{94E0B27F-E698-4F45-9851-E38A02E0F48B}" destId="{DA5C7EF6-25D6-4A2A-AD5F-0E67D2854C72}" srcOrd="0" destOrd="0" presId="urn:microsoft.com/office/officeart/2005/8/layout/default"/>
    <dgm:cxn modelId="{1969BB67-436F-4A80-BA50-B94D38E3F746}" srcId="{94E0B27F-E698-4F45-9851-E38A02E0F48B}" destId="{B1136770-79D2-4041-AD13-D4FCB9B46C64}" srcOrd="4" destOrd="0" parTransId="{9B8FA793-C29E-40F2-A65D-6E7ED3893095}" sibTransId="{FC5E70D1-E4B2-4560-AC87-B95D78CB171C}"/>
    <dgm:cxn modelId="{2586301C-7DE2-4DDA-927A-8A2EAC4366DD}" type="presOf" srcId="{95D364D8-396F-41E1-8D85-D53540C22254}" destId="{D65D8FE8-9972-41EB-A3C2-B87E68BFDE10}" srcOrd="0" destOrd="0" presId="urn:microsoft.com/office/officeart/2005/8/layout/default"/>
    <dgm:cxn modelId="{C2BDBD8A-34BA-4604-9AEE-CC1B10D9F00B}" type="presOf" srcId="{29B96DC4-C992-421C-A49B-FD1C8790EF05}" destId="{F5AD7383-0CB2-406D-A951-AD6A856F9C90}" srcOrd="0" destOrd="0" presId="urn:microsoft.com/office/officeart/2005/8/layout/default"/>
    <dgm:cxn modelId="{CC8CDEC0-3142-4655-93A3-080315F1862B}" srcId="{94E0B27F-E698-4F45-9851-E38A02E0F48B}" destId="{29B96DC4-C992-421C-A49B-FD1C8790EF05}" srcOrd="2" destOrd="0" parTransId="{F8C21942-7A67-450D-A900-9B33A6E8912E}" sibTransId="{34264AA5-E380-4465-B9DC-904BF1337108}"/>
    <dgm:cxn modelId="{88B5BDF2-A80D-4C9A-A49B-6F49A4D3C7C1}" srcId="{94E0B27F-E698-4F45-9851-E38A02E0F48B}" destId="{61A3AC91-B681-4D8D-8599-B7FD60765723}" srcOrd="3" destOrd="0" parTransId="{217B8557-FB22-4953-A36A-12E1FF7156B6}" sibTransId="{B0AACBD4-E824-4BFE-8977-AE1281498EE1}"/>
    <dgm:cxn modelId="{B7892987-CD12-4355-8C4F-5B2382EE2BB2}" type="presOf" srcId="{B1136770-79D2-4041-AD13-D4FCB9B46C64}" destId="{5551EC87-E29E-4ED9-9C90-C137B1F6547C}" srcOrd="0" destOrd="0" presId="urn:microsoft.com/office/officeart/2005/8/layout/default"/>
    <dgm:cxn modelId="{9D1E3511-CDBB-4B58-8AE6-4B35DF39238A}" type="presOf" srcId="{EFEC695F-EC20-48A1-8E1E-BBA062B2B8CF}" destId="{56FBFC63-A71F-458B-83D5-AFA8843500E0}" srcOrd="0" destOrd="0" presId="urn:microsoft.com/office/officeart/2005/8/layout/default"/>
    <dgm:cxn modelId="{5BC5E852-D4CD-4DA1-ACBD-E2508B66A7DC}" srcId="{94E0B27F-E698-4F45-9851-E38A02E0F48B}" destId="{EFEC695F-EC20-48A1-8E1E-BBA062B2B8CF}" srcOrd="0" destOrd="0" parTransId="{3061FAA5-C858-4B1C-8C7E-779667E80804}" sibTransId="{FC7666F4-2BCC-42C6-8065-6F1F1F9BEBDC}"/>
    <dgm:cxn modelId="{3A0773D6-F433-4B93-8650-B7701239CE95}" type="presParOf" srcId="{DA5C7EF6-25D6-4A2A-AD5F-0E67D2854C72}" destId="{56FBFC63-A71F-458B-83D5-AFA8843500E0}" srcOrd="0" destOrd="0" presId="urn:microsoft.com/office/officeart/2005/8/layout/default"/>
    <dgm:cxn modelId="{A5498A18-96CB-47E2-BCE9-02A285DA801A}" type="presParOf" srcId="{DA5C7EF6-25D6-4A2A-AD5F-0E67D2854C72}" destId="{74AD5A0F-4A90-4AE1-B444-98F260B7C9F2}" srcOrd="1" destOrd="0" presId="urn:microsoft.com/office/officeart/2005/8/layout/default"/>
    <dgm:cxn modelId="{C138E61C-9C4D-4807-A84E-05712BC250F4}" type="presParOf" srcId="{DA5C7EF6-25D6-4A2A-AD5F-0E67D2854C72}" destId="{D65D8FE8-9972-41EB-A3C2-B87E68BFDE10}" srcOrd="2" destOrd="0" presId="urn:microsoft.com/office/officeart/2005/8/layout/default"/>
    <dgm:cxn modelId="{8D19D278-B303-4F09-BE54-B0318FE73E4D}" type="presParOf" srcId="{DA5C7EF6-25D6-4A2A-AD5F-0E67D2854C72}" destId="{F54AA134-484E-4C02-A8C7-03EC2988616C}" srcOrd="3" destOrd="0" presId="urn:microsoft.com/office/officeart/2005/8/layout/default"/>
    <dgm:cxn modelId="{6AEEB16B-5217-4283-B167-D26BC76A9EDA}" type="presParOf" srcId="{DA5C7EF6-25D6-4A2A-AD5F-0E67D2854C72}" destId="{F5AD7383-0CB2-406D-A951-AD6A856F9C90}" srcOrd="4" destOrd="0" presId="urn:microsoft.com/office/officeart/2005/8/layout/default"/>
    <dgm:cxn modelId="{C4253618-7286-4DEA-BF0A-EEB61455398F}" type="presParOf" srcId="{DA5C7EF6-25D6-4A2A-AD5F-0E67D2854C72}" destId="{A3B22E05-5D9F-45C6-9856-0D7CE70924D3}" srcOrd="5" destOrd="0" presId="urn:microsoft.com/office/officeart/2005/8/layout/default"/>
    <dgm:cxn modelId="{6A3E207E-1769-4CA6-9376-F8D145225BBC}" type="presParOf" srcId="{DA5C7EF6-25D6-4A2A-AD5F-0E67D2854C72}" destId="{D8470B71-EAC8-4FD2-A1C5-ACCB70933CCA}" srcOrd="6" destOrd="0" presId="urn:microsoft.com/office/officeart/2005/8/layout/default"/>
    <dgm:cxn modelId="{ADBE462C-DDD7-4A79-B90E-79A1410DE979}" type="presParOf" srcId="{DA5C7EF6-25D6-4A2A-AD5F-0E67D2854C72}" destId="{7638B006-04AA-493A-8100-349791041C62}" srcOrd="7" destOrd="0" presId="urn:microsoft.com/office/officeart/2005/8/layout/default"/>
    <dgm:cxn modelId="{6370F68E-F262-46C3-9304-CC88BAB7E94A}" type="presParOf" srcId="{DA5C7EF6-25D6-4A2A-AD5F-0E67D2854C72}" destId="{5551EC87-E29E-4ED9-9C90-C137B1F6547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EC01B3-F516-47B4-B8C6-0C78ED00D6D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DE41D0-EB1C-48A7-9695-414E8A07010A}">
      <dgm:prSet phldrT="[Текст]" custT="1"/>
      <dgm:spPr/>
      <dgm:t>
        <a:bodyPr/>
        <a:lstStyle/>
        <a:p>
          <a:r>
            <a:rPr lang="ru-RU" sz="1100" dirty="0" smtClean="0"/>
            <a:t> </a:t>
          </a:r>
          <a:r>
            <a:rPr lang="ru-RU" sz="1600" dirty="0" smtClean="0"/>
            <a:t>иные обстоятельства, которые судом или налоговым органом, рассматривающим дело, могут быть признаны смягчающими ответственность</a:t>
          </a:r>
        </a:p>
        <a:p>
          <a:endParaRPr lang="ru-RU" sz="1100" dirty="0"/>
        </a:p>
      </dgm:t>
    </dgm:pt>
    <dgm:pt modelId="{04E47331-CD56-4980-B0C2-F742B6F09405}" type="parTrans" cxnId="{116E6F71-591E-4324-890B-383FB7A92DE8}">
      <dgm:prSet/>
      <dgm:spPr/>
      <dgm:t>
        <a:bodyPr/>
        <a:lstStyle/>
        <a:p>
          <a:endParaRPr lang="ru-RU"/>
        </a:p>
      </dgm:t>
    </dgm:pt>
    <dgm:pt modelId="{BD303FD7-7E3A-41C1-B758-AD0AF01080F2}" type="sibTrans" cxnId="{116E6F71-591E-4324-890B-383FB7A92DE8}">
      <dgm:prSet/>
      <dgm:spPr/>
      <dgm:t>
        <a:bodyPr/>
        <a:lstStyle/>
        <a:p>
          <a:endParaRPr lang="ru-RU"/>
        </a:p>
      </dgm:t>
    </dgm:pt>
    <dgm:pt modelId="{0E2C8FF6-829A-4D7E-A473-FF832D78A6B7}">
      <dgm:prSet phldrT="[Текст]" custT="1"/>
      <dgm:spPr/>
      <dgm:t>
        <a:bodyPr/>
        <a:lstStyle/>
        <a:p>
          <a:r>
            <a:rPr lang="ru-RU" sz="1600" dirty="0" smtClean="0"/>
            <a:t> совершение правонарушения под влиянием угрозы или принуждения либо в силу материальной, служебной или иной зависимости</a:t>
          </a:r>
          <a:endParaRPr lang="ru-RU" sz="1100" dirty="0" smtClean="0"/>
        </a:p>
        <a:p>
          <a:endParaRPr lang="ru-RU" sz="1100" dirty="0"/>
        </a:p>
      </dgm:t>
    </dgm:pt>
    <dgm:pt modelId="{C967DF17-45FC-48E9-8E69-B91A1AED00D5}" type="parTrans" cxnId="{CC5C9973-287F-40C6-BA3D-31B42ED8A4EE}">
      <dgm:prSet/>
      <dgm:spPr/>
      <dgm:t>
        <a:bodyPr/>
        <a:lstStyle/>
        <a:p>
          <a:endParaRPr lang="ru-RU"/>
        </a:p>
      </dgm:t>
    </dgm:pt>
    <dgm:pt modelId="{D35CF62C-2CC1-4830-BB1D-01C39637ABA4}" type="sibTrans" cxnId="{CC5C9973-287F-40C6-BA3D-31B42ED8A4EE}">
      <dgm:prSet/>
      <dgm:spPr/>
      <dgm:t>
        <a:bodyPr/>
        <a:lstStyle/>
        <a:p>
          <a:endParaRPr lang="ru-RU"/>
        </a:p>
      </dgm:t>
    </dgm:pt>
    <dgm:pt modelId="{DB075282-8323-46FD-B955-BF5211BA5A30}">
      <dgm:prSet custT="1"/>
      <dgm:spPr/>
      <dgm:t>
        <a:bodyPr/>
        <a:lstStyle/>
        <a:p>
          <a:r>
            <a:rPr lang="ru-RU" sz="1600" dirty="0" smtClean="0"/>
            <a:t>совершение правонарушения вследствие стечения тяжелых личных или семейных обстоятельств</a:t>
          </a:r>
          <a:endParaRPr lang="ru-RU" sz="1600" dirty="0"/>
        </a:p>
      </dgm:t>
    </dgm:pt>
    <dgm:pt modelId="{495ED426-D925-47C2-9EE5-378D80D6CF6F}" type="parTrans" cxnId="{00B82A98-5B7D-457D-B731-4FAC4523DF54}">
      <dgm:prSet/>
      <dgm:spPr/>
      <dgm:t>
        <a:bodyPr/>
        <a:lstStyle/>
        <a:p>
          <a:endParaRPr lang="ru-RU"/>
        </a:p>
      </dgm:t>
    </dgm:pt>
    <dgm:pt modelId="{61CF2DC0-5F57-4C38-9DEE-0B5716D8EBDD}" type="sibTrans" cxnId="{00B82A98-5B7D-457D-B731-4FAC4523DF54}">
      <dgm:prSet/>
      <dgm:spPr/>
      <dgm:t>
        <a:bodyPr/>
        <a:lstStyle/>
        <a:p>
          <a:endParaRPr lang="ru-RU"/>
        </a:p>
      </dgm:t>
    </dgm:pt>
    <dgm:pt modelId="{97528CBA-F340-4787-9A98-7610C2D29C12}">
      <dgm:prSet custT="1"/>
      <dgm:spPr/>
      <dgm:t>
        <a:bodyPr/>
        <a:lstStyle/>
        <a:p>
          <a:r>
            <a:rPr lang="ru-RU" sz="1100" dirty="0" smtClean="0"/>
            <a:t> </a:t>
          </a:r>
          <a:r>
            <a:rPr lang="ru-RU" sz="1600" dirty="0" smtClean="0"/>
            <a:t>тяжелое материальное положение физического лица, привлекаемого к ответственности за совершение налогового правонарушения</a:t>
          </a:r>
          <a:endParaRPr lang="ru-RU" sz="1600" dirty="0"/>
        </a:p>
      </dgm:t>
    </dgm:pt>
    <dgm:pt modelId="{75601A92-EA82-4260-AA0A-7408A2C3B27F}" type="parTrans" cxnId="{2E59F1F1-DF1A-46A3-8949-2B6ACE14E886}">
      <dgm:prSet/>
      <dgm:spPr/>
      <dgm:t>
        <a:bodyPr/>
        <a:lstStyle/>
        <a:p>
          <a:endParaRPr lang="ru-RU"/>
        </a:p>
      </dgm:t>
    </dgm:pt>
    <dgm:pt modelId="{27FC562D-580D-49FB-959B-398D84E30B87}" type="sibTrans" cxnId="{2E59F1F1-DF1A-46A3-8949-2B6ACE14E886}">
      <dgm:prSet/>
      <dgm:spPr/>
      <dgm:t>
        <a:bodyPr/>
        <a:lstStyle/>
        <a:p>
          <a:endParaRPr lang="ru-RU"/>
        </a:p>
      </dgm:t>
    </dgm:pt>
    <dgm:pt modelId="{B871798C-6B41-433C-A96F-90B2F7D8B8BC}" type="pres">
      <dgm:prSet presAssocID="{B9EC01B3-F516-47B4-B8C6-0C78ED00D6D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DF87D6-5828-4DB4-874E-14FB943AE9B7}" type="pres">
      <dgm:prSet presAssocID="{DB075282-8323-46FD-B955-BF5211BA5A30}" presName="node" presStyleLbl="node1" presStyleIdx="0" presStyleCnt="4" custScaleX="293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1EDBC-5A1E-4B28-A3D8-0477D44AE004}" type="pres">
      <dgm:prSet presAssocID="{DB075282-8323-46FD-B955-BF5211BA5A30}" presName="spNode" presStyleCnt="0"/>
      <dgm:spPr/>
    </dgm:pt>
    <dgm:pt modelId="{4B663108-E1E7-4920-88AD-88C956533455}" type="pres">
      <dgm:prSet presAssocID="{61CF2DC0-5F57-4C38-9DEE-0B5716D8EBDD}" presName="sibTrans" presStyleLbl="sibTrans1D1" presStyleIdx="0" presStyleCnt="4"/>
      <dgm:spPr/>
      <dgm:t>
        <a:bodyPr/>
        <a:lstStyle/>
        <a:p>
          <a:endParaRPr lang="ru-RU"/>
        </a:p>
      </dgm:t>
    </dgm:pt>
    <dgm:pt modelId="{2B54A185-329D-43F8-BFD6-3258F612CACA}" type="pres">
      <dgm:prSet presAssocID="{97528CBA-F340-4787-9A98-7610C2D29C12}" presName="node" presStyleLbl="node1" presStyleIdx="1" presStyleCnt="4" custScaleX="224663" custScaleY="147871" custRadScaleRad="129026" custRadScaleInc="1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E64B6-C236-419E-99AE-8C190ADE5BF9}" type="pres">
      <dgm:prSet presAssocID="{97528CBA-F340-4787-9A98-7610C2D29C12}" presName="spNode" presStyleCnt="0"/>
      <dgm:spPr/>
    </dgm:pt>
    <dgm:pt modelId="{2958F3BE-4063-4859-A73A-5CB847669EA7}" type="pres">
      <dgm:prSet presAssocID="{27FC562D-580D-49FB-959B-398D84E30B87}" presName="sibTrans" presStyleLbl="sibTrans1D1" presStyleIdx="1" presStyleCnt="4"/>
      <dgm:spPr/>
      <dgm:t>
        <a:bodyPr/>
        <a:lstStyle/>
        <a:p>
          <a:endParaRPr lang="ru-RU"/>
        </a:p>
      </dgm:t>
    </dgm:pt>
    <dgm:pt modelId="{03020A1B-484E-42F7-80FC-04F645960EB9}" type="pres">
      <dgm:prSet presAssocID="{83DE41D0-EB1C-48A7-9695-414E8A07010A}" presName="node" presStyleLbl="node1" presStyleIdx="2" presStyleCnt="4" custScaleX="301386" custScaleY="154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30924-F0B4-403D-B0DB-805E59BE5792}" type="pres">
      <dgm:prSet presAssocID="{83DE41D0-EB1C-48A7-9695-414E8A07010A}" presName="spNode" presStyleCnt="0"/>
      <dgm:spPr/>
    </dgm:pt>
    <dgm:pt modelId="{06A111C7-EC35-41AC-B683-7F34D9540D0B}" type="pres">
      <dgm:prSet presAssocID="{BD303FD7-7E3A-41C1-B758-AD0AF01080F2}" presName="sibTrans" presStyleLbl="sibTrans1D1" presStyleIdx="2" presStyleCnt="4"/>
      <dgm:spPr/>
      <dgm:t>
        <a:bodyPr/>
        <a:lstStyle/>
        <a:p>
          <a:endParaRPr lang="ru-RU"/>
        </a:p>
      </dgm:t>
    </dgm:pt>
    <dgm:pt modelId="{E4FF567D-1314-401A-A2F6-04D199373B02}" type="pres">
      <dgm:prSet presAssocID="{0E2C8FF6-829A-4D7E-A473-FF832D78A6B7}" presName="node" presStyleLbl="node1" presStyleIdx="3" presStyleCnt="4" custScaleX="233838" custScaleY="147870" custRadScaleRad="132304" custRadScaleInc="-1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135A5-2FFD-4652-AD9D-5C36031FE41D}" type="pres">
      <dgm:prSet presAssocID="{0E2C8FF6-829A-4D7E-A473-FF832D78A6B7}" presName="spNode" presStyleCnt="0"/>
      <dgm:spPr/>
    </dgm:pt>
    <dgm:pt modelId="{488D3B0F-589D-4C10-8F0B-47E4EE8F312E}" type="pres">
      <dgm:prSet presAssocID="{D35CF62C-2CC1-4830-BB1D-01C39637ABA4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F75DA06E-49EA-4FEA-A0FF-2749D02AC15C}" type="presOf" srcId="{0E2C8FF6-829A-4D7E-A473-FF832D78A6B7}" destId="{E4FF567D-1314-401A-A2F6-04D199373B02}" srcOrd="0" destOrd="0" presId="urn:microsoft.com/office/officeart/2005/8/layout/cycle6"/>
    <dgm:cxn modelId="{13883411-A53F-4649-ABF5-726057DC4859}" type="presOf" srcId="{DB075282-8323-46FD-B955-BF5211BA5A30}" destId="{6FDF87D6-5828-4DB4-874E-14FB943AE9B7}" srcOrd="0" destOrd="0" presId="urn:microsoft.com/office/officeart/2005/8/layout/cycle6"/>
    <dgm:cxn modelId="{00B82A98-5B7D-457D-B731-4FAC4523DF54}" srcId="{B9EC01B3-F516-47B4-B8C6-0C78ED00D6D5}" destId="{DB075282-8323-46FD-B955-BF5211BA5A30}" srcOrd="0" destOrd="0" parTransId="{495ED426-D925-47C2-9EE5-378D80D6CF6F}" sibTransId="{61CF2DC0-5F57-4C38-9DEE-0B5716D8EBDD}"/>
    <dgm:cxn modelId="{1D1F0D08-9958-4DBB-83DE-44C46A054521}" type="presOf" srcId="{B9EC01B3-F516-47B4-B8C6-0C78ED00D6D5}" destId="{B871798C-6B41-433C-A96F-90B2F7D8B8BC}" srcOrd="0" destOrd="0" presId="urn:microsoft.com/office/officeart/2005/8/layout/cycle6"/>
    <dgm:cxn modelId="{42A0F648-FA47-4C4A-BAB7-2395FFC8B100}" type="presOf" srcId="{BD303FD7-7E3A-41C1-B758-AD0AF01080F2}" destId="{06A111C7-EC35-41AC-B683-7F34D9540D0B}" srcOrd="0" destOrd="0" presId="urn:microsoft.com/office/officeart/2005/8/layout/cycle6"/>
    <dgm:cxn modelId="{6B8C2F6F-29EE-4222-BDDA-E34D17C605E5}" type="presOf" srcId="{61CF2DC0-5F57-4C38-9DEE-0B5716D8EBDD}" destId="{4B663108-E1E7-4920-88AD-88C956533455}" srcOrd="0" destOrd="0" presId="urn:microsoft.com/office/officeart/2005/8/layout/cycle6"/>
    <dgm:cxn modelId="{1B20BAFA-EBA8-4D08-A3C0-955D007170B5}" type="presOf" srcId="{D35CF62C-2CC1-4830-BB1D-01C39637ABA4}" destId="{488D3B0F-589D-4C10-8F0B-47E4EE8F312E}" srcOrd="0" destOrd="0" presId="urn:microsoft.com/office/officeart/2005/8/layout/cycle6"/>
    <dgm:cxn modelId="{116E6F71-591E-4324-890B-383FB7A92DE8}" srcId="{B9EC01B3-F516-47B4-B8C6-0C78ED00D6D5}" destId="{83DE41D0-EB1C-48A7-9695-414E8A07010A}" srcOrd="2" destOrd="0" parTransId="{04E47331-CD56-4980-B0C2-F742B6F09405}" sibTransId="{BD303FD7-7E3A-41C1-B758-AD0AF01080F2}"/>
    <dgm:cxn modelId="{CC5C9973-287F-40C6-BA3D-31B42ED8A4EE}" srcId="{B9EC01B3-F516-47B4-B8C6-0C78ED00D6D5}" destId="{0E2C8FF6-829A-4D7E-A473-FF832D78A6B7}" srcOrd="3" destOrd="0" parTransId="{C967DF17-45FC-48E9-8E69-B91A1AED00D5}" sibTransId="{D35CF62C-2CC1-4830-BB1D-01C39637ABA4}"/>
    <dgm:cxn modelId="{DC211FD4-EE46-48E8-B4B8-5DAA747D10C9}" type="presOf" srcId="{83DE41D0-EB1C-48A7-9695-414E8A07010A}" destId="{03020A1B-484E-42F7-80FC-04F645960EB9}" srcOrd="0" destOrd="0" presId="urn:microsoft.com/office/officeart/2005/8/layout/cycle6"/>
    <dgm:cxn modelId="{2E59F1F1-DF1A-46A3-8949-2B6ACE14E886}" srcId="{B9EC01B3-F516-47B4-B8C6-0C78ED00D6D5}" destId="{97528CBA-F340-4787-9A98-7610C2D29C12}" srcOrd="1" destOrd="0" parTransId="{75601A92-EA82-4260-AA0A-7408A2C3B27F}" sibTransId="{27FC562D-580D-49FB-959B-398D84E30B87}"/>
    <dgm:cxn modelId="{FA8BB8E7-4AF5-4121-9B2C-B021E0965B38}" type="presOf" srcId="{27FC562D-580D-49FB-959B-398D84E30B87}" destId="{2958F3BE-4063-4859-A73A-5CB847669EA7}" srcOrd="0" destOrd="0" presId="urn:microsoft.com/office/officeart/2005/8/layout/cycle6"/>
    <dgm:cxn modelId="{B09C668A-BA64-4049-B266-B01B4E8DE7CB}" type="presOf" srcId="{97528CBA-F340-4787-9A98-7610C2D29C12}" destId="{2B54A185-329D-43F8-BFD6-3258F612CACA}" srcOrd="0" destOrd="0" presId="urn:microsoft.com/office/officeart/2005/8/layout/cycle6"/>
    <dgm:cxn modelId="{CC99ECB0-E40C-4EB8-8941-FE5CDD1E44CC}" type="presParOf" srcId="{B871798C-6B41-433C-A96F-90B2F7D8B8BC}" destId="{6FDF87D6-5828-4DB4-874E-14FB943AE9B7}" srcOrd="0" destOrd="0" presId="urn:microsoft.com/office/officeart/2005/8/layout/cycle6"/>
    <dgm:cxn modelId="{759249BE-3AB7-4F08-95D0-15C46E4EE804}" type="presParOf" srcId="{B871798C-6B41-433C-A96F-90B2F7D8B8BC}" destId="{7061EDBC-5A1E-4B28-A3D8-0477D44AE004}" srcOrd="1" destOrd="0" presId="urn:microsoft.com/office/officeart/2005/8/layout/cycle6"/>
    <dgm:cxn modelId="{780DE7E5-5F66-41A3-9F76-05FB9E43BA42}" type="presParOf" srcId="{B871798C-6B41-433C-A96F-90B2F7D8B8BC}" destId="{4B663108-E1E7-4920-88AD-88C956533455}" srcOrd="2" destOrd="0" presId="urn:microsoft.com/office/officeart/2005/8/layout/cycle6"/>
    <dgm:cxn modelId="{82C7EDC7-FD73-4507-9F4D-6C0793903575}" type="presParOf" srcId="{B871798C-6B41-433C-A96F-90B2F7D8B8BC}" destId="{2B54A185-329D-43F8-BFD6-3258F612CACA}" srcOrd="3" destOrd="0" presId="urn:microsoft.com/office/officeart/2005/8/layout/cycle6"/>
    <dgm:cxn modelId="{6B1C8D10-5360-44AE-A61A-FCE2E084DA59}" type="presParOf" srcId="{B871798C-6B41-433C-A96F-90B2F7D8B8BC}" destId="{84AE64B6-C236-419E-99AE-8C190ADE5BF9}" srcOrd="4" destOrd="0" presId="urn:microsoft.com/office/officeart/2005/8/layout/cycle6"/>
    <dgm:cxn modelId="{154FE550-6230-4D64-81A6-118DC7FA894F}" type="presParOf" srcId="{B871798C-6B41-433C-A96F-90B2F7D8B8BC}" destId="{2958F3BE-4063-4859-A73A-5CB847669EA7}" srcOrd="5" destOrd="0" presId="urn:microsoft.com/office/officeart/2005/8/layout/cycle6"/>
    <dgm:cxn modelId="{B5F53B6C-8B5E-4863-81CE-C827CA29C45D}" type="presParOf" srcId="{B871798C-6B41-433C-A96F-90B2F7D8B8BC}" destId="{03020A1B-484E-42F7-80FC-04F645960EB9}" srcOrd="6" destOrd="0" presId="urn:microsoft.com/office/officeart/2005/8/layout/cycle6"/>
    <dgm:cxn modelId="{B405C5A6-3E08-4D9D-A6C9-957B74DD5DC3}" type="presParOf" srcId="{B871798C-6B41-433C-A96F-90B2F7D8B8BC}" destId="{E2330924-F0B4-403D-B0DB-805E59BE5792}" srcOrd="7" destOrd="0" presId="urn:microsoft.com/office/officeart/2005/8/layout/cycle6"/>
    <dgm:cxn modelId="{5AD4D870-648F-4122-AE84-E6C04D69CB1C}" type="presParOf" srcId="{B871798C-6B41-433C-A96F-90B2F7D8B8BC}" destId="{06A111C7-EC35-41AC-B683-7F34D9540D0B}" srcOrd="8" destOrd="0" presId="urn:microsoft.com/office/officeart/2005/8/layout/cycle6"/>
    <dgm:cxn modelId="{A5A5292C-0695-47E6-9AF4-41AA326B1A36}" type="presParOf" srcId="{B871798C-6B41-433C-A96F-90B2F7D8B8BC}" destId="{E4FF567D-1314-401A-A2F6-04D199373B02}" srcOrd="9" destOrd="0" presId="urn:microsoft.com/office/officeart/2005/8/layout/cycle6"/>
    <dgm:cxn modelId="{56BB57E7-B9B6-490C-B76B-AF91BB7CC1C5}" type="presParOf" srcId="{B871798C-6B41-433C-A96F-90B2F7D8B8BC}" destId="{C4F135A5-2FFD-4652-AD9D-5C36031FE41D}" srcOrd="10" destOrd="0" presId="urn:microsoft.com/office/officeart/2005/8/layout/cycle6"/>
    <dgm:cxn modelId="{F72B73F7-13EB-4875-8ACF-B5F4F940F4AA}" type="presParOf" srcId="{B871798C-6B41-433C-A96F-90B2F7D8B8BC}" destId="{488D3B0F-589D-4C10-8F0B-47E4EE8F312E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3EB770-2535-4C9C-9A4B-2C5DE6578CE8}">
      <dsp:nvSpPr>
        <dsp:cNvPr id="0" name=""/>
        <dsp:cNvSpPr/>
      </dsp:nvSpPr>
      <dsp:spPr>
        <a:xfrm>
          <a:off x="0" y="454297"/>
          <a:ext cx="732155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A38B72-DBB7-4E0D-9D62-0B436416C213}">
      <dsp:nvSpPr>
        <dsp:cNvPr id="0" name=""/>
        <dsp:cNvSpPr/>
      </dsp:nvSpPr>
      <dsp:spPr>
        <a:xfrm>
          <a:off x="221282" y="0"/>
          <a:ext cx="6688411" cy="1325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716" tIns="0" rIns="19371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800" dirty="0" smtClean="0">
              <a:solidFill>
                <a:schemeClr val="bg1"/>
              </a:solidFill>
              <a:latin typeface="PF Din Text Cond Pro"/>
              <a:ea typeface="+mj-ea"/>
              <a:cs typeface="Times New Roman" panose="02020603050405020304" pitchFamily="18" charset="0"/>
            </a:rPr>
            <a:t>Более простая и менее формализованная процедура обращения</a:t>
          </a:r>
        </a:p>
      </dsp:txBody>
      <dsp:txXfrm>
        <a:off x="221282" y="0"/>
        <a:ext cx="6688411" cy="1325570"/>
      </dsp:txXfrm>
    </dsp:sp>
    <dsp:sp modelId="{C9135E0A-FE1E-4115-81FA-A81168EA49E1}">
      <dsp:nvSpPr>
        <dsp:cNvPr id="0" name=""/>
        <dsp:cNvSpPr/>
      </dsp:nvSpPr>
      <dsp:spPr>
        <a:xfrm>
          <a:off x="0" y="1822448"/>
          <a:ext cx="732155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D04C69-E118-4067-BA97-E7DB4E202AC8}">
      <dsp:nvSpPr>
        <dsp:cNvPr id="0" name=""/>
        <dsp:cNvSpPr/>
      </dsp:nvSpPr>
      <dsp:spPr>
        <a:xfrm>
          <a:off x="221282" y="1390402"/>
          <a:ext cx="6705103" cy="1265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716" tIns="0" rIns="19371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800" dirty="0" smtClean="0">
              <a:solidFill>
                <a:schemeClr val="bg1"/>
              </a:solidFill>
              <a:latin typeface="PF Din Text Cond Pro"/>
              <a:ea typeface="+mj-ea"/>
              <a:cs typeface="Times New Roman" panose="02020603050405020304" pitchFamily="18" charset="0"/>
            </a:rPr>
            <a:t>Меньшие сроки рассмотрения жалобы</a:t>
          </a:r>
        </a:p>
      </dsp:txBody>
      <dsp:txXfrm>
        <a:off x="221282" y="1390402"/>
        <a:ext cx="6705103" cy="1265246"/>
      </dsp:txXfrm>
    </dsp:sp>
    <dsp:sp modelId="{61F4D4A9-30E7-41C7-A566-A3B1B47B489C}">
      <dsp:nvSpPr>
        <dsp:cNvPr id="0" name=""/>
        <dsp:cNvSpPr/>
      </dsp:nvSpPr>
      <dsp:spPr>
        <a:xfrm>
          <a:off x="0" y="3229120"/>
          <a:ext cx="732155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EAAACA-D9BF-47CE-90EC-03920A243785}">
      <dsp:nvSpPr>
        <dsp:cNvPr id="0" name=""/>
        <dsp:cNvSpPr/>
      </dsp:nvSpPr>
      <dsp:spPr>
        <a:xfrm>
          <a:off x="221282" y="2777197"/>
          <a:ext cx="6705103" cy="1359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716" tIns="0" rIns="19371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800" dirty="0" smtClean="0">
              <a:solidFill>
                <a:schemeClr val="bg1"/>
              </a:solidFill>
              <a:latin typeface="PF Din Text Cond Pro"/>
              <a:ea typeface="+mj-ea"/>
              <a:cs typeface="Times New Roman" panose="02020603050405020304" pitchFamily="18" charset="0"/>
            </a:rPr>
            <a:t>Отсутствие расходов, связанных с оплатой государственной пошлины и других судебных издержек</a:t>
          </a:r>
        </a:p>
      </dsp:txBody>
      <dsp:txXfrm>
        <a:off x="221282" y="2777197"/>
        <a:ext cx="6705103" cy="13592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FBFC63-A71F-458B-83D5-AFA8843500E0}">
      <dsp:nvSpPr>
        <dsp:cNvPr id="0" name=""/>
        <dsp:cNvSpPr/>
      </dsp:nvSpPr>
      <dsp:spPr>
        <a:xfrm>
          <a:off x="648075" y="288029"/>
          <a:ext cx="2533669" cy="1470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 оставлении жалобы без удовлетворения</a:t>
          </a:r>
          <a:endParaRPr lang="ru-RU" sz="1800" kern="1200" dirty="0"/>
        </a:p>
      </dsp:txBody>
      <dsp:txXfrm>
        <a:off x="648075" y="288029"/>
        <a:ext cx="2533669" cy="1470861"/>
      </dsp:txXfrm>
    </dsp:sp>
    <dsp:sp modelId="{D65D8FE8-9972-41EB-A3C2-B87E68BFDE10}">
      <dsp:nvSpPr>
        <dsp:cNvPr id="0" name=""/>
        <dsp:cNvSpPr/>
      </dsp:nvSpPr>
      <dsp:spPr>
        <a:xfrm>
          <a:off x="3384386" y="288029"/>
          <a:ext cx="3267650" cy="14942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 отмене акта налогового органа ненормативного характера</a:t>
          </a:r>
          <a:endParaRPr lang="ru-RU" sz="1800" kern="1200" dirty="0"/>
        </a:p>
      </dsp:txBody>
      <dsp:txXfrm>
        <a:off x="3384386" y="288029"/>
        <a:ext cx="3267650" cy="1494294"/>
      </dsp:txXfrm>
    </dsp:sp>
    <dsp:sp modelId="{F5AD7383-0CB2-406D-A951-AD6A856F9C90}">
      <dsp:nvSpPr>
        <dsp:cNvPr id="0" name=""/>
        <dsp:cNvSpPr/>
      </dsp:nvSpPr>
      <dsp:spPr>
        <a:xfrm>
          <a:off x="334" y="2242093"/>
          <a:ext cx="2148215" cy="12889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 отмене решения налогового органа полностью или в части</a:t>
          </a:r>
          <a:endParaRPr lang="ru-RU" sz="1800" kern="1200" dirty="0"/>
        </a:p>
      </dsp:txBody>
      <dsp:txXfrm>
        <a:off x="334" y="2242093"/>
        <a:ext cx="2148215" cy="1288929"/>
      </dsp:txXfrm>
    </dsp:sp>
    <dsp:sp modelId="{D8470B71-EAC8-4FD2-A1C5-ACCB70933CCA}">
      <dsp:nvSpPr>
        <dsp:cNvPr id="0" name=""/>
        <dsp:cNvSpPr/>
      </dsp:nvSpPr>
      <dsp:spPr>
        <a:xfrm>
          <a:off x="2363371" y="2242093"/>
          <a:ext cx="2148215" cy="12889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 отмене решения налогового органа полностью и принятии по делу нового решения</a:t>
          </a:r>
          <a:endParaRPr lang="ru-RU" sz="1800" kern="1200" dirty="0"/>
        </a:p>
      </dsp:txBody>
      <dsp:txXfrm>
        <a:off x="2363371" y="2242093"/>
        <a:ext cx="2148215" cy="1288929"/>
      </dsp:txXfrm>
    </dsp:sp>
    <dsp:sp modelId="{5551EC87-E29E-4ED9-9C90-C137B1F6547C}">
      <dsp:nvSpPr>
        <dsp:cNvPr id="0" name=""/>
        <dsp:cNvSpPr/>
      </dsp:nvSpPr>
      <dsp:spPr>
        <a:xfrm>
          <a:off x="4726408" y="1997145"/>
          <a:ext cx="2618072" cy="17788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 признании действия или бездействие должностных лиц налоговых органов незаконными и вынесении решения по существу</a:t>
          </a:r>
          <a:endParaRPr lang="ru-RU" sz="1800" kern="1200" dirty="0"/>
        </a:p>
      </dsp:txBody>
      <dsp:txXfrm>
        <a:off x="4726408" y="1997145"/>
        <a:ext cx="2618072" cy="17788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DF87D6-5828-4DB4-874E-14FB943AE9B7}">
      <dsp:nvSpPr>
        <dsp:cNvPr id="0" name=""/>
        <dsp:cNvSpPr/>
      </dsp:nvSpPr>
      <dsp:spPr>
        <a:xfrm>
          <a:off x="1633752" y="-122156"/>
          <a:ext cx="4068999" cy="9025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совершение правонарушения вследствие стечения тяжелых личных или семейных обстоятельств</a:t>
          </a:r>
          <a:endParaRPr lang="ru-RU" sz="1600" kern="1200" dirty="0"/>
        </a:p>
      </dsp:txBody>
      <dsp:txXfrm>
        <a:off x="1633752" y="-122156"/>
        <a:ext cx="4068999" cy="902531"/>
      </dsp:txXfrm>
    </dsp:sp>
    <dsp:sp modelId="{4B663108-E1E7-4920-88AD-88C956533455}">
      <dsp:nvSpPr>
        <dsp:cNvPr id="0" name=""/>
        <dsp:cNvSpPr/>
      </dsp:nvSpPr>
      <dsp:spPr>
        <a:xfrm>
          <a:off x="2101709" y="631172"/>
          <a:ext cx="2982377" cy="2982377"/>
        </a:xfrm>
        <a:custGeom>
          <a:avLst/>
          <a:gdLst/>
          <a:ahLst/>
          <a:cxnLst/>
          <a:rect l="0" t="0" r="0" b="0"/>
          <a:pathLst>
            <a:path>
              <a:moveTo>
                <a:pt x="2147060" y="151981"/>
              </a:moveTo>
              <a:arcTo wR="1491188" hR="1491188" stAng="17765587" swAng="144494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54A185-329D-43F8-BFD6-3258F612CACA}">
      <dsp:nvSpPr>
        <dsp:cNvPr id="0" name=""/>
        <dsp:cNvSpPr/>
      </dsp:nvSpPr>
      <dsp:spPr>
        <a:xfrm>
          <a:off x="4032444" y="1172228"/>
          <a:ext cx="3119467" cy="13345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 </a:t>
          </a:r>
          <a:r>
            <a:rPr lang="ru-RU" sz="1600" kern="1200" dirty="0" smtClean="0"/>
            <a:t>тяжелое материальное положение физического лица, привлекаемого к ответственности за совершение налогового правонарушения</a:t>
          </a:r>
          <a:endParaRPr lang="ru-RU" sz="1600" kern="1200" dirty="0"/>
        </a:p>
      </dsp:txBody>
      <dsp:txXfrm>
        <a:off x="4032444" y="1172228"/>
        <a:ext cx="3119467" cy="1334582"/>
      </dsp:txXfrm>
    </dsp:sp>
    <dsp:sp modelId="{2958F3BE-4063-4859-A73A-5CB847669EA7}">
      <dsp:nvSpPr>
        <dsp:cNvPr id="0" name=""/>
        <dsp:cNvSpPr/>
      </dsp:nvSpPr>
      <dsp:spPr>
        <a:xfrm>
          <a:off x="2255247" y="-113899"/>
          <a:ext cx="2982377" cy="2982377"/>
        </a:xfrm>
        <a:custGeom>
          <a:avLst/>
          <a:gdLst/>
          <a:ahLst/>
          <a:cxnLst/>
          <a:rect l="0" t="0" r="0" b="0"/>
          <a:pathLst>
            <a:path>
              <a:moveTo>
                <a:pt x="2463435" y="2621843"/>
              </a:moveTo>
              <a:arcTo wR="1491188" hR="1491188" stAng="2958471" swAng="39276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20A1B-484E-42F7-80FC-04F645960EB9}">
      <dsp:nvSpPr>
        <dsp:cNvPr id="0" name=""/>
        <dsp:cNvSpPr/>
      </dsp:nvSpPr>
      <dsp:spPr>
        <a:xfrm>
          <a:off x="1575865" y="2612386"/>
          <a:ext cx="4184773" cy="1398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 </a:t>
          </a:r>
          <a:r>
            <a:rPr lang="ru-RU" sz="1600" kern="1200" dirty="0" smtClean="0"/>
            <a:t>иные обстоятельства, которые судом или налоговым органом, рассматривающим дело, могут быть признаны смягчающими ответственность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1575865" y="2612386"/>
        <a:ext cx="4184773" cy="1398201"/>
      </dsp:txXfrm>
    </dsp:sp>
    <dsp:sp modelId="{06A111C7-EC35-41AC-B683-7F34D9540D0B}">
      <dsp:nvSpPr>
        <dsp:cNvPr id="0" name=""/>
        <dsp:cNvSpPr/>
      </dsp:nvSpPr>
      <dsp:spPr>
        <a:xfrm>
          <a:off x="2059527" y="-124666"/>
          <a:ext cx="2982377" cy="2982377"/>
        </a:xfrm>
        <a:custGeom>
          <a:avLst/>
          <a:gdLst/>
          <a:ahLst/>
          <a:cxnLst/>
          <a:rect l="0" t="0" r="0" b="0"/>
          <a:pathLst>
            <a:path>
              <a:moveTo>
                <a:pt x="670283" y="2736081"/>
              </a:moveTo>
              <a:arcTo wR="1491188" hR="1491188" stAng="7404095" swAng="3991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F567D-1314-401A-A2F6-04D199373B02}">
      <dsp:nvSpPr>
        <dsp:cNvPr id="0" name=""/>
        <dsp:cNvSpPr/>
      </dsp:nvSpPr>
      <dsp:spPr>
        <a:xfrm>
          <a:off x="72012" y="1172225"/>
          <a:ext cx="3246863" cy="1334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совершение правонарушения под влиянием угрозы или принуждения либо в силу материальной, служебной или иной зависимости</a:t>
          </a:r>
          <a:endParaRPr lang="ru-RU" sz="11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72012" y="1172225"/>
        <a:ext cx="3246863" cy="1334573"/>
      </dsp:txXfrm>
    </dsp:sp>
    <dsp:sp modelId="{488D3B0F-589D-4C10-8F0B-47E4EE8F312E}">
      <dsp:nvSpPr>
        <dsp:cNvPr id="0" name=""/>
        <dsp:cNvSpPr/>
      </dsp:nvSpPr>
      <dsp:spPr>
        <a:xfrm>
          <a:off x="2216809" y="641146"/>
          <a:ext cx="2982377" cy="2982377"/>
        </a:xfrm>
        <a:custGeom>
          <a:avLst/>
          <a:gdLst/>
          <a:ahLst/>
          <a:cxnLst/>
          <a:rect l="0" t="0" r="0" b="0"/>
          <a:pathLst>
            <a:path>
              <a:moveTo>
                <a:pt x="354370" y="526156"/>
              </a:moveTo>
              <a:arcTo wR="1491188" hR="1491188" stAng="13219654" swAng="14681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0.17775</cdr:x>
      <cdr:y>0.09407</cdr:y>
    </cdr:from>
    <cdr:to>
      <cdr:x>0.2761</cdr:x>
      <cdr:y>0.16862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301403" y="454298"/>
          <a:ext cx="720074" cy="36001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/>
            <a:t>1686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0.60066</cdr:x>
      <cdr:y>0.36247</cdr:y>
    </cdr:from>
    <cdr:to>
      <cdr:x>0.68917</cdr:x>
      <cdr:y>0.42212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97747" y="1750442"/>
          <a:ext cx="648072" cy="2880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chemeClr val="bg1"/>
              </a:solidFill>
            </a:rPr>
            <a:t>1428</a:t>
          </a:r>
          <a:endParaRPr lang="ru-RU" sz="1600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0342" cy="488792"/>
          </a:xfrm>
          <a:prstGeom prst="rect">
            <a:avLst/>
          </a:prstGeom>
        </p:spPr>
        <p:txBody>
          <a:bodyPr vert="horz" lIns="89842" tIns="44920" rIns="89842" bIns="449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3382" y="0"/>
            <a:ext cx="2880342" cy="488792"/>
          </a:xfrm>
          <a:prstGeom prst="rect">
            <a:avLst/>
          </a:prstGeom>
        </p:spPr>
        <p:txBody>
          <a:bodyPr vert="horz" lIns="89842" tIns="44920" rIns="89842" bIns="44920" rtlCol="0"/>
          <a:lstStyle>
            <a:lvl1pPr algn="r">
              <a:defRPr sz="1200"/>
            </a:lvl1pPr>
          </a:lstStyle>
          <a:p>
            <a:fld id="{381760A2-F6F1-44F3-A5F6-DB15F110303A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42" tIns="44920" rIns="89842" bIns="449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218" y="4644303"/>
            <a:ext cx="5316841" cy="4399121"/>
          </a:xfrm>
          <a:prstGeom prst="rect">
            <a:avLst/>
          </a:prstGeom>
        </p:spPr>
        <p:txBody>
          <a:bodyPr vert="horz" lIns="89842" tIns="44920" rIns="89842" bIns="449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285463"/>
            <a:ext cx="2880342" cy="488792"/>
          </a:xfrm>
          <a:prstGeom prst="rect">
            <a:avLst/>
          </a:prstGeom>
        </p:spPr>
        <p:txBody>
          <a:bodyPr vert="horz" lIns="89842" tIns="44920" rIns="89842" bIns="449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3382" y="9285463"/>
            <a:ext cx="2880342" cy="488792"/>
          </a:xfrm>
          <a:prstGeom prst="rect">
            <a:avLst/>
          </a:prstGeom>
        </p:spPr>
        <p:txBody>
          <a:bodyPr vert="horz" lIns="89842" tIns="44920" rIns="89842" bIns="44920" rtlCol="0" anchor="b"/>
          <a:lstStyle>
            <a:lvl1pPr algn="r">
              <a:defRPr sz="1200"/>
            </a:lvl1pPr>
          </a:lstStyle>
          <a:p>
            <a:fld id="{7ABAD1A5-C31B-427B-ADFE-E02E51D534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765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9475" y="733425"/>
            <a:ext cx="4886325" cy="36655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225B0-239C-494A-92EB-2F86A9E8B2CE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908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7" y="1428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3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9" y="303213"/>
            <a:ext cx="7065963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8" y="0"/>
            <a:ext cx="76676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7" y="1913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8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5127078"/>
            <a:ext cx="923619" cy="376853"/>
          </a:xfrm>
          <a:prstGeom prst="rect">
            <a:avLst/>
          </a:prstGeom>
          <a:noFill/>
        </p:spPr>
        <p:txBody>
          <a:bodyPr wrap="square" lIns="80147" tIns="40074" rIns="80147" bIns="40074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" y="47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8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501071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8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8" y="3429721"/>
            <a:ext cx="7320689" cy="300640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7" y="1913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3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2" y="1606873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7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1606873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5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4" y="1606873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4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7" y="1913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501068"/>
            <a:ext cx="7864167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50" y="5872591"/>
            <a:ext cx="567428" cy="653106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8C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6" y="490023"/>
            <a:ext cx="7343873" cy="111028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6" y="1600201"/>
            <a:ext cx="7343873" cy="4835924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3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3" y="6041427"/>
            <a:ext cx="619711" cy="631834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wheel spokes="2"/>
  </p:transition>
  <p:hf hdr="0" ftr="0" dt="0"/>
  <p:txStyles>
    <p:titleStyle>
      <a:lvl1pPr algn="l" defTabSz="914239" rtl="0" eaLnBrk="1" latinLnBrk="0" hangingPunct="1">
        <a:lnSpc>
          <a:spcPts val="4558"/>
        </a:lnSpc>
        <a:spcBef>
          <a:spcPct val="0"/>
        </a:spcBef>
        <a:buNone/>
        <a:defRPr sz="37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8641" indent="0" algn="l" defTabSz="914239" rtl="0" eaLnBrk="1" latinLnBrk="0" hangingPunct="1">
        <a:spcBef>
          <a:spcPct val="20000"/>
        </a:spcBef>
        <a:buFont typeface="+mj-lt"/>
        <a:buNone/>
        <a:defRPr sz="32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8641" indent="0" algn="l" defTabSz="914239" rtl="0" eaLnBrk="1" latinLnBrk="0" hangingPunct="1">
        <a:spcBef>
          <a:spcPct val="20000"/>
        </a:spcBef>
        <a:buFont typeface="Arial" pitchFamily="34" charset="0"/>
        <a:buNone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24759" indent="-228197" algn="l" defTabSz="914239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15858" algn="just" defTabSz="914239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tabLst/>
        <a:defRPr sz="14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865" indent="0" algn="l" defTabSz="914239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defRPr sz="12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143" y="3199620"/>
            <a:ext cx="8766628" cy="1256267"/>
          </a:xfrm>
        </p:spPr>
        <p:txBody>
          <a:bodyPr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600" b="0" dirty="0" smtClean="0">
                <a:latin typeface="PF Din Text Cond Pro" pitchFamily="2" charset="0"/>
                <a:ea typeface="+mn-ea"/>
                <a:cs typeface="+mn-cs"/>
              </a:rPr>
              <a:t>ДОКЛАД</a:t>
            </a:r>
            <a:br>
              <a:rPr lang="ru-RU" sz="1600" b="0" dirty="0" smtClean="0">
                <a:latin typeface="PF Din Text Cond Pro" pitchFamily="2" charset="0"/>
                <a:ea typeface="+mn-ea"/>
                <a:cs typeface="+mn-cs"/>
              </a:rPr>
            </a:br>
            <a:r>
              <a:rPr lang="ru-RU" sz="1400" b="0" dirty="0" smtClean="0">
                <a:latin typeface="PF Din Text Cond Pro" pitchFamily="2" charset="0"/>
              </a:rPr>
              <a:t>НАЧАЛЬНИКА </a:t>
            </a:r>
            <a:r>
              <a:rPr lang="ru-RU" sz="1400" b="0" dirty="0">
                <a:latin typeface="PF Din Text Cond Pro" pitchFamily="2" charset="0"/>
              </a:rPr>
              <a:t>ОТДЕЛА ДОСУДЕБНОГО УРЕГУЛИРОВАНИЯ НАЛОГОВЫХ СПОРОВ  </a:t>
            </a:r>
            <a:r>
              <a:rPr lang="ru-RU" sz="1400" b="0" dirty="0" smtClean="0">
                <a:latin typeface="PF Din Text Cond Pro" pitchFamily="2" charset="0"/>
              </a:rPr>
              <a:t/>
            </a:r>
            <a:br>
              <a:rPr lang="ru-RU" sz="1400" b="0" dirty="0" smtClean="0">
                <a:latin typeface="PF Din Text Cond Pro" pitchFamily="2" charset="0"/>
              </a:rPr>
            </a:br>
            <a:r>
              <a:rPr lang="ru-RU" sz="1400" b="0" dirty="0" smtClean="0">
                <a:latin typeface="PF Din Text Cond Pro" pitchFamily="2" charset="0"/>
              </a:rPr>
              <a:t>УФНС </a:t>
            </a:r>
            <a:r>
              <a:rPr lang="ru-RU" sz="1400" b="0" dirty="0">
                <a:latin typeface="PF Din Text Cond Pro" pitchFamily="2" charset="0"/>
              </a:rPr>
              <a:t>РОССИИ ПО МОСКОВСКОЙ ОБЛАСТИ </a:t>
            </a:r>
            <a:r>
              <a:rPr lang="ru-RU" sz="1600" b="0" dirty="0">
                <a:latin typeface="PF Din Text Cond Pro" pitchFamily="2" charset="0"/>
              </a:rPr>
              <a:t/>
            </a:r>
            <a:br>
              <a:rPr lang="ru-RU" sz="1600" b="0" dirty="0">
                <a:latin typeface="PF Din Text Cond Pro" pitchFamily="2" charset="0"/>
              </a:rPr>
            </a:br>
            <a:r>
              <a:rPr lang="ru-RU" sz="1400" b="0" dirty="0" smtClean="0">
                <a:latin typeface="PF Din Text Cond Pro" pitchFamily="2" charset="0"/>
              </a:rPr>
              <a:t>В.В. Соловьевой</a:t>
            </a:r>
            <a:endParaRPr lang="ru-RU" sz="1400" b="0" dirty="0">
              <a:latin typeface="PF Din Text Cond Pro" pitchFamily="2" charset="0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2857" y="4601030"/>
            <a:ext cx="8665028" cy="2017404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PF Din Text Cond Pro" pitchFamily="2" charset="0"/>
                <a:ea typeface="+mj-ea"/>
                <a:cs typeface="+mj-cs"/>
              </a:rPr>
              <a:t>«Порядок досудебного урегулирования налоговых споров, практика применения смягчающих обстоятельств при обжаловании решений налоговых органов»</a:t>
            </a:r>
            <a:endParaRPr lang="ru-RU" sz="1400" dirty="0">
              <a:latin typeface="PF Din Text Cond Pro" pitchFamily="2" charset="0"/>
              <a:ea typeface="+mj-ea"/>
              <a:cs typeface="+mj-cs"/>
            </a:endParaRPr>
          </a:p>
          <a:p>
            <a:endParaRPr lang="ru-RU" sz="2000" dirty="0" smtClean="0">
              <a:latin typeface="PF Din Text Cond Pro" pitchFamily="2" charset="0"/>
            </a:endParaRPr>
          </a:p>
          <a:p>
            <a:r>
              <a:rPr lang="ru-RU" sz="1400" dirty="0">
                <a:latin typeface="PF Din Text Cond Pro" pitchFamily="2" charset="0"/>
              </a:rPr>
              <a:t>МОСКВА</a:t>
            </a:r>
          </a:p>
          <a:p>
            <a:r>
              <a:rPr lang="ru-RU" sz="1400" dirty="0" smtClean="0">
                <a:latin typeface="PF Din Text Cond Pro" pitchFamily="2" charset="0"/>
              </a:rPr>
              <a:t>2019</a:t>
            </a:r>
            <a:endParaRPr lang="ru-RU" sz="1400" dirty="0">
              <a:latin typeface="PF Din Text Cond Pro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0092" y="2553289"/>
            <a:ext cx="5996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PF Din Text Cond Pro" pitchFamily="2" charset="0"/>
              </a:rPr>
              <a:t>УПРАВЛЕНИЕ ФЕДЕРАЛЬНОЙ</a:t>
            </a:r>
            <a:br>
              <a:rPr lang="ru-RU" dirty="0">
                <a:solidFill>
                  <a:schemeClr val="bg1"/>
                </a:solidFill>
                <a:latin typeface="PF Din Text Cond Pro" pitchFamily="2" charset="0"/>
              </a:rPr>
            </a:br>
            <a:r>
              <a:rPr lang="ru-RU" dirty="0">
                <a:solidFill>
                  <a:schemeClr val="bg1"/>
                </a:solidFill>
                <a:latin typeface="PF Din Text Cond Pro" pitchFamily="2" charset="0"/>
              </a:rPr>
              <a:t>НАЛОГОВОЙ СЛУЖБЫ ПО МОСКОВСКОЙ ОБЛАСТИ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2939523550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22325" y="1606550"/>
          <a:ext cx="7321550" cy="482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0" kern="800" dirty="0" smtClean="0">
                <a:solidFill>
                  <a:srgbClr val="0072CE"/>
                </a:solidFill>
                <a:latin typeface="PF Din Text Cond Pro"/>
                <a:cs typeface="Times New Roman" panose="02020603050405020304" pitchFamily="18" charset="0"/>
              </a:rPr>
              <a:t>Преимущества досудебного урегулирования налоговых споров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право 8"/>
          <p:cNvSpPr/>
          <p:nvPr/>
        </p:nvSpPr>
        <p:spPr>
          <a:xfrm rot="5400000">
            <a:off x="4722691" y="325981"/>
            <a:ext cx="469160" cy="437094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endParaRPr lang="ru-RU" sz="19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35" name="Заголовок 8"/>
          <p:cNvSpPr>
            <a:spLocks/>
          </p:cNvSpPr>
          <p:nvPr/>
        </p:nvSpPr>
        <p:spPr bwMode="auto">
          <a:xfrm>
            <a:off x="1547664" y="548680"/>
            <a:ext cx="6596055" cy="57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87" tIns="53643" rIns="107287" bIns="53643" anchor="ctr"/>
          <a:lstStyle>
            <a:lvl1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3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подачи жалобы</a:t>
            </a:r>
            <a:endParaRPr lang="ru-RU" altLang="ru-RU" sz="3000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840690" y="1120270"/>
            <a:ext cx="8051789" cy="1119481"/>
          </a:xfrm>
          <a:prstGeom prst="flowChartAlternateProcess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lIns="71592" tIns="37228" rIns="71592" bIns="37228" anchor="ctr"/>
          <a:lstStyle>
            <a:lvl1pPr defTabSz="1073150"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1538" indent="-334963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41438" indent="-268288" defTabSz="10731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78013" indent="-268288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14588" indent="-268288" defTabSz="107315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17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289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861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433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Налогоплательщик</a:t>
            </a:r>
            <a:endParaRPr lang="ru-RU" altLang="ru-RU" sz="2000" b="1" dirty="0">
              <a:solidFill>
                <a:srgbClr val="4F81BD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1263880" y="3072135"/>
            <a:ext cx="6252361" cy="563884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  <a:extLst/>
        </p:spPr>
        <p:txBody>
          <a:bodyPr wrap="none" lIns="71592" tIns="37228" rIns="71592" bIns="37228" anchor="ctr"/>
          <a:lstStyle>
            <a:lvl1pPr defTabSz="1073150"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1538" indent="-334963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41438" indent="-268288" defTabSz="10731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78013" indent="-268288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14588" indent="-268288" defTabSz="107315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17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289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861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433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400" b="1" dirty="0">
              <a:solidFill>
                <a:srgbClr val="4F81BD">
                  <a:lumMod val="50000"/>
                </a:srgbClr>
              </a:solidFill>
              <a:latin typeface="Arial" panose="020B0604020202020204" pitchFamily="34" charset="0"/>
            </a:endParaRPr>
          </a:p>
        </p:txBody>
      </p:sp>
      <p:sp>
        <p:nvSpPr>
          <p:cNvPr id="11" name="Заголовок 8"/>
          <p:cNvSpPr>
            <a:spLocks/>
          </p:cNvSpPr>
          <p:nvPr/>
        </p:nvSpPr>
        <p:spPr bwMode="auto">
          <a:xfrm>
            <a:off x="827584" y="2780151"/>
            <a:ext cx="7992888" cy="91022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lIns="71592" tIns="37228" rIns="71592" bIns="37228" anchor="ctr"/>
          <a:lstStyle/>
          <a:p>
            <a:pPr algn="ctr" defTabSz="1073150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 Налоговый орган, акты ненормативного характера, действия</a:t>
            </a:r>
          </a:p>
          <a:p>
            <a:pPr algn="ctr" defTabSz="1073150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или бездействие должностных лиц которого обжалуются</a:t>
            </a:r>
          </a:p>
          <a:p>
            <a:pPr algn="ctr" defTabSz="1073150">
              <a:spcBef>
                <a:spcPct val="0"/>
              </a:spcBef>
            </a:pPr>
            <a:endParaRPr lang="ru-RU" altLang="ru-RU" sz="2000" b="1" dirty="0" smtClean="0">
              <a:solidFill>
                <a:srgbClr val="4F81BD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Заголовок 8"/>
          <p:cNvSpPr>
            <a:spLocks/>
          </p:cNvSpPr>
          <p:nvPr/>
        </p:nvSpPr>
        <p:spPr bwMode="auto">
          <a:xfrm>
            <a:off x="840691" y="3690377"/>
            <a:ext cx="6745972" cy="57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87" tIns="53643" rIns="107287" bIns="53643" anchor="ctr"/>
          <a:lstStyle>
            <a:lvl1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3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altLang="ru-RU" sz="3000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4741247" y="1963609"/>
            <a:ext cx="576064" cy="437094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endParaRPr lang="ru-RU" sz="19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Заголовок 8"/>
          <p:cNvSpPr>
            <a:spLocks/>
          </p:cNvSpPr>
          <p:nvPr/>
        </p:nvSpPr>
        <p:spPr bwMode="auto">
          <a:xfrm>
            <a:off x="827584" y="4437112"/>
            <a:ext cx="7992888" cy="91022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lIns="71592" tIns="37228" rIns="71592" bIns="37228" anchor="ctr"/>
          <a:lstStyle/>
          <a:p>
            <a:pPr algn="ctr" defTabSz="1073150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 Вышестоящий налоговый орган</a:t>
            </a:r>
          </a:p>
        </p:txBody>
      </p:sp>
    </p:spTree>
    <p:extLst>
      <p:ext uri="{BB962C8B-B14F-4D97-AF65-F5344CB8AC3E}">
        <p14:creationId xmlns="" xmlns:p14="http://schemas.microsoft.com/office/powerpoint/2010/main" val="1859743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8" y="548680"/>
            <a:ext cx="7320689" cy="1800200"/>
          </a:xfrm>
        </p:spPr>
        <p:txBody>
          <a:bodyPr>
            <a:noAutofit/>
          </a:bodyPr>
          <a:lstStyle/>
          <a:p>
            <a:pPr algn="ctr" defTabSz="1071563"/>
            <a:r>
              <a:rPr lang="ru-RU" altLang="ru-RU" sz="2000" dirty="0" smtClean="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Виды решений, выносимых вышестоящим налоговым органом по результатам рассмотрения жалобы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8" y="2420888"/>
            <a:ext cx="7320689" cy="40152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827584" y="2492896"/>
          <a:ext cx="73448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320689" cy="1584176"/>
          </a:xfrm>
        </p:spPr>
        <p:txBody>
          <a:bodyPr>
            <a:normAutofit fontScale="90000"/>
          </a:bodyPr>
          <a:lstStyle/>
          <a:p>
            <a:pPr algn="ctr" defTabSz="1071563"/>
            <a:r>
              <a:rPr lang="ru-RU" altLang="ru-RU" sz="2000" dirty="0" smtClean="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Смягчающие  обстоятельства, установленные  статьей 112 Налогового кодекса </a:t>
            </a:r>
            <a:br>
              <a:rPr lang="ru-RU" altLang="ru-RU" sz="2000" dirty="0" smtClean="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2000" dirty="0" smtClean="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Российской Федерации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8" y="2492896"/>
            <a:ext cx="7493778" cy="394322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827584" y="2492896"/>
          <a:ext cx="727280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6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467545" y="1314154"/>
            <a:ext cx="2844715" cy="664980"/>
          </a:xfrm>
          <a:prstGeom prst="flowChartAlternateProcess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lIns="71592" tIns="37228" rIns="71592" bIns="37228" anchor="ctr"/>
          <a:lstStyle>
            <a:lvl1pPr defTabSz="1073150"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1538" indent="-334963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41438" indent="-268288" defTabSz="10731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78013" indent="-268288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14588" indent="-268288" defTabSz="107315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17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289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861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433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350" b="1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Социальная направленность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350" b="1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деятельности налогоплательщика</a:t>
            </a:r>
            <a:endParaRPr lang="ru-RU" altLang="ru-RU" sz="1350" b="1" dirty="0">
              <a:solidFill>
                <a:srgbClr val="4F81BD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37" name="AutoShape 12"/>
          <p:cNvSpPr>
            <a:spLocks noChangeArrowheads="1"/>
          </p:cNvSpPr>
          <p:nvPr/>
        </p:nvSpPr>
        <p:spPr bwMode="auto">
          <a:xfrm>
            <a:off x="3966966" y="1138182"/>
            <a:ext cx="4785191" cy="968530"/>
          </a:xfrm>
          <a:prstGeom prst="flowChartAlternateProcess">
            <a:avLst/>
          </a:prstGeom>
          <a:solidFill>
            <a:srgbClr val="D4E2F4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 lIns="71592" tIns="37228" rIns="71592" bIns="37228" anchor="ctr">
            <a:spAutoFit/>
          </a:bodyPr>
          <a:lstStyle>
            <a:lvl1pPr defTabSz="1073150"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1538" indent="-334963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41438" indent="-268288" defTabSz="10731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78013" indent="-268288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14588" indent="-268288" defTabSz="107315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17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289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861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433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ru-RU" altLang="ru-RU" sz="1200" b="1" cap="small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Организационно-правовая форма, налогоплательщик – сельхозпроизводитель, крупнейший налогоплательщик, градообразующее предприятие, некоммерческий  характер деятельности</a:t>
            </a:r>
            <a:endParaRPr lang="ru-RU" altLang="ru-RU" sz="1200" b="1" cap="small" dirty="0">
              <a:solidFill>
                <a:srgbClr val="4F81BD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39" name="Заголовок 8"/>
          <p:cNvSpPr>
            <a:spLocks/>
          </p:cNvSpPr>
          <p:nvPr/>
        </p:nvSpPr>
        <p:spPr bwMode="auto">
          <a:xfrm>
            <a:off x="651510" y="515765"/>
            <a:ext cx="8086873" cy="57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87" tIns="53643" rIns="107287" bIns="53643" anchor="ctr"/>
          <a:lstStyle>
            <a:lvl1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1600" b="1" cap="all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Применяемые налоговыми органами на практике  перечень смягчающих обстоятельств</a:t>
            </a:r>
            <a:endParaRPr lang="ru-RU" altLang="ru-RU" sz="1600" b="1" cap="all" dirty="0">
              <a:solidFill>
                <a:srgbClr val="005AA9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0" name="Стрелка вправо 49"/>
          <p:cNvSpPr/>
          <p:nvPr/>
        </p:nvSpPr>
        <p:spPr>
          <a:xfrm>
            <a:off x="3411954" y="1338352"/>
            <a:ext cx="541237" cy="61658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endParaRPr lang="ru-RU" sz="19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467544" y="2244052"/>
            <a:ext cx="2844715" cy="664979"/>
          </a:xfrm>
          <a:prstGeom prst="flowChartAlternateProcess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lIns="71592" tIns="37228" rIns="71592" bIns="37228" anchor="ctr"/>
          <a:lstStyle>
            <a:lvl1pPr defTabSz="1073150"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1538" indent="-334963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41438" indent="-268288" defTabSz="10731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78013" indent="-268288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14588" indent="-268288" defTabSz="107315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17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289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861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433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Тяжелое финансовое положение</a:t>
            </a:r>
            <a:endParaRPr lang="ru-RU" altLang="ru-RU" sz="1400" b="1" dirty="0">
              <a:solidFill>
                <a:srgbClr val="4F81BD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467544" y="3155609"/>
            <a:ext cx="2844715" cy="575785"/>
          </a:xfrm>
          <a:prstGeom prst="flowChartAlternateProcess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lIns="71592" tIns="37228" rIns="71592" bIns="37228" anchor="ctr"/>
          <a:lstStyle>
            <a:lvl1pPr defTabSz="1073150"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1538" indent="-334963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41438" indent="-268288" defTabSz="10731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78013" indent="-268288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14588" indent="-268288" defTabSz="107315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17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289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861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433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Незначительность просрочки</a:t>
            </a:r>
            <a:endParaRPr lang="ru-RU" altLang="ru-RU" sz="1400" b="1" dirty="0">
              <a:solidFill>
                <a:srgbClr val="4F81BD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18998" y="1910626"/>
            <a:ext cx="640784" cy="82875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3980740" y="2126328"/>
            <a:ext cx="4785191" cy="900426"/>
          </a:xfrm>
          <a:prstGeom prst="flowChartAlternateProcess">
            <a:avLst/>
          </a:prstGeom>
          <a:solidFill>
            <a:srgbClr val="D4E2F4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 lIns="71592" tIns="37228" rIns="71592" bIns="37228" anchor="ctr">
            <a:spAutoFit/>
          </a:bodyPr>
          <a:lstStyle>
            <a:lvl1pPr defTabSz="1073150"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1538" indent="-334963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41438" indent="-268288" defTabSz="10731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78013" indent="-268288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14588" indent="-268288" defTabSz="107315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17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289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861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433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00" b="1" cap="small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Финансирование из средств бюджета, ликвидация предприятия, реорганизация налогоплательщика, процедуры банкротства, неведение хозяйственной деятельности, сезонный характер работ, тяжелая экономическая ситуация в стране </a:t>
            </a:r>
            <a:endParaRPr lang="ru-RU" altLang="ru-RU" sz="1200" b="1" cap="small" dirty="0">
              <a:solidFill>
                <a:srgbClr val="4F81BD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22259" y="3527740"/>
            <a:ext cx="640784" cy="82875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3411954" y="2268249"/>
            <a:ext cx="541237" cy="61658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endParaRPr lang="ru-RU" sz="19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60825" y="5155443"/>
            <a:ext cx="640784" cy="82875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3980740" y="3088686"/>
            <a:ext cx="4812740" cy="696115"/>
          </a:xfrm>
          <a:prstGeom prst="flowChartAlternateProcess">
            <a:avLst/>
          </a:prstGeom>
          <a:solidFill>
            <a:srgbClr val="D4E2F4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 lIns="71592" tIns="37228" rIns="71592" bIns="37228" anchor="ctr">
            <a:spAutoFit/>
          </a:bodyPr>
          <a:lstStyle>
            <a:lvl1pPr defTabSz="1073150"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1538" indent="-334963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41438" indent="-268288" defTabSz="10731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78013" indent="-268288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14588" indent="-268288" defTabSz="107315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17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289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861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433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00" b="1" cap="small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Перечисление налога через несколько дней после установленного срока, подача с небольшим пропуском срока уведомления, декларации, расчета</a:t>
            </a:r>
            <a:endParaRPr lang="ru-RU" altLang="ru-RU" sz="1200" b="1" cap="small" dirty="0">
              <a:solidFill>
                <a:srgbClr val="4F81BD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13085" y="3282979"/>
            <a:ext cx="1951109" cy="1311625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endParaRPr lang="ru-RU" sz="2200" b="1" dirty="0">
              <a:solidFill>
                <a:srgbClr val="005AA9"/>
              </a:solidFill>
            </a:endParaRPr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auto">
          <a:xfrm>
            <a:off x="467544" y="3894100"/>
            <a:ext cx="2844716" cy="559908"/>
          </a:xfrm>
          <a:prstGeom prst="flowChartAlternateProcess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 lIns="71592" tIns="37228" rIns="71592" bIns="37228" anchor="ctr">
            <a:spAutoFit/>
          </a:bodyPr>
          <a:lstStyle>
            <a:lvl1pPr defTabSz="1073150"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1538" indent="-334963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41438" indent="-268288" defTabSz="10731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78013" indent="-268288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14588" indent="-268288" defTabSz="107315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17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289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861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433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Признание вины и устранение ошибок</a:t>
            </a:r>
            <a:endParaRPr lang="ru-RU" altLang="ru-RU" sz="1400" b="1" dirty="0">
              <a:solidFill>
                <a:srgbClr val="4F81BD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467544" y="4876716"/>
            <a:ext cx="2844715" cy="559908"/>
          </a:xfrm>
          <a:prstGeom prst="flowChartAlternateProcess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 lIns="71592" tIns="37228" rIns="71592" bIns="37228" anchor="ctr">
            <a:spAutoFit/>
          </a:bodyPr>
          <a:lstStyle>
            <a:lvl1pPr defTabSz="1073150"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1538" indent="-334963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41438" indent="-268288" defTabSz="10731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78013" indent="-268288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14588" indent="-268288" defTabSz="107315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17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289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861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433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Несоразмерность деяния тяжести наказания</a:t>
            </a:r>
            <a:endParaRPr lang="ru-RU" altLang="ru-RU" sz="1400" b="1" dirty="0">
              <a:solidFill>
                <a:srgbClr val="4F81BD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26" name="AutoShape 12"/>
          <p:cNvSpPr>
            <a:spLocks noChangeArrowheads="1"/>
          </p:cNvSpPr>
          <p:nvPr/>
        </p:nvSpPr>
        <p:spPr bwMode="auto">
          <a:xfrm>
            <a:off x="395536" y="5929546"/>
            <a:ext cx="2916725" cy="575785"/>
          </a:xfrm>
          <a:prstGeom prst="flowChartAlternateProcess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lIns="71592" tIns="37228" rIns="71592" bIns="37228" anchor="ctr"/>
          <a:lstStyle>
            <a:lvl1pPr defTabSz="1073150"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1538" indent="-334963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41438" indent="-268288" defTabSz="10731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78013" indent="-268288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14588" indent="-268288" defTabSz="107315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17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289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861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433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Благотворительная деятельность</a:t>
            </a:r>
            <a:endParaRPr lang="ru-RU" altLang="ru-RU" sz="1400" b="1" dirty="0">
              <a:solidFill>
                <a:srgbClr val="4F81BD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3980741" y="3825999"/>
            <a:ext cx="4389537" cy="696115"/>
          </a:xfrm>
          <a:prstGeom prst="flowChartAlternateProcess">
            <a:avLst/>
          </a:prstGeom>
          <a:solidFill>
            <a:srgbClr val="D4E2F4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 lIns="71592" tIns="37228" rIns="71592" bIns="37228" anchor="ctr">
            <a:spAutoFit/>
          </a:bodyPr>
          <a:lstStyle>
            <a:lvl1pPr defTabSz="1073150"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1538" indent="-334963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41438" indent="-268288" defTabSz="10731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78013" indent="-268288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14588" indent="-268288" defTabSz="107315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17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289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861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433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00" b="1" cap="small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Признание вины, уплата налога, отсутствие задолженности на момент принятия решения, устранение ущерба, самостоятельное выявление и устранение ошибок</a:t>
            </a:r>
            <a:endParaRPr lang="ru-RU" altLang="ru-RU" sz="1200" b="1" cap="small" dirty="0">
              <a:solidFill>
                <a:srgbClr val="4F81BD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28" name="AutoShape 12"/>
          <p:cNvSpPr>
            <a:spLocks noChangeArrowheads="1"/>
          </p:cNvSpPr>
          <p:nvPr/>
        </p:nvSpPr>
        <p:spPr bwMode="auto">
          <a:xfrm>
            <a:off x="3980741" y="4721438"/>
            <a:ext cx="4389538" cy="1104738"/>
          </a:xfrm>
          <a:prstGeom prst="flowChartAlternateProcess">
            <a:avLst/>
          </a:prstGeom>
          <a:solidFill>
            <a:srgbClr val="D4E2F4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 lIns="71592" tIns="37228" rIns="71592" bIns="37228" anchor="ctr">
            <a:spAutoFit/>
          </a:bodyPr>
          <a:lstStyle>
            <a:lvl1pPr defTabSz="1073150"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1538" indent="-334963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41438" indent="-268288" defTabSz="10731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78013" indent="-268288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14588" indent="-268288" defTabSz="107315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17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289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861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433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00" b="1" cap="small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Незначительный характер правонарушения, отсутствие неблагоприятных экономических последствий, отсутствие ущерба бюджету, добросовестность налогоплательщика, наличие постоянной переплаты, отсутствие прямого умысла на совершение правонарушения</a:t>
            </a:r>
            <a:endParaRPr lang="ru-RU" altLang="ru-RU" sz="1200" b="1" cap="small" dirty="0">
              <a:solidFill>
                <a:srgbClr val="4F81BD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3399780" y="3135209"/>
            <a:ext cx="541237" cy="61658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endParaRPr lang="ru-RU" sz="19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3411953" y="3865763"/>
            <a:ext cx="541237" cy="61658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endParaRPr lang="ru-RU" sz="19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3399780" y="4814619"/>
            <a:ext cx="541237" cy="61658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endParaRPr lang="ru-RU" sz="19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3980740" y="6001228"/>
            <a:ext cx="4389538" cy="491804"/>
          </a:xfrm>
          <a:prstGeom prst="flowChartAlternateProcess">
            <a:avLst/>
          </a:prstGeom>
          <a:solidFill>
            <a:srgbClr val="D4E2F4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 lIns="71592" tIns="37228" rIns="71592" bIns="37228" anchor="ctr">
            <a:spAutoFit/>
          </a:bodyPr>
          <a:lstStyle>
            <a:lvl1pPr defTabSz="1073150"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1538" indent="-334963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41438" indent="-268288" defTabSz="10731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78013" indent="-268288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14588" indent="-268288" defTabSz="107315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17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289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861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433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00" b="1" cap="small" dirty="0" smtClean="0">
                <a:solidFill>
                  <a:srgbClr val="4F81BD">
                    <a:lumMod val="50000"/>
                  </a:srgbClr>
                </a:solidFill>
                <a:latin typeface="Cambria" panose="02040503050406030204" pitchFamily="18" charset="0"/>
              </a:rPr>
              <a:t>Осуществление налогоплательщиком благотворительной деятельности</a:t>
            </a:r>
            <a:endParaRPr lang="ru-RU" altLang="ru-RU" sz="1200" b="1" cap="small" dirty="0">
              <a:solidFill>
                <a:srgbClr val="4F81BD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3399780" y="5893473"/>
            <a:ext cx="541237" cy="61658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endParaRPr lang="ru-RU" sz="19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47801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872"/>
    </mc:Choice>
    <mc:Fallback>
      <p:transition spd="slow" advTm="87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1071563">
              <a:lnSpc>
                <a:spcPts val="4558"/>
              </a:lnSpc>
            </a:pPr>
            <a:r>
              <a:rPr lang="ru-RU" altLang="ru-RU" sz="1800" cap="all" dirty="0" smtClean="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Количество </a:t>
            </a:r>
            <a:r>
              <a:rPr lang="ru-RU" altLang="ru-RU" sz="1800" cap="all" dirty="0" smtClean="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рассмотренных жалоб Управлением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822325" y="1606550"/>
          <a:ext cx="7321550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22637" y="278651"/>
            <a:ext cx="7320689" cy="585064"/>
          </a:xfrm>
        </p:spPr>
        <p:txBody>
          <a:bodyPr>
            <a:normAutofit/>
          </a:bodyPr>
          <a:lstStyle/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6576" y="278650"/>
            <a:ext cx="7695854" cy="5580620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 smtClean="0">
                <a:latin typeface="PF Din Text Cond Pro"/>
              </a:rPr>
              <a:t>БЛАГОДАРЮ ЗА ВНИМАНИЕ</a:t>
            </a:r>
            <a:r>
              <a:rPr lang="ru-RU" sz="2800" b="0" dirty="0" smtClean="0">
                <a:latin typeface="PF Din Text Cond Pro"/>
              </a:rPr>
              <a:t> !</a:t>
            </a:r>
            <a:endParaRPr lang="ru-RU" sz="2800" b="0" dirty="0">
              <a:latin typeface="PF Din Text Cond Pro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294715" y="6110312"/>
            <a:ext cx="658785" cy="435946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  </a:t>
            </a:r>
            <a:r>
              <a:rPr lang="en-US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52127264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Кондратьев апрель 2016</Template>
  <TotalTime>4691</TotalTime>
  <Words>360</Words>
  <Application>Microsoft Office PowerPoint</Application>
  <PresentationFormat>Экран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</vt:lpstr>
      <vt:lpstr>ДОКЛАД НАЧАЛЬНИКА ОТДЕЛА ДОСУДЕБНОГО УРЕГУЛИРОВАНИЯ НАЛОГОВЫХ СПОРОВ   УФНС РОССИИ ПО МОСКОВСКОЙ ОБЛАСТИ  В.В. Соловьевой</vt:lpstr>
      <vt:lpstr>Преимущества досудебного урегулирования налоговых споров </vt:lpstr>
      <vt:lpstr>Слайд 3</vt:lpstr>
      <vt:lpstr>Виды решений, выносимых вышестоящим налоговым органом по результатам рассмотрения жалобы</vt:lpstr>
      <vt:lpstr>Смягчающие  обстоятельства, установленные  статьей 112 Налогового кодекса  Российской Федерации </vt:lpstr>
      <vt:lpstr>Слайд 6</vt:lpstr>
      <vt:lpstr>Количество рассмотренных жалоб Управлением</vt:lpstr>
      <vt:lpstr>БЛАГОДАРЮ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Гладкова Анна Валерьевна</dc:creator>
  <cp:lastModifiedBy>5000-09-748</cp:lastModifiedBy>
  <cp:revision>350</cp:revision>
  <cp:lastPrinted>2017-04-18T12:08:09Z</cp:lastPrinted>
  <dcterms:created xsi:type="dcterms:W3CDTF">2016-04-11T14:02:53Z</dcterms:created>
  <dcterms:modified xsi:type="dcterms:W3CDTF">2019-02-27T12:46:00Z</dcterms:modified>
</cp:coreProperties>
</file>