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363" r:id="rId2"/>
    <p:sldId id="372" r:id="rId3"/>
    <p:sldId id="364" r:id="rId4"/>
    <p:sldId id="365" r:id="rId5"/>
    <p:sldId id="366" r:id="rId6"/>
    <p:sldId id="367" r:id="rId7"/>
    <p:sldId id="368" r:id="rId8"/>
    <p:sldId id="369" r:id="rId9"/>
    <p:sldId id="370" r:id="rId10"/>
  </p:sldIdLst>
  <p:sldSz cx="9144000" cy="5143500" type="screen16x9"/>
  <p:notesSz cx="6797675" cy="9926638"/>
  <p:defaultTextStyle>
    <a:defPPr>
      <a:defRPr lang="ru-RU"/>
    </a:defPPr>
    <a:lvl1pPr marL="0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4FC6E0"/>
    <a:srgbClr val="F4FEBA"/>
    <a:srgbClr val="0066B3"/>
    <a:srgbClr val="0072CE"/>
    <a:srgbClr val="0000FF"/>
    <a:srgbClr val="3366FF"/>
    <a:srgbClr val="2D0000"/>
    <a:srgbClr val="D5D7D8"/>
    <a:srgbClr val="2DBD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02" autoAdjust="0"/>
    <p:restoredTop sz="94820" autoAdjust="0"/>
  </p:normalViewPr>
  <p:slideViewPr>
    <p:cSldViewPr showGuides="1">
      <p:cViewPr>
        <p:scale>
          <a:sx n="110" d="100"/>
          <a:sy n="110" d="100"/>
        </p:scale>
        <p:origin x="-1722" y="-702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Снижение количества НП без ККТ </a:t>
            </a:r>
            <a:endParaRPr lang="ru-RU" sz="1400" dirty="0"/>
          </a:p>
        </c:rich>
      </c:tx>
      <c:layout>
        <c:manualLayout>
          <c:xMode val="edge"/>
          <c:yMode val="edge"/>
          <c:x val="0.18501308931245511"/>
          <c:y val="2.6455393845128319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НП без ККТ</c:v>
                </c:pt>
              </c:strCache>
            </c:strRef>
          </c:tx>
          <c:cat>
            <c:numRef>
              <c:f>Лист1!$A$2:$A$12</c:f>
              <c:numCache>
                <c:formatCode>m/d/yyyy</c:formatCode>
                <c:ptCount val="11"/>
                <c:pt idx="0">
                  <c:v>44228</c:v>
                </c:pt>
                <c:pt idx="1">
                  <c:v>44266</c:v>
                </c:pt>
                <c:pt idx="2">
                  <c:v>44280</c:v>
                </c:pt>
                <c:pt idx="3">
                  <c:v>44287</c:v>
                </c:pt>
                <c:pt idx="4">
                  <c:v>44336</c:v>
                </c:pt>
                <c:pt idx="5">
                  <c:v>44367</c:v>
                </c:pt>
                <c:pt idx="6">
                  <c:v>44397</c:v>
                </c:pt>
                <c:pt idx="7">
                  <c:v>44439</c:v>
                </c:pt>
                <c:pt idx="8">
                  <c:v>44469</c:v>
                </c:pt>
                <c:pt idx="9">
                  <c:v>44500</c:v>
                </c:pt>
                <c:pt idx="10">
                  <c:v>44562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1824</c:v>
                </c:pt>
                <c:pt idx="1">
                  <c:v>1824</c:v>
                </c:pt>
                <c:pt idx="2">
                  <c:v>1407</c:v>
                </c:pt>
                <c:pt idx="3">
                  <c:v>1161</c:v>
                </c:pt>
                <c:pt idx="4">
                  <c:v>907</c:v>
                </c:pt>
                <c:pt idx="5">
                  <c:v>540</c:v>
                </c:pt>
                <c:pt idx="6">
                  <c:v>65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746112"/>
        <c:axId val="114747648"/>
      </c:lineChart>
      <c:dateAx>
        <c:axId val="11474611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14747648"/>
        <c:crosses val="autoZero"/>
        <c:auto val="1"/>
        <c:lblOffset val="100"/>
        <c:baseTimeUnit val="days"/>
      </c:dateAx>
      <c:valAx>
        <c:axId val="114747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14746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05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состоянию на октябрь 2021 года количество «молчащих касс» - 1 228 единиц ККТ или 10,6 %</c:v>
                </c:pt>
              </c:strCache>
            </c:strRef>
          </c:tx>
          <c:spPr>
            <a:solidFill>
              <a:srgbClr val="0066B3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Количество "молчащих ККТ"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состоянию на октябрь 2021 года количество «молчащих касс» - 886 единиц ККТ или 7,6 %</c:v>
                </c:pt>
              </c:strCache>
            </c:strRef>
          </c:tx>
          <c:spPr>
            <a:solidFill>
              <a:srgbClr val="2DBDB6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Количество "молчащих ККТ"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886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состоянию на декабрь 2021 года количество «молчащих касс» - 389 единиц ККТ или 3,3 %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Количество "молчащих ККТ"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389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 состоянию на январь 2022 года количество «молчащих касс» - 95 единиц ККТ или 0,8 %</c:v>
                </c:pt>
              </c:strCache>
            </c:strRef>
          </c:tx>
          <c:spPr>
            <a:solidFill>
              <a:srgbClr val="4FC6E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Количество "молчащих ККТ"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822016"/>
        <c:axId val="54823552"/>
      </c:barChart>
      <c:catAx>
        <c:axId val="54822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rgbClr val="0066B3"/>
                </a:solidFill>
              </a:defRPr>
            </a:pPr>
            <a:endParaRPr lang="ru-RU"/>
          </a:p>
        </c:txPr>
        <c:crossAx val="54823552"/>
        <c:crosses val="autoZero"/>
        <c:auto val="1"/>
        <c:lblAlgn val="ctr"/>
        <c:lblOffset val="100"/>
        <c:noMultiLvlLbl val="0"/>
      </c:catAx>
      <c:valAx>
        <c:axId val="54823552"/>
        <c:scaling>
          <c:logBase val="10"/>
          <c:orientation val="minMax"/>
          <c:max val="1300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one"/>
        <c:crossAx val="5482201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aseline="0">
                <a:solidFill>
                  <a:srgbClr val="0066B3"/>
                </a:solidFill>
                <a:latin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293698415648517"/>
          <c:y val="0.30508803115443311"/>
          <c:w val="0.33676813687368068"/>
          <c:h val="0.67534601418555829"/>
        </c:manualLayout>
      </c:layout>
      <c:overlay val="0"/>
      <c:spPr>
        <a:noFill/>
      </c:spPr>
      <c:txPr>
        <a:bodyPr/>
        <a:lstStyle/>
        <a:p>
          <a:pPr>
            <a:defRPr sz="1200" baseline="0">
              <a:solidFill>
                <a:srgbClr val="0066B3"/>
              </a:solidFill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7EF453-A146-4F03-9700-4337C26B356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F93020-8D1B-4FFB-B3BF-7BAA1F355791}">
      <dgm:prSet phldrT="[Текст]" custT="1"/>
      <dgm:spPr>
        <a:solidFill>
          <a:srgbClr val="4FC6E0"/>
        </a:solidFill>
        <a:ln>
          <a:noFill/>
        </a:ln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400" b="1" dirty="0" smtClean="0"/>
            <a:t>Риск-ориентированный подход</a:t>
          </a:r>
          <a:endParaRPr lang="ru-RU" sz="1400" b="1" dirty="0"/>
        </a:p>
      </dgm:t>
    </dgm:pt>
    <dgm:pt modelId="{08EC23AF-FC7C-41A3-B9D3-2FEC40EF3FD1}" type="parTrans" cxnId="{E815F1D9-1706-4D1D-8655-4DA3CA09CD26}">
      <dgm:prSet/>
      <dgm:spPr/>
      <dgm:t>
        <a:bodyPr/>
        <a:lstStyle/>
        <a:p>
          <a:endParaRPr lang="ru-RU"/>
        </a:p>
      </dgm:t>
    </dgm:pt>
    <dgm:pt modelId="{64BE9295-09C8-4BD2-BF89-8649E289B72C}" type="sibTrans" cxnId="{E815F1D9-1706-4D1D-8655-4DA3CA09CD26}">
      <dgm:prSet/>
      <dgm:spPr/>
      <dgm:t>
        <a:bodyPr/>
        <a:lstStyle/>
        <a:p>
          <a:endParaRPr lang="ru-RU"/>
        </a:p>
      </dgm:t>
    </dgm:pt>
    <dgm:pt modelId="{4BF316B7-9BBF-4442-92F5-FFBCD2E02E8E}">
      <dgm:prSet phldrT="[Текст]" custT="1"/>
      <dgm:spPr>
        <a:solidFill>
          <a:srgbClr val="2DBDB6">
            <a:alpha val="90000"/>
          </a:srgbClr>
        </a:solidFill>
        <a:ln>
          <a:noFill/>
        </a:ln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Частота проверок напрямую зависит от уровня опасности объекта</a:t>
          </a:r>
          <a:endParaRPr lang="ru-RU" sz="1400" dirty="0">
            <a:solidFill>
              <a:schemeClr val="bg1"/>
            </a:solidFill>
          </a:endParaRPr>
        </a:p>
      </dgm:t>
    </dgm:pt>
    <dgm:pt modelId="{D5217355-85E6-4531-A563-C4186E982939}" type="parTrans" cxnId="{BAD49A44-6697-4A2B-B54C-735F5B25B175}">
      <dgm:prSet/>
      <dgm:spPr/>
      <dgm:t>
        <a:bodyPr/>
        <a:lstStyle/>
        <a:p>
          <a:endParaRPr lang="ru-RU"/>
        </a:p>
      </dgm:t>
    </dgm:pt>
    <dgm:pt modelId="{03AB186A-97AC-40CC-B3E4-7FD85FE6BB2B}" type="sibTrans" cxnId="{BAD49A44-6697-4A2B-B54C-735F5B25B175}">
      <dgm:prSet/>
      <dgm:spPr/>
      <dgm:t>
        <a:bodyPr/>
        <a:lstStyle/>
        <a:p>
          <a:endParaRPr lang="ru-RU"/>
        </a:p>
      </dgm:t>
    </dgm:pt>
    <dgm:pt modelId="{0C58D9D8-D041-4728-9B9A-5443D1890DF2}">
      <dgm:prSet phldrT="[Текст]" custT="1"/>
      <dgm:spPr>
        <a:solidFill>
          <a:srgbClr val="2DBDB6">
            <a:alpha val="90000"/>
          </a:srgbClr>
        </a:solidFill>
        <a:ln>
          <a:noFill/>
        </a:ln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Контроль оценивается по предотвращенным рискам</a:t>
          </a:r>
          <a:endParaRPr lang="ru-RU" sz="1400" b="1" dirty="0">
            <a:solidFill>
              <a:schemeClr val="bg1"/>
            </a:solidFill>
          </a:endParaRPr>
        </a:p>
      </dgm:t>
    </dgm:pt>
    <dgm:pt modelId="{F8B2F19A-117F-4C1E-AB52-DF7F10224B74}" type="sibTrans" cxnId="{41FCB2F6-3BCE-4F80-9A47-85F83EDBE860}">
      <dgm:prSet/>
      <dgm:spPr/>
      <dgm:t>
        <a:bodyPr/>
        <a:lstStyle/>
        <a:p>
          <a:endParaRPr lang="ru-RU"/>
        </a:p>
      </dgm:t>
    </dgm:pt>
    <dgm:pt modelId="{A0E699B3-9AD1-4BAA-803D-D829771ED404}" type="parTrans" cxnId="{41FCB2F6-3BCE-4F80-9A47-85F83EDBE860}">
      <dgm:prSet/>
      <dgm:spPr/>
      <dgm:t>
        <a:bodyPr/>
        <a:lstStyle/>
        <a:p>
          <a:endParaRPr lang="ru-RU"/>
        </a:p>
      </dgm:t>
    </dgm:pt>
    <dgm:pt modelId="{CFAFFAA3-D27A-4E18-920C-67119D0B188F}">
      <dgm:prSet phldrT="[Текст]" custT="1"/>
      <dgm:spPr>
        <a:solidFill>
          <a:srgbClr val="4FC6E0"/>
        </a:solidFill>
        <a:ln>
          <a:noFill/>
        </a:ln>
      </dgm:spPr>
      <dgm:t>
        <a:bodyPr/>
        <a:lstStyle/>
        <a:p>
          <a:r>
            <a:rPr lang="ru-RU" sz="1400" b="1" dirty="0" smtClean="0"/>
            <a:t>Уход от оценки по количеству проверок</a:t>
          </a:r>
        </a:p>
      </dgm:t>
    </dgm:pt>
    <dgm:pt modelId="{9FC48C78-C83C-4485-8DD9-FE0FD035018C}" type="sibTrans" cxnId="{5AB2CF95-B742-425A-BF48-8608012B5604}">
      <dgm:prSet/>
      <dgm:spPr/>
      <dgm:t>
        <a:bodyPr/>
        <a:lstStyle/>
        <a:p>
          <a:endParaRPr lang="ru-RU"/>
        </a:p>
      </dgm:t>
    </dgm:pt>
    <dgm:pt modelId="{92CB34E9-6840-48EF-815E-4F9215EA6FCD}" type="parTrans" cxnId="{5AB2CF95-B742-425A-BF48-8608012B5604}">
      <dgm:prSet/>
      <dgm:spPr/>
      <dgm:t>
        <a:bodyPr/>
        <a:lstStyle/>
        <a:p>
          <a:endParaRPr lang="ru-RU"/>
        </a:p>
      </dgm:t>
    </dgm:pt>
    <dgm:pt modelId="{65091A8C-2A2D-44EB-AA39-5F650DCB7C05}">
      <dgm:prSet phldrT="[Текст]" custT="1"/>
      <dgm:spPr>
        <a:solidFill>
          <a:srgbClr val="2DBDB6">
            <a:alpha val="90000"/>
          </a:srgbClr>
        </a:solidFill>
        <a:ln>
          <a:noFill/>
        </a:ln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Вводится 5 видов профилактических мероприятий</a:t>
          </a:r>
          <a:endParaRPr lang="ru-RU" sz="1400" b="1" dirty="0">
            <a:solidFill>
              <a:schemeClr val="bg1"/>
            </a:solidFill>
          </a:endParaRPr>
        </a:p>
      </dgm:t>
    </dgm:pt>
    <dgm:pt modelId="{AB81B42E-A8A2-4CF7-903B-6EAF098ADCD3}" type="sibTrans" cxnId="{193AAD9F-DD75-4813-9593-65C6DE86C22A}">
      <dgm:prSet/>
      <dgm:spPr/>
      <dgm:t>
        <a:bodyPr/>
        <a:lstStyle/>
        <a:p>
          <a:endParaRPr lang="ru-RU"/>
        </a:p>
      </dgm:t>
    </dgm:pt>
    <dgm:pt modelId="{F7245237-0C3F-4748-8D10-F68FA9F7CEAF}" type="parTrans" cxnId="{193AAD9F-DD75-4813-9593-65C6DE86C22A}">
      <dgm:prSet/>
      <dgm:spPr/>
      <dgm:t>
        <a:bodyPr/>
        <a:lstStyle/>
        <a:p>
          <a:endParaRPr lang="ru-RU"/>
        </a:p>
      </dgm:t>
    </dgm:pt>
    <dgm:pt modelId="{827755F7-B02C-4E38-869E-A7754AD9A90E}">
      <dgm:prSet phldrT="[Текст]" custT="1"/>
      <dgm:spPr>
        <a:solidFill>
          <a:srgbClr val="4FC6E0"/>
        </a:solidFill>
        <a:ln>
          <a:noFill/>
        </a:ln>
      </dgm:spPr>
      <dgm:t>
        <a:bodyPr/>
        <a:lstStyle/>
        <a:p>
          <a:r>
            <a:rPr lang="ru-RU" sz="1400" b="1" dirty="0" smtClean="0"/>
            <a:t>Приоритет профилактических мероприятий</a:t>
          </a:r>
        </a:p>
      </dgm:t>
    </dgm:pt>
    <dgm:pt modelId="{5D2D80FF-402F-49C6-9F70-309675971783}" type="sibTrans" cxnId="{065B82F9-DC93-4C91-99AD-8F0D845CAC95}">
      <dgm:prSet/>
      <dgm:spPr/>
      <dgm:t>
        <a:bodyPr/>
        <a:lstStyle/>
        <a:p>
          <a:endParaRPr lang="ru-RU"/>
        </a:p>
      </dgm:t>
    </dgm:pt>
    <dgm:pt modelId="{020E0B67-4CE8-4A0A-B621-CF478858CE3E}" type="parTrans" cxnId="{065B82F9-DC93-4C91-99AD-8F0D845CAC95}">
      <dgm:prSet/>
      <dgm:spPr/>
      <dgm:t>
        <a:bodyPr/>
        <a:lstStyle/>
        <a:p>
          <a:endParaRPr lang="ru-RU"/>
        </a:p>
      </dgm:t>
    </dgm:pt>
    <dgm:pt modelId="{4F376D53-7BBF-494A-9431-7107F1E08AAC}">
      <dgm:prSet phldrT="[Текст]" custT="1"/>
      <dgm:spPr>
        <a:solidFill>
          <a:srgbClr val="4FC6E0"/>
        </a:solidFill>
        <a:ln>
          <a:noFill/>
        </a:ln>
      </dgm:spPr>
      <dgm:t>
        <a:bodyPr/>
        <a:lstStyle/>
        <a:p>
          <a:r>
            <a:rPr lang="ru-RU" sz="1400" b="1" dirty="0" smtClean="0"/>
            <a:t>Отказ от проверки как единственного мероприятия</a:t>
          </a:r>
        </a:p>
      </dgm:t>
    </dgm:pt>
    <dgm:pt modelId="{2A24EBB0-4914-4EC7-A2FC-773ECC1AD76F}" type="parTrans" cxnId="{41940E4B-987B-43FB-BFF6-E5A0A8559DB7}">
      <dgm:prSet/>
      <dgm:spPr/>
      <dgm:t>
        <a:bodyPr/>
        <a:lstStyle/>
        <a:p>
          <a:endParaRPr lang="ru-RU"/>
        </a:p>
      </dgm:t>
    </dgm:pt>
    <dgm:pt modelId="{78B3979E-FA92-48A0-B346-ACD81AC0B1EF}" type="sibTrans" cxnId="{41940E4B-987B-43FB-BFF6-E5A0A8559DB7}">
      <dgm:prSet/>
      <dgm:spPr/>
      <dgm:t>
        <a:bodyPr/>
        <a:lstStyle/>
        <a:p>
          <a:endParaRPr lang="ru-RU"/>
        </a:p>
      </dgm:t>
    </dgm:pt>
    <dgm:pt modelId="{BFA4F185-1E64-490D-9B16-99826222DFAD}">
      <dgm:prSet phldrT="[Текст]" custT="1"/>
      <dgm:spPr>
        <a:solidFill>
          <a:srgbClr val="2DBDB6">
            <a:alpha val="90000"/>
          </a:srgbClr>
        </a:solidFill>
        <a:ln>
          <a:noFill/>
        </a:ln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Вводится 4 способа осуществления контроля (надзора)</a:t>
          </a:r>
          <a:endParaRPr lang="ru-RU" sz="1400" b="1" dirty="0">
            <a:solidFill>
              <a:schemeClr val="bg1"/>
            </a:solidFill>
          </a:endParaRPr>
        </a:p>
      </dgm:t>
    </dgm:pt>
    <dgm:pt modelId="{FE61CFF3-BCB4-49AB-92FA-70FC21F8FFFF}" type="parTrans" cxnId="{5892D985-80B6-4EEB-B513-130FF8935D90}">
      <dgm:prSet/>
      <dgm:spPr/>
      <dgm:t>
        <a:bodyPr/>
        <a:lstStyle/>
        <a:p>
          <a:endParaRPr lang="ru-RU"/>
        </a:p>
      </dgm:t>
    </dgm:pt>
    <dgm:pt modelId="{CA546950-D193-42CE-B73F-92282830C7C5}" type="sibTrans" cxnId="{5892D985-80B6-4EEB-B513-130FF8935D90}">
      <dgm:prSet/>
      <dgm:spPr/>
      <dgm:t>
        <a:bodyPr/>
        <a:lstStyle/>
        <a:p>
          <a:endParaRPr lang="ru-RU"/>
        </a:p>
      </dgm:t>
    </dgm:pt>
    <dgm:pt modelId="{C8DDBEDE-27E3-49B4-94F9-CDBA8ADF4E82}">
      <dgm:prSet phldrT="[Текст]" custT="1"/>
      <dgm:spPr>
        <a:solidFill>
          <a:srgbClr val="2DBDB6">
            <a:alpha val="90000"/>
          </a:srgbClr>
        </a:solidFill>
        <a:ln>
          <a:noFill/>
        </a:ln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Взаимодействие с контролируемыми лицами в электронном виде</a:t>
          </a:r>
          <a:endParaRPr lang="ru-RU" sz="1400" b="1" dirty="0">
            <a:solidFill>
              <a:schemeClr val="bg1"/>
            </a:solidFill>
          </a:endParaRPr>
        </a:p>
      </dgm:t>
    </dgm:pt>
    <dgm:pt modelId="{70FDC0BD-4172-4114-8A1B-AFDD4D517536}" type="sibTrans" cxnId="{03031B91-FE36-4068-8177-65074343D07A}">
      <dgm:prSet/>
      <dgm:spPr/>
      <dgm:t>
        <a:bodyPr/>
        <a:lstStyle/>
        <a:p>
          <a:endParaRPr lang="ru-RU"/>
        </a:p>
      </dgm:t>
    </dgm:pt>
    <dgm:pt modelId="{6D438E41-139C-45FA-8A2B-3ED021008824}" type="parTrans" cxnId="{03031B91-FE36-4068-8177-65074343D07A}">
      <dgm:prSet/>
      <dgm:spPr/>
      <dgm:t>
        <a:bodyPr/>
        <a:lstStyle/>
        <a:p>
          <a:endParaRPr lang="ru-RU"/>
        </a:p>
      </dgm:t>
    </dgm:pt>
    <dgm:pt modelId="{E36292E8-9863-4F8B-B529-46DDF01EEB7D}">
      <dgm:prSet phldrT="[Текст]" custT="1"/>
      <dgm:spPr>
        <a:solidFill>
          <a:srgbClr val="4FC6E0"/>
        </a:solidFill>
        <a:ln>
          <a:noFill/>
        </a:ln>
      </dgm:spPr>
      <dgm:t>
        <a:bodyPr/>
        <a:lstStyle/>
        <a:p>
          <a:r>
            <a:rPr lang="ru-RU" sz="1400" b="1" dirty="0" smtClean="0"/>
            <a:t>Информатизация</a:t>
          </a:r>
        </a:p>
      </dgm:t>
    </dgm:pt>
    <dgm:pt modelId="{EFAC14BD-F25D-4464-8949-13040371D1E5}" type="sibTrans" cxnId="{079248B9-5B71-4685-8A72-1A42FD0E59DB}">
      <dgm:prSet/>
      <dgm:spPr/>
      <dgm:t>
        <a:bodyPr/>
        <a:lstStyle/>
        <a:p>
          <a:endParaRPr lang="ru-RU"/>
        </a:p>
      </dgm:t>
    </dgm:pt>
    <dgm:pt modelId="{27A7856E-BF99-4B02-8780-F4553A3006BE}" type="parTrans" cxnId="{079248B9-5B71-4685-8A72-1A42FD0E59DB}">
      <dgm:prSet/>
      <dgm:spPr/>
      <dgm:t>
        <a:bodyPr/>
        <a:lstStyle/>
        <a:p>
          <a:endParaRPr lang="ru-RU"/>
        </a:p>
      </dgm:t>
    </dgm:pt>
    <dgm:pt modelId="{A1B1EA77-944B-4EB9-AEC4-82C63D1F8F28}" type="pres">
      <dgm:prSet presAssocID="{C47EF453-A146-4F03-9700-4337C26B356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F22352C-1B96-4A4A-8F4B-FF7E2F5DA1E2}" type="pres">
      <dgm:prSet presAssocID="{A5F93020-8D1B-4FFB-B3BF-7BAA1F355791}" presName="horFlow" presStyleCnt="0"/>
      <dgm:spPr/>
    </dgm:pt>
    <dgm:pt modelId="{C634BCF4-1250-4FAC-B4A9-8F6B4C43A60C}" type="pres">
      <dgm:prSet presAssocID="{A5F93020-8D1B-4FFB-B3BF-7BAA1F355791}" presName="bigChev" presStyleLbl="node1" presStyleIdx="0" presStyleCnt="7" custScaleX="355153" custLinFactNeighborX="8888" custLinFactNeighborY="-291"/>
      <dgm:spPr/>
      <dgm:t>
        <a:bodyPr/>
        <a:lstStyle/>
        <a:p>
          <a:endParaRPr lang="ru-RU"/>
        </a:p>
      </dgm:t>
    </dgm:pt>
    <dgm:pt modelId="{CF289D1C-AC88-4643-94A6-1CD9083605F4}" type="pres">
      <dgm:prSet presAssocID="{D5217355-85E6-4531-A563-C4186E982939}" presName="parTrans" presStyleCnt="0"/>
      <dgm:spPr/>
    </dgm:pt>
    <dgm:pt modelId="{6B4EC95C-349A-4E06-80B6-907377D797D0}" type="pres">
      <dgm:prSet presAssocID="{4BF316B7-9BBF-4442-92F5-FFBCD2E02E8E}" presName="node" presStyleLbl="alignAccFollowNode1" presStyleIdx="0" presStyleCnt="3" custScaleX="395481" custScaleY="124618" custLinFactNeighborX="-338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0C0CC3-D121-46D8-A36C-A7B8F1AE5A00}" type="pres">
      <dgm:prSet presAssocID="{A5F93020-8D1B-4FFB-B3BF-7BAA1F355791}" presName="vSp" presStyleCnt="0"/>
      <dgm:spPr/>
    </dgm:pt>
    <dgm:pt modelId="{D6B654EB-C7B2-4CE4-9BBF-168C64B03174}" type="pres">
      <dgm:prSet presAssocID="{827755F7-B02C-4E38-869E-A7754AD9A90E}" presName="horFlow" presStyleCnt="0"/>
      <dgm:spPr/>
    </dgm:pt>
    <dgm:pt modelId="{411CE8D5-D5A3-4B48-A81C-EB10CBA6AD10}" type="pres">
      <dgm:prSet presAssocID="{827755F7-B02C-4E38-869E-A7754AD9A90E}" presName="bigChev" presStyleLbl="node1" presStyleIdx="1" presStyleCnt="7" custScaleX="356374" custScaleY="108826" custLinFactNeighborX="0" custLinFactNeighborY="1795"/>
      <dgm:spPr/>
      <dgm:t>
        <a:bodyPr/>
        <a:lstStyle/>
        <a:p>
          <a:endParaRPr lang="ru-RU"/>
        </a:p>
      </dgm:t>
    </dgm:pt>
    <dgm:pt modelId="{1EEBCE4D-FF88-4C9F-BA57-EBA1FB41B9DB}" type="pres">
      <dgm:prSet presAssocID="{F7245237-0C3F-4748-8D10-F68FA9F7CEAF}" presName="parTrans" presStyleCnt="0"/>
      <dgm:spPr/>
    </dgm:pt>
    <dgm:pt modelId="{4454709B-04BD-4232-88C6-EEA14A4EE306}" type="pres">
      <dgm:prSet presAssocID="{65091A8C-2A2D-44EB-AA39-5F650DCB7C05}" presName="node" presStyleLbl="alignAccFollowNode1" presStyleIdx="1" presStyleCnt="3" custScaleX="394625" custScaleY="130811" custLinFactNeighborX="-51036" custLinFactNeighborY="13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AAEDF-796A-43C0-AADB-C976403BA687}" type="pres">
      <dgm:prSet presAssocID="{827755F7-B02C-4E38-869E-A7754AD9A90E}" presName="vSp" presStyleCnt="0"/>
      <dgm:spPr/>
    </dgm:pt>
    <dgm:pt modelId="{B6964438-D2AC-4ECE-8865-24317675C16F}" type="pres">
      <dgm:prSet presAssocID="{CFAFFAA3-D27A-4E18-920C-67119D0B188F}" presName="horFlow" presStyleCnt="0"/>
      <dgm:spPr/>
    </dgm:pt>
    <dgm:pt modelId="{5B45BB22-9822-49CA-A55B-E91E339F7985}" type="pres">
      <dgm:prSet presAssocID="{CFAFFAA3-D27A-4E18-920C-67119D0B188F}" presName="bigChev" presStyleLbl="node1" presStyleIdx="2" presStyleCnt="7" custScaleX="359244"/>
      <dgm:spPr/>
      <dgm:t>
        <a:bodyPr/>
        <a:lstStyle/>
        <a:p>
          <a:endParaRPr lang="ru-RU"/>
        </a:p>
      </dgm:t>
    </dgm:pt>
    <dgm:pt modelId="{E5DE7519-90B6-4D2B-9AF0-2071CEACEDE5}" type="pres">
      <dgm:prSet presAssocID="{A0E699B3-9AD1-4BAA-803D-D829771ED404}" presName="parTrans" presStyleCnt="0"/>
      <dgm:spPr/>
    </dgm:pt>
    <dgm:pt modelId="{B9AB6965-240A-414E-9561-9463FF0331E0}" type="pres">
      <dgm:prSet presAssocID="{0C58D9D8-D041-4728-9B9A-5443D1890DF2}" presName="node" presStyleLbl="alignAccFollowNode1" presStyleIdx="2" presStyleCnt="3" custScaleX="387618" custScaleY="131766" custLinFactNeighborX="-60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B838A-5C40-46C6-B098-8A458860323F}" type="pres">
      <dgm:prSet presAssocID="{CFAFFAA3-D27A-4E18-920C-67119D0B188F}" presName="vSp" presStyleCnt="0"/>
      <dgm:spPr/>
    </dgm:pt>
    <dgm:pt modelId="{09723282-487A-4D3F-8AE5-2A466F7F6442}" type="pres">
      <dgm:prSet presAssocID="{4F376D53-7BBF-494A-9431-7107F1E08AAC}" presName="horFlow" presStyleCnt="0"/>
      <dgm:spPr/>
    </dgm:pt>
    <dgm:pt modelId="{114AE27D-020B-4862-BFB7-AA778C6D952B}" type="pres">
      <dgm:prSet presAssocID="{4F376D53-7BBF-494A-9431-7107F1E08AAC}" presName="bigChev" presStyleLbl="node1" presStyleIdx="3" presStyleCnt="7" custScaleX="359244"/>
      <dgm:spPr/>
      <dgm:t>
        <a:bodyPr/>
        <a:lstStyle/>
        <a:p>
          <a:endParaRPr lang="ru-RU"/>
        </a:p>
      </dgm:t>
    </dgm:pt>
    <dgm:pt modelId="{2F2B4412-5D54-4B41-B7C4-CA228BAE249F}" type="pres">
      <dgm:prSet presAssocID="{4F376D53-7BBF-494A-9431-7107F1E08AAC}" presName="vSp" presStyleCnt="0"/>
      <dgm:spPr/>
    </dgm:pt>
    <dgm:pt modelId="{8EF01152-6903-404C-BD46-7EFA68BBCD8D}" type="pres">
      <dgm:prSet presAssocID="{E36292E8-9863-4F8B-B529-46DDF01EEB7D}" presName="horFlow" presStyleCnt="0"/>
      <dgm:spPr/>
    </dgm:pt>
    <dgm:pt modelId="{A6A8B86B-7964-4741-B527-A8D11AB16BAB}" type="pres">
      <dgm:prSet presAssocID="{E36292E8-9863-4F8B-B529-46DDF01EEB7D}" presName="bigChev" presStyleLbl="node1" presStyleIdx="4" presStyleCnt="7" custScaleX="359244"/>
      <dgm:spPr/>
      <dgm:t>
        <a:bodyPr/>
        <a:lstStyle/>
        <a:p>
          <a:endParaRPr lang="ru-RU"/>
        </a:p>
      </dgm:t>
    </dgm:pt>
    <dgm:pt modelId="{C05F76AF-6CB4-43BB-833E-D40870183480}" type="pres">
      <dgm:prSet presAssocID="{E36292E8-9863-4F8B-B529-46DDF01EEB7D}" presName="vSp" presStyleCnt="0"/>
      <dgm:spPr/>
    </dgm:pt>
    <dgm:pt modelId="{76A3235F-5933-4F5E-A416-0D72F99B64D3}" type="pres">
      <dgm:prSet presAssocID="{BFA4F185-1E64-490D-9B16-99826222DFAD}" presName="horFlow" presStyleCnt="0"/>
      <dgm:spPr/>
    </dgm:pt>
    <dgm:pt modelId="{8234EBB5-CB6C-45F3-886B-BDED151EB824}" type="pres">
      <dgm:prSet presAssocID="{BFA4F185-1E64-490D-9B16-99826222DFAD}" presName="bigChev" presStyleLbl="node1" presStyleIdx="5" presStyleCnt="7" custScaleX="317509" custLinFactX="140978" custLinFactY="-100000" custLinFactNeighborX="200000" custLinFactNeighborY="-129247"/>
      <dgm:spPr/>
      <dgm:t>
        <a:bodyPr/>
        <a:lstStyle/>
        <a:p>
          <a:endParaRPr lang="ru-RU"/>
        </a:p>
      </dgm:t>
    </dgm:pt>
    <dgm:pt modelId="{20779726-DE1F-4CAA-B2A1-74A09B961973}" type="pres">
      <dgm:prSet presAssocID="{BFA4F185-1E64-490D-9B16-99826222DFAD}" presName="vSp" presStyleCnt="0"/>
      <dgm:spPr/>
    </dgm:pt>
    <dgm:pt modelId="{E257C309-B9B3-4701-AD09-91FFE06E37AD}" type="pres">
      <dgm:prSet presAssocID="{C8DDBEDE-27E3-49B4-94F9-CDBA8ADF4E82}" presName="horFlow" presStyleCnt="0"/>
      <dgm:spPr/>
    </dgm:pt>
    <dgm:pt modelId="{EC78114B-0AF2-49A7-95D5-12974181F8CB}" type="pres">
      <dgm:prSet presAssocID="{C8DDBEDE-27E3-49B4-94F9-CDBA8ADF4E82}" presName="bigChev" presStyleLbl="node1" presStyleIdx="6" presStyleCnt="7" custScaleX="317392" custLinFactX="141260" custLinFactY="-100000" custLinFactNeighborX="200000" custLinFactNeighborY="-128117"/>
      <dgm:spPr/>
      <dgm:t>
        <a:bodyPr/>
        <a:lstStyle/>
        <a:p>
          <a:endParaRPr lang="ru-RU"/>
        </a:p>
      </dgm:t>
    </dgm:pt>
  </dgm:ptLst>
  <dgm:cxnLst>
    <dgm:cxn modelId="{41FCB2F6-3BCE-4F80-9A47-85F83EDBE860}" srcId="{CFAFFAA3-D27A-4E18-920C-67119D0B188F}" destId="{0C58D9D8-D041-4728-9B9A-5443D1890DF2}" srcOrd="0" destOrd="0" parTransId="{A0E699B3-9AD1-4BAA-803D-D829771ED404}" sibTransId="{F8B2F19A-117F-4C1E-AB52-DF7F10224B74}"/>
    <dgm:cxn modelId="{079248B9-5B71-4685-8A72-1A42FD0E59DB}" srcId="{C47EF453-A146-4F03-9700-4337C26B3569}" destId="{E36292E8-9863-4F8B-B529-46DDF01EEB7D}" srcOrd="4" destOrd="0" parTransId="{27A7856E-BF99-4B02-8780-F4553A3006BE}" sibTransId="{EFAC14BD-F25D-4464-8949-13040371D1E5}"/>
    <dgm:cxn modelId="{967102B8-C999-492B-94F1-0A55A5156B3C}" type="presOf" srcId="{A5F93020-8D1B-4FFB-B3BF-7BAA1F355791}" destId="{C634BCF4-1250-4FAC-B4A9-8F6B4C43A60C}" srcOrd="0" destOrd="0" presId="urn:microsoft.com/office/officeart/2005/8/layout/lProcess3"/>
    <dgm:cxn modelId="{13F0E4A9-4648-4C25-A831-3D8B01C8E909}" type="presOf" srcId="{827755F7-B02C-4E38-869E-A7754AD9A90E}" destId="{411CE8D5-D5A3-4B48-A81C-EB10CBA6AD10}" srcOrd="0" destOrd="0" presId="urn:microsoft.com/office/officeart/2005/8/layout/lProcess3"/>
    <dgm:cxn modelId="{BAD49A44-6697-4A2B-B54C-735F5B25B175}" srcId="{A5F93020-8D1B-4FFB-B3BF-7BAA1F355791}" destId="{4BF316B7-9BBF-4442-92F5-FFBCD2E02E8E}" srcOrd="0" destOrd="0" parTransId="{D5217355-85E6-4531-A563-C4186E982939}" sibTransId="{03AB186A-97AC-40CC-B3E4-7FD85FE6BB2B}"/>
    <dgm:cxn modelId="{42762392-BAE1-4167-AFBA-B4F5980260C2}" type="presOf" srcId="{E36292E8-9863-4F8B-B529-46DDF01EEB7D}" destId="{A6A8B86B-7964-4741-B527-A8D11AB16BAB}" srcOrd="0" destOrd="0" presId="urn:microsoft.com/office/officeart/2005/8/layout/lProcess3"/>
    <dgm:cxn modelId="{F786C7EB-34C6-4E40-A67C-80320BAB58EC}" type="presOf" srcId="{0C58D9D8-D041-4728-9B9A-5443D1890DF2}" destId="{B9AB6965-240A-414E-9561-9463FF0331E0}" srcOrd="0" destOrd="0" presId="urn:microsoft.com/office/officeart/2005/8/layout/lProcess3"/>
    <dgm:cxn modelId="{064732E1-43BA-4064-8205-7DF87A524A2D}" type="presOf" srcId="{BFA4F185-1E64-490D-9B16-99826222DFAD}" destId="{8234EBB5-CB6C-45F3-886B-BDED151EB824}" srcOrd="0" destOrd="0" presId="urn:microsoft.com/office/officeart/2005/8/layout/lProcess3"/>
    <dgm:cxn modelId="{5892D985-80B6-4EEB-B513-130FF8935D90}" srcId="{C47EF453-A146-4F03-9700-4337C26B3569}" destId="{BFA4F185-1E64-490D-9B16-99826222DFAD}" srcOrd="5" destOrd="0" parTransId="{FE61CFF3-BCB4-49AB-92FA-70FC21F8FFFF}" sibTransId="{CA546950-D193-42CE-B73F-92282830C7C5}"/>
    <dgm:cxn modelId="{A7D7BA5A-7243-4610-8095-1210BF4EC389}" type="presOf" srcId="{4BF316B7-9BBF-4442-92F5-FFBCD2E02E8E}" destId="{6B4EC95C-349A-4E06-80B6-907377D797D0}" srcOrd="0" destOrd="0" presId="urn:microsoft.com/office/officeart/2005/8/layout/lProcess3"/>
    <dgm:cxn modelId="{E815F1D9-1706-4D1D-8655-4DA3CA09CD26}" srcId="{C47EF453-A146-4F03-9700-4337C26B3569}" destId="{A5F93020-8D1B-4FFB-B3BF-7BAA1F355791}" srcOrd="0" destOrd="0" parTransId="{08EC23AF-FC7C-41A3-B9D3-2FEC40EF3FD1}" sibTransId="{64BE9295-09C8-4BD2-BF89-8649E289B72C}"/>
    <dgm:cxn modelId="{908EE624-B8EF-4DE4-855C-2D9725C773C8}" type="presOf" srcId="{4F376D53-7BBF-494A-9431-7107F1E08AAC}" destId="{114AE27D-020B-4862-BFB7-AA778C6D952B}" srcOrd="0" destOrd="0" presId="urn:microsoft.com/office/officeart/2005/8/layout/lProcess3"/>
    <dgm:cxn modelId="{5AB2CF95-B742-425A-BF48-8608012B5604}" srcId="{C47EF453-A146-4F03-9700-4337C26B3569}" destId="{CFAFFAA3-D27A-4E18-920C-67119D0B188F}" srcOrd="2" destOrd="0" parTransId="{92CB34E9-6840-48EF-815E-4F9215EA6FCD}" sibTransId="{9FC48C78-C83C-4485-8DD9-FE0FD035018C}"/>
    <dgm:cxn modelId="{6D3C55B4-DFA7-4BCC-A797-E04BAA690B47}" type="presOf" srcId="{65091A8C-2A2D-44EB-AA39-5F650DCB7C05}" destId="{4454709B-04BD-4232-88C6-EEA14A4EE306}" srcOrd="0" destOrd="0" presId="urn:microsoft.com/office/officeart/2005/8/layout/lProcess3"/>
    <dgm:cxn modelId="{2AFDE807-33E6-4B9E-BDC6-EA584A75F00C}" type="presOf" srcId="{C47EF453-A146-4F03-9700-4337C26B3569}" destId="{A1B1EA77-944B-4EB9-AEC4-82C63D1F8F28}" srcOrd="0" destOrd="0" presId="urn:microsoft.com/office/officeart/2005/8/layout/lProcess3"/>
    <dgm:cxn modelId="{A151C639-FDD0-4823-A269-60FD95B37488}" type="presOf" srcId="{CFAFFAA3-D27A-4E18-920C-67119D0B188F}" destId="{5B45BB22-9822-49CA-A55B-E91E339F7985}" srcOrd="0" destOrd="0" presId="urn:microsoft.com/office/officeart/2005/8/layout/lProcess3"/>
    <dgm:cxn modelId="{193AAD9F-DD75-4813-9593-65C6DE86C22A}" srcId="{827755F7-B02C-4E38-869E-A7754AD9A90E}" destId="{65091A8C-2A2D-44EB-AA39-5F650DCB7C05}" srcOrd="0" destOrd="0" parTransId="{F7245237-0C3F-4748-8D10-F68FA9F7CEAF}" sibTransId="{AB81B42E-A8A2-4CF7-903B-6EAF098ADCD3}"/>
    <dgm:cxn modelId="{41940E4B-987B-43FB-BFF6-E5A0A8559DB7}" srcId="{C47EF453-A146-4F03-9700-4337C26B3569}" destId="{4F376D53-7BBF-494A-9431-7107F1E08AAC}" srcOrd="3" destOrd="0" parTransId="{2A24EBB0-4914-4EC7-A2FC-773ECC1AD76F}" sibTransId="{78B3979E-FA92-48A0-B346-ACD81AC0B1EF}"/>
    <dgm:cxn modelId="{48F89DFA-C932-42EA-B5EB-81DD8B21B4C9}" type="presOf" srcId="{C8DDBEDE-27E3-49B4-94F9-CDBA8ADF4E82}" destId="{EC78114B-0AF2-49A7-95D5-12974181F8CB}" srcOrd="0" destOrd="0" presId="urn:microsoft.com/office/officeart/2005/8/layout/lProcess3"/>
    <dgm:cxn modelId="{03031B91-FE36-4068-8177-65074343D07A}" srcId="{C47EF453-A146-4F03-9700-4337C26B3569}" destId="{C8DDBEDE-27E3-49B4-94F9-CDBA8ADF4E82}" srcOrd="6" destOrd="0" parTransId="{6D438E41-139C-45FA-8A2B-3ED021008824}" sibTransId="{70FDC0BD-4172-4114-8A1B-AFDD4D517536}"/>
    <dgm:cxn modelId="{065B82F9-DC93-4C91-99AD-8F0D845CAC95}" srcId="{C47EF453-A146-4F03-9700-4337C26B3569}" destId="{827755F7-B02C-4E38-869E-A7754AD9A90E}" srcOrd="1" destOrd="0" parTransId="{020E0B67-4CE8-4A0A-B621-CF478858CE3E}" sibTransId="{5D2D80FF-402F-49C6-9F70-309675971783}"/>
    <dgm:cxn modelId="{A7DBBBAA-247B-433A-9072-4F0D2FD41D2F}" type="presParOf" srcId="{A1B1EA77-944B-4EB9-AEC4-82C63D1F8F28}" destId="{8F22352C-1B96-4A4A-8F4B-FF7E2F5DA1E2}" srcOrd="0" destOrd="0" presId="urn:microsoft.com/office/officeart/2005/8/layout/lProcess3"/>
    <dgm:cxn modelId="{28C9A5AD-B800-4BFF-AF44-5D84BEEFD3F4}" type="presParOf" srcId="{8F22352C-1B96-4A4A-8F4B-FF7E2F5DA1E2}" destId="{C634BCF4-1250-4FAC-B4A9-8F6B4C43A60C}" srcOrd="0" destOrd="0" presId="urn:microsoft.com/office/officeart/2005/8/layout/lProcess3"/>
    <dgm:cxn modelId="{6C4F939A-B334-4A78-9998-A19FE1086240}" type="presParOf" srcId="{8F22352C-1B96-4A4A-8F4B-FF7E2F5DA1E2}" destId="{CF289D1C-AC88-4643-94A6-1CD9083605F4}" srcOrd="1" destOrd="0" presId="urn:microsoft.com/office/officeart/2005/8/layout/lProcess3"/>
    <dgm:cxn modelId="{E1068922-FC39-41B5-A460-4975C0A6A61E}" type="presParOf" srcId="{8F22352C-1B96-4A4A-8F4B-FF7E2F5DA1E2}" destId="{6B4EC95C-349A-4E06-80B6-907377D797D0}" srcOrd="2" destOrd="0" presId="urn:microsoft.com/office/officeart/2005/8/layout/lProcess3"/>
    <dgm:cxn modelId="{5A121714-419C-44A6-A2F2-934FF8885C6C}" type="presParOf" srcId="{A1B1EA77-944B-4EB9-AEC4-82C63D1F8F28}" destId="{CD0C0CC3-D121-46D8-A36C-A7B8F1AE5A00}" srcOrd="1" destOrd="0" presId="urn:microsoft.com/office/officeart/2005/8/layout/lProcess3"/>
    <dgm:cxn modelId="{C90FA1D4-E337-4B2E-BD23-8F872A972A3D}" type="presParOf" srcId="{A1B1EA77-944B-4EB9-AEC4-82C63D1F8F28}" destId="{D6B654EB-C7B2-4CE4-9BBF-168C64B03174}" srcOrd="2" destOrd="0" presId="urn:microsoft.com/office/officeart/2005/8/layout/lProcess3"/>
    <dgm:cxn modelId="{31124FA5-FF07-4540-B4C5-4B80C4BCAA55}" type="presParOf" srcId="{D6B654EB-C7B2-4CE4-9BBF-168C64B03174}" destId="{411CE8D5-D5A3-4B48-A81C-EB10CBA6AD10}" srcOrd="0" destOrd="0" presId="urn:microsoft.com/office/officeart/2005/8/layout/lProcess3"/>
    <dgm:cxn modelId="{CC9F5091-299A-444C-BE9E-96115B55ADF1}" type="presParOf" srcId="{D6B654EB-C7B2-4CE4-9BBF-168C64B03174}" destId="{1EEBCE4D-FF88-4C9F-BA57-EBA1FB41B9DB}" srcOrd="1" destOrd="0" presId="urn:microsoft.com/office/officeart/2005/8/layout/lProcess3"/>
    <dgm:cxn modelId="{E9EB24CB-E288-406D-9475-16CC7F58D218}" type="presParOf" srcId="{D6B654EB-C7B2-4CE4-9BBF-168C64B03174}" destId="{4454709B-04BD-4232-88C6-EEA14A4EE306}" srcOrd="2" destOrd="0" presId="urn:microsoft.com/office/officeart/2005/8/layout/lProcess3"/>
    <dgm:cxn modelId="{D3056CA8-2192-4520-99A6-37C6748DC680}" type="presParOf" srcId="{A1B1EA77-944B-4EB9-AEC4-82C63D1F8F28}" destId="{26AAAEDF-796A-43C0-AADB-C976403BA687}" srcOrd="3" destOrd="0" presId="urn:microsoft.com/office/officeart/2005/8/layout/lProcess3"/>
    <dgm:cxn modelId="{30212910-11D1-4BEC-8B7A-A1739CABBC52}" type="presParOf" srcId="{A1B1EA77-944B-4EB9-AEC4-82C63D1F8F28}" destId="{B6964438-D2AC-4ECE-8865-24317675C16F}" srcOrd="4" destOrd="0" presId="urn:microsoft.com/office/officeart/2005/8/layout/lProcess3"/>
    <dgm:cxn modelId="{D0E3E4B1-69FE-4866-8F1C-668D81CE2847}" type="presParOf" srcId="{B6964438-D2AC-4ECE-8865-24317675C16F}" destId="{5B45BB22-9822-49CA-A55B-E91E339F7985}" srcOrd="0" destOrd="0" presId="urn:microsoft.com/office/officeart/2005/8/layout/lProcess3"/>
    <dgm:cxn modelId="{09BA9030-7547-411C-946E-7DC072AB6621}" type="presParOf" srcId="{B6964438-D2AC-4ECE-8865-24317675C16F}" destId="{E5DE7519-90B6-4D2B-9AF0-2071CEACEDE5}" srcOrd="1" destOrd="0" presId="urn:microsoft.com/office/officeart/2005/8/layout/lProcess3"/>
    <dgm:cxn modelId="{0CDC56EE-1AFC-461B-89EB-B9212ABE144E}" type="presParOf" srcId="{B6964438-D2AC-4ECE-8865-24317675C16F}" destId="{B9AB6965-240A-414E-9561-9463FF0331E0}" srcOrd="2" destOrd="0" presId="urn:microsoft.com/office/officeart/2005/8/layout/lProcess3"/>
    <dgm:cxn modelId="{8278C3C5-76DA-48BE-A846-8AADC7151AC5}" type="presParOf" srcId="{A1B1EA77-944B-4EB9-AEC4-82C63D1F8F28}" destId="{F6EB838A-5C40-46C6-B098-8A458860323F}" srcOrd="5" destOrd="0" presId="urn:microsoft.com/office/officeart/2005/8/layout/lProcess3"/>
    <dgm:cxn modelId="{7BA09721-A2EA-4270-9FD8-D9E043700181}" type="presParOf" srcId="{A1B1EA77-944B-4EB9-AEC4-82C63D1F8F28}" destId="{09723282-487A-4D3F-8AE5-2A466F7F6442}" srcOrd="6" destOrd="0" presId="urn:microsoft.com/office/officeart/2005/8/layout/lProcess3"/>
    <dgm:cxn modelId="{25558E00-97FB-42DE-8F30-D099644CE589}" type="presParOf" srcId="{09723282-487A-4D3F-8AE5-2A466F7F6442}" destId="{114AE27D-020B-4862-BFB7-AA778C6D952B}" srcOrd="0" destOrd="0" presId="urn:microsoft.com/office/officeart/2005/8/layout/lProcess3"/>
    <dgm:cxn modelId="{7DB1744C-44AF-4EBD-8307-9A2684BFF3BF}" type="presParOf" srcId="{A1B1EA77-944B-4EB9-AEC4-82C63D1F8F28}" destId="{2F2B4412-5D54-4B41-B7C4-CA228BAE249F}" srcOrd="7" destOrd="0" presId="urn:microsoft.com/office/officeart/2005/8/layout/lProcess3"/>
    <dgm:cxn modelId="{72B03EF9-72B6-455A-A3A7-C1AEE9A44007}" type="presParOf" srcId="{A1B1EA77-944B-4EB9-AEC4-82C63D1F8F28}" destId="{8EF01152-6903-404C-BD46-7EFA68BBCD8D}" srcOrd="8" destOrd="0" presId="urn:microsoft.com/office/officeart/2005/8/layout/lProcess3"/>
    <dgm:cxn modelId="{F2DEAA26-BB81-4DD0-944C-A44B119691E2}" type="presParOf" srcId="{8EF01152-6903-404C-BD46-7EFA68BBCD8D}" destId="{A6A8B86B-7964-4741-B527-A8D11AB16BAB}" srcOrd="0" destOrd="0" presId="urn:microsoft.com/office/officeart/2005/8/layout/lProcess3"/>
    <dgm:cxn modelId="{64BD7341-95CF-431A-B8DA-8BECB29B7804}" type="presParOf" srcId="{A1B1EA77-944B-4EB9-AEC4-82C63D1F8F28}" destId="{C05F76AF-6CB4-43BB-833E-D40870183480}" srcOrd="9" destOrd="0" presId="urn:microsoft.com/office/officeart/2005/8/layout/lProcess3"/>
    <dgm:cxn modelId="{FAF8D2BA-B32B-4F5E-B6B7-CCE8CEAC2A83}" type="presParOf" srcId="{A1B1EA77-944B-4EB9-AEC4-82C63D1F8F28}" destId="{76A3235F-5933-4F5E-A416-0D72F99B64D3}" srcOrd="10" destOrd="0" presId="urn:microsoft.com/office/officeart/2005/8/layout/lProcess3"/>
    <dgm:cxn modelId="{1F0AC9D2-3804-4E2F-9693-BD5D2275EA41}" type="presParOf" srcId="{76A3235F-5933-4F5E-A416-0D72F99B64D3}" destId="{8234EBB5-CB6C-45F3-886B-BDED151EB824}" srcOrd="0" destOrd="0" presId="urn:microsoft.com/office/officeart/2005/8/layout/lProcess3"/>
    <dgm:cxn modelId="{BD0ADCDE-785C-4157-B5C6-72B5BD4FBEDF}" type="presParOf" srcId="{A1B1EA77-944B-4EB9-AEC4-82C63D1F8F28}" destId="{20779726-DE1F-4CAA-B2A1-74A09B961973}" srcOrd="11" destOrd="0" presId="urn:microsoft.com/office/officeart/2005/8/layout/lProcess3"/>
    <dgm:cxn modelId="{C1C8781E-3170-48C1-9125-A9129030F420}" type="presParOf" srcId="{A1B1EA77-944B-4EB9-AEC4-82C63D1F8F28}" destId="{E257C309-B9B3-4701-AD09-91FFE06E37AD}" srcOrd="12" destOrd="0" presId="urn:microsoft.com/office/officeart/2005/8/layout/lProcess3"/>
    <dgm:cxn modelId="{90CD42D5-5825-4ED2-A7E7-F2CE7A648F1C}" type="presParOf" srcId="{E257C309-B9B3-4701-AD09-91FFE06E37AD}" destId="{EC78114B-0AF2-49A7-95D5-12974181F8C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69CE8-E038-4723-903B-53B62270A3B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CF03C3-0B2A-4E6B-BFA3-FAE9E4216254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Публично-профилактические </a:t>
          </a:r>
          <a:r>
            <a:rPr lang="ru-RU" sz="1400" dirty="0" smtClean="0"/>
            <a:t>мероприятия</a:t>
          </a:r>
          <a:endParaRPr lang="ru-RU" sz="1400" dirty="0"/>
        </a:p>
      </dgm:t>
    </dgm:pt>
    <dgm:pt modelId="{6EEE710C-61F9-4A26-A1E3-EDF958C61850}" type="parTrans" cxnId="{A9A54939-69B9-48D6-83D2-931C51533728}">
      <dgm:prSet/>
      <dgm:spPr/>
      <dgm:t>
        <a:bodyPr/>
        <a:lstStyle/>
        <a:p>
          <a:endParaRPr lang="ru-RU"/>
        </a:p>
      </dgm:t>
    </dgm:pt>
    <dgm:pt modelId="{CC2257CE-9B1E-4A35-BF60-DA7B66418319}" type="sibTrans" cxnId="{A9A54939-69B9-48D6-83D2-931C51533728}">
      <dgm:prSet/>
      <dgm:spPr/>
      <dgm:t>
        <a:bodyPr/>
        <a:lstStyle/>
        <a:p>
          <a:endParaRPr lang="ru-RU"/>
        </a:p>
      </dgm:t>
    </dgm:pt>
    <dgm:pt modelId="{A9FEE53C-D571-4735-8655-5AF5DD0F91DC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Индивидуально-профилактические мероприятия</a:t>
          </a:r>
          <a:endParaRPr lang="ru-RU" dirty="0"/>
        </a:p>
      </dgm:t>
    </dgm:pt>
    <dgm:pt modelId="{CECB42B1-4973-4B37-BE14-C1EC45159765}" type="parTrans" cxnId="{E3FA390B-9D39-42EC-9096-9691D48E302F}">
      <dgm:prSet/>
      <dgm:spPr/>
      <dgm:t>
        <a:bodyPr/>
        <a:lstStyle/>
        <a:p>
          <a:endParaRPr lang="ru-RU"/>
        </a:p>
      </dgm:t>
    </dgm:pt>
    <dgm:pt modelId="{47BA5474-6F41-43D3-9C59-6CB824E99D36}" type="sibTrans" cxnId="{E3FA390B-9D39-42EC-9096-9691D48E302F}">
      <dgm:prSet/>
      <dgm:spPr/>
      <dgm:t>
        <a:bodyPr/>
        <a:lstStyle/>
        <a:p>
          <a:endParaRPr lang="ru-RU"/>
        </a:p>
      </dgm:t>
    </dgm:pt>
    <dgm:pt modelId="{44E69007-D1A3-49A7-9345-35659A7B2777}" type="pres">
      <dgm:prSet presAssocID="{21C69CE8-E038-4723-903B-53B62270A3B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1E93AD0-AC00-4AD8-8067-5729F969FAA2}" type="pres">
      <dgm:prSet presAssocID="{2ACF03C3-0B2A-4E6B-BFA3-FAE9E4216254}" presName="vertOne" presStyleCnt="0"/>
      <dgm:spPr/>
    </dgm:pt>
    <dgm:pt modelId="{9A1C4B4A-8E2F-4C10-90C0-147CF6B19B94}" type="pres">
      <dgm:prSet presAssocID="{2ACF03C3-0B2A-4E6B-BFA3-FAE9E4216254}" presName="txOne" presStyleLbl="node0" presStyleIdx="0" presStyleCnt="2" custScaleX="69675" custScaleY="13721" custLinFactNeighborX="762" custLinFactNeighborY="-436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6A10D9-4B6E-4F71-B96E-15FB7BA1E8DC}" type="pres">
      <dgm:prSet presAssocID="{2ACF03C3-0B2A-4E6B-BFA3-FAE9E4216254}" presName="horzOne" presStyleCnt="0"/>
      <dgm:spPr/>
    </dgm:pt>
    <dgm:pt modelId="{246C2763-24A6-4AD2-BF1A-BF3EF8724AB4}" type="pres">
      <dgm:prSet presAssocID="{CC2257CE-9B1E-4A35-BF60-DA7B66418319}" presName="sibSpaceOne" presStyleCnt="0"/>
      <dgm:spPr/>
    </dgm:pt>
    <dgm:pt modelId="{8783165B-27B3-4B5E-AC17-3F550D87B08A}" type="pres">
      <dgm:prSet presAssocID="{A9FEE53C-D571-4735-8655-5AF5DD0F91DC}" presName="vertOne" presStyleCnt="0"/>
      <dgm:spPr/>
    </dgm:pt>
    <dgm:pt modelId="{84717367-74FC-4E90-8840-1ACC7B3CCAAE}" type="pres">
      <dgm:prSet presAssocID="{A9FEE53C-D571-4735-8655-5AF5DD0F91DC}" presName="txOne" presStyleLbl="node0" presStyleIdx="1" presStyleCnt="2" custScaleX="73548" custScaleY="13721" custLinFactNeighborX="-5136" custLinFactNeighborY="-436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83F2B9-60F3-4965-BFAE-7761D6771B3A}" type="pres">
      <dgm:prSet presAssocID="{A9FEE53C-D571-4735-8655-5AF5DD0F91DC}" presName="horzOne" presStyleCnt="0"/>
      <dgm:spPr/>
    </dgm:pt>
  </dgm:ptLst>
  <dgm:cxnLst>
    <dgm:cxn modelId="{9D685BF0-2EFA-4937-A77B-6B1D6BA3D1E7}" type="presOf" srcId="{2ACF03C3-0B2A-4E6B-BFA3-FAE9E4216254}" destId="{9A1C4B4A-8E2F-4C10-90C0-147CF6B19B94}" srcOrd="0" destOrd="0" presId="urn:microsoft.com/office/officeart/2005/8/layout/hierarchy4"/>
    <dgm:cxn modelId="{6C010EF6-A212-456C-856F-4FF4400282F1}" type="presOf" srcId="{21C69CE8-E038-4723-903B-53B62270A3BD}" destId="{44E69007-D1A3-49A7-9345-35659A7B2777}" srcOrd="0" destOrd="0" presId="urn:microsoft.com/office/officeart/2005/8/layout/hierarchy4"/>
    <dgm:cxn modelId="{E3FA390B-9D39-42EC-9096-9691D48E302F}" srcId="{21C69CE8-E038-4723-903B-53B62270A3BD}" destId="{A9FEE53C-D571-4735-8655-5AF5DD0F91DC}" srcOrd="1" destOrd="0" parTransId="{CECB42B1-4973-4B37-BE14-C1EC45159765}" sibTransId="{47BA5474-6F41-43D3-9C59-6CB824E99D36}"/>
    <dgm:cxn modelId="{4FD0CFB0-9CFA-44B8-A6BF-820C61F2F759}" type="presOf" srcId="{A9FEE53C-D571-4735-8655-5AF5DD0F91DC}" destId="{84717367-74FC-4E90-8840-1ACC7B3CCAAE}" srcOrd="0" destOrd="0" presId="urn:microsoft.com/office/officeart/2005/8/layout/hierarchy4"/>
    <dgm:cxn modelId="{A9A54939-69B9-48D6-83D2-931C51533728}" srcId="{21C69CE8-E038-4723-903B-53B62270A3BD}" destId="{2ACF03C3-0B2A-4E6B-BFA3-FAE9E4216254}" srcOrd="0" destOrd="0" parTransId="{6EEE710C-61F9-4A26-A1E3-EDF958C61850}" sibTransId="{CC2257CE-9B1E-4A35-BF60-DA7B66418319}"/>
    <dgm:cxn modelId="{205F78A8-F08B-4138-AB88-8BA30464BCB3}" type="presParOf" srcId="{44E69007-D1A3-49A7-9345-35659A7B2777}" destId="{F1E93AD0-AC00-4AD8-8067-5729F969FAA2}" srcOrd="0" destOrd="0" presId="urn:microsoft.com/office/officeart/2005/8/layout/hierarchy4"/>
    <dgm:cxn modelId="{DAC39F21-CFAD-47B4-998F-E151CFF57544}" type="presParOf" srcId="{F1E93AD0-AC00-4AD8-8067-5729F969FAA2}" destId="{9A1C4B4A-8E2F-4C10-90C0-147CF6B19B94}" srcOrd="0" destOrd="0" presId="urn:microsoft.com/office/officeart/2005/8/layout/hierarchy4"/>
    <dgm:cxn modelId="{489406BC-89C0-4A0D-93CD-000D5FD2E856}" type="presParOf" srcId="{F1E93AD0-AC00-4AD8-8067-5729F969FAA2}" destId="{3D6A10D9-4B6E-4F71-B96E-15FB7BA1E8DC}" srcOrd="1" destOrd="0" presId="urn:microsoft.com/office/officeart/2005/8/layout/hierarchy4"/>
    <dgm:cxn modelId="{22C492CF-D6AA-477A-913D-CF0C3561F4F0}" type="presParOf" srcId="{44E69007-D1A3-49A7-9345-35659A7B2777}" destId="{246C2763-24A6-4AD2-BF1A-BF3EF8724AB4}" srcOrd="1" destOrd="0" presId="urn:microsoft.com/office/officeart/2005/8/layout/hierarchy4"/>
    <dgm:cxn modelId="{07C41B8C-2147-4A0A-A385-F551E5CBCA7E}" type="presParOf" srcId="{44E69007-D1A3-49A7-9345-35659A7B2777}" destId="{8783165B-27B3-4B5E-AC17-3F550D87B08A}" srcOrd="2" destOrd="0" presId="urn:microsoft.com/office/officeart/2005/8/layout/hierarchy4"/>
    <dgm:cxn modelId="{A0E355B1-C673-4D08-A6BB-CC86CD43B552}" type="presParOf" srcId="{8783165B-27B3-4B5E-AC17-3F550D87B08A}" destId="{84717367-74FC-4E90-8840-1ACC7B3CCAAE}" srcOrd="0" destOrd="0" presId="urn:microsoft.com/office/officeart/2005/8/layout/hierarchy4"/>
    <dgm:cxn modelId="{618014D8-3592-4F85-AAB0-7C4B3B52F612}" type="presParOf" srcId="{8783165B-27B3-4B5E-AC17-3F550D87B08A}" destId="{CE83F2B9-60F3-4965-BFAE-7761D6771B3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4BCF4-1250-4FAC-B4A9-8F6B4C43A60C}">
      <dsp:nvSpPr>
        <dsp:cNvPr id="0" name=""/>
        <dsp:cNvSpPr/>
      </dsp:nvSpPr>
      <dsp:spPr>
        <a:xfrm>
          <a:off x="88060" y="8429"/>
          <a:ext cx="4113919" cy="463340"/>
        </a:xfrm>
        <a:prstGeom prst="chevron">
          <a:avLst/>
        </a:prstGeom>
        <a:solidFill>
          <a:srgbClr val="4FC6E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/>
            <a:t>Риск-ориентированный подход</a:t>
          </a:r>
          <a:endParaRPr lang="ru-RU" sz="1400" b="1" kern="1200" dirty="0"/>
        </a:p>
      </dsp:txBody>
      <dsp:txXfrm>
        <a:off x="319730" y="8429"/>
        <a:ext cx="3650579" cy="463340"/>
      </dsp:txXfrm>
    </dsp:sp>
    <dsp:sp modelId="{6B4EC95C-349A-4E06-80B6-907377D797D0}">
      <dsp:nvSpPr>
        <dsp:cNvPr id="0" name=""/>
        <dsp:cNvSpPr/>
      </dsp:nvSpPr>
      <dsp:spPr>
        <a:xfrm>
          <a:off x="3987071" y="1825"/>
          <a:ext cx="3802279" cy="479246"/>
        </a:xfrm>
        <a:prstGeom prst="chevron">
          <a:avLst/>
        </a:prstGeom>
        <a:solidFill>
          <a:srgbClr val="2DBDB6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Частота проверок напрямую зависит от уровня опасности объекта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4226694" y="1825"/>
        <a:ext cx="3323033" cy="479246"/>
      </dsp:txXfrm>
    </dsp:sp>
    <dsp:sp modelId="{411CE8D5-D5A3-4B48-A81C-EB10CBA6AD10}">
      <dsp:nvSpPr>
        <dsp:cNvPr id="0" name=""/>
        <dsp:cNvSpPr/>
      </dsp:nvSpPr>
      <dsp:spPr>
        <a:xfrm>
          <a:off x="74676" y="554256"/>
          <a:ext cx="4128063" cy="504234"/>
        </a:xfrm>
        <a:prstGeom prst="chevron">
          <a:avLst/>
        </a:prstGeom>
        <a:solidFill>
          <a:srgbClr val="4FC6E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Приоритет профилактических мероприятий</a:t>
          </a:r>
        </a:p>
      </dsp:txBody>
      <dsp:txXfrm>
        <a:off x="326793" y="554256"/>
        <a:ext cx="3623829" cy="504234"/>
      </dsp:txXfrm>
    </dsp:sp>
    <dsp:sp modelId="{4454709B-04BD-4232-88C6-EEA14A4EE306}">
      <dsp:nvSpPr>
        <dsp:cNvPr id="0" name=""/>
        <dsp:cNvSpPr/>
      </dsp:nvSpPr>
      <dsp:spPr>
        <a:xfrm>
          <a:off x="3975301" y="551686"/>
          <a:ext cx="3794049" cy="503063"/>
        </a:xfrm>
        <a:prstGeom prst="chevron">
          <a:avLst/>
        </a:prstGeom>
        <a:solidFill>
          <a:srgbClr val="2DBDB6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Вводится 5 видов профилактических мероприятий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4226833" y="551686"/>
        <a:ext cx="3290986" cy="503063"/>
      </dsp:txXfrm>
    </dsp:sp>
    <dsp:sp modelId="{5B45BB22-9822-49CA-A55B-E91E339F7985}">
      <dsp:nvSpPr>
        <dsp:cNvPr id="0" name=""/>
        <dsp:cNvSpPr/>
      </dsp:nvSpPr>
      <dsp:spPr>
        <a:xfrm>
          <a:off x="74676" y="1136739"/>
          <a:ext cx="4161307" cy="463340"/>
        </a:xfrm>
        <a:prstGeom prst="chevron">
          <a:avLst/>
        </a:prstGeom>
        <a:solidFill>
          <a:srgbClr val="4FC6E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Уход от оценки по количеству проверок</a:t>
          </a:r>
        </a:p>
      </dsp:txBody>
      <dsp:txXfrm>
        <a:off x="306346" y="1136739"/>
        <a:ext cx="3697967" cy="463340"/>
      </dsp:txXfrm>
    </dsp:sp>
    <dsp:sp modelId="{B9AB6965-240A-414E-9561-9463FF0331E0}">
      <dsp:nvSpPr>
        <dsp:cNvPr id="0" name=""/>
        <dsp:cNvSpPr/>
      </dsp:nvSpPr>
      <dsp:spPr>
        <a:xfrm>
          <a:off x="3995024" y="1115042"/>
          <a:ext cx="3726682" cy="506735"/>
        </a:xfrm>
        <a:prstGeom prst="chevron">
          <a:avLst/>
        </a:prstGeom>
        <a:solidFill>
          <a:srgbClr val="2DBDB6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Контроль оценивается по предотвращенным рискам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4248392" y="1115042"/>
        <a:ext cx="3219947" cy="506735"/>
      </dsp:txXfrm>
    </dsp:sp>
    <dsp:sp modelId="{114AE27D-020B-4862-BFB7-AA778C6D952B}">
      <dsp:nvSpPr>
        <dsp:cNvPr id="0" name=""/>
        <dsp:cNvSpPr/>
      </dsp:nvSpPr>
      <dsp:spPr>
        <a:xfrm>
          <a:off x="74676" y="1686645"/>
          <a:ext cx="4161307" cy="463340"/>
        </a:xfrm>
        <a:prstGeom prst="chevron">
          <a:avLst/>
        </a:prstGeom>
        <a:solidFill>
          <a:srgbClr val="4FC6E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Отказ от проверки как единственного мероприятия</a:t>
          </a:r>
        </a:p>
      </dsp:txBody>
      <dsp:txXfrm>
        <a:off x="306346" y="1686645"/>
        <a:ext cx="3697967" cy="463340"/>
      </dsp:txXfrm>
    </dsp:sp>
    <dsp:sp modelId="{A6A8B86B-7964-4741-B527-A8D11AB16BAB}">
      <dsp:nvSpPr>
        <dsp:cNvPr id="0" name=""/>
        <dsp:cNvSpPr/>
      </dsp:nvSpPr>
      <dsp:spPr>
        <a:xfrm>
          <a:off x="74676" y="2214853"/>
          <a:ext cx="4161307" cy="463340"/>
        </a:xfrm>
        <a:prstGeom prst="chevron">
          <a:avLst/>
        </a:prstGeom>
        <a:solidFill>
          <a:srgbClr val="4FC6E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Информатизация</a:t>
          </a:r>
        </a:p>
      </dsp:txBody>
      <dsp:txXfrm>
        <a:off x="306346" y="2214853"/>
        <a:ext cx="3697967" cy="463340"/>
      </dsp:txXfrm>
    </dsp:sp>
    <dsp:sp modelId="{8234EBB5-CB6C-45F3-886B-BDED151EB824}">
      <dsp:nvSpPr>
        <dsp:cNvPr id="0" name=""/>
        <dsp:cNvSpPr/>
      </dsp:nvSpPr>
      <dsp:spPr>
        <a:xfrm>
          <a:off x="4024399" y="1680867"/>
          <a:ext cx="3677869" cy="463340"/>
        </a:xfrm>
        <a:prstGeom prst="chevron">
          <a:avLst/>
        </a:prstGeom>
        <a:solidFill>
          <a:srgbClr val="2DBDB6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Вводится 4 способа осуществления контроля (надзора)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4256069" y="1680867"/>
        <a:ext cx="3214529" cy="463340"/>
      </dsp:txXfrm>
    </dsp:sp>
    <dsp:sp modelId="{EC78114B-0AF2-49A7-95D5-12974181F8CB}">
      <dsp:nvSpPr>
        <dsp:cNvPr id="0" name=""/>
        <dsp:cNvSpPr/>
      </dsp:nvSpPr>
      <dsp:spPr>
        <a:xfrm>
          <a:off x="4027666" y="2214311"/>
          <a:ext cx="3676514" cy="463340"/>
        </a:xfrm>
        <a:prstGeom prst="chevron">
          <a:avLst/>
        </a:prstGeom>
        <a:solidFill>
          <a:srgbClr val="2DBDB6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Взаимодействие с контролируемыми лицами в электронном виде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4259336" y="2214311"/>
        <a:ext cx="3213174" cy="463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C4B4A-8E2F-4C10-90C0-147CF6B19B94}">
      <dsp:nvSpPr>
        <dsp:cNvPr id="0" name=""/>
        <dsp:cNvSpPr/>
      </dsp:nvSpPr>
      <dsp:spPr>
        <a:xfrm>
          <a:off x="42412" y="0"/>
          <a:ext cx="3374597" cy="53486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Публично-профилактические </a:t>
          </a:r>
          <a:r>
            <a:rPr lang="ru-RU" sz="1400" kern="1200" dirty="0" smtClean="0"/>
            <a:t>мероприятия</a:t>
          </a:r>
          <a:endParaRPr lang="ru-RU" sz="1400" kern="1200" dirty="0"/>
        </a:p>
      </dsp:txBody>
      <dsp:txXfrm>
        <a:off x="58078" y="15666"/>
        <a:ext cx="3343265" cy="503537"/>
      </dsp:txXfrm>
    </dsp:sp>
    <dsp:sp modelId="{84717367-74FC-4E90-8840-1ACC7B3CCAAE}">
      <dsp:nvSpPr>
        <dsp:cNvPr id="0" name=""/>
        <dsp:cNvSpPr/>
      </dsp:nvSpPr>
      <dsp:spPr>
        <a:xfrm>
          <a:off x="3945031" y="0"/>
          <a:ext cx="3562180" cy="53486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Индивидуально-профилактические мероприятия</a:t>
          </a:r>
          <a:endParaRPr lang="ru-RU" sz="1400" kern="1200" dirty="0"/>
        </a:p>
      </dsp:txBody>
      <dsp:txXfrm>
        <a:off x="3960697" y="15666"/>
        <a:ext cx="3530848" cy="503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0.66355</cdr:x>
      <cdr:y>0</cdr:y>
    </cdr:from>
    <cdr:to>
      <cdr:x>0.99065</cdr:x>
      <cdr:y>0.30526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12568" y="0"/>
          <a:ext cx="2520280" cy="1044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1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Общее количество ККТ, </a:t>
          </a:r>
        </a:p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1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зарегистрированных на рынках и </a:t>
          </a:r>
        </a:p>
        <a:p xmlns:a="http://schemas.openxmlformats.org/drawingml/2006/main">
          <a:pPr algn="ctr" defTabSz="1043056" rtl="0">
            <a:spcBef>
              <a:spcPct val="0"/>
            </a:spcBef>
          </a:pPr>
          <a:r>
            <a: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торговых пространствах </a:t>
          </a:r>
          <a:r>
            <a:rPr lang="ru-RU" sz="1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по </a:t>
          </a:r>
        </a:p>
        <a:p xmlns:a="http://schemas.openxmlformats.org/drawingml/2006/main">
          <a:pPr algn="ctr" defTabSz="1043056" rtl="0">
            <a:spcBef>
              <a:spcPct val="0"/>
            </a:spcBef>
          </a:pPr>
          <a:r>
            <a:rPr lang="ru-RU" sz="1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состоянию на 31.12.2021 составило</a:t>
          </a:r>
        </a:p>
        <a:p xmlns:a="http://schemas.openxmlformats.org/drawingml/2006/main">
          <a:pPr algn="ctr" defTabSz="1043056" rtl="0">
            <a:spcBef>
              <a:spcPct val="0"/>
            </a:spcBef>
          </a:pPr>
          <a:r>
            <a: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11 625 </a:t>
          </a:r>
          <a:r>
            <a: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единиц ККТ</a:t>
          </a:r>
        </a:p>
      </cdr:txBody>
    </cdr:sp>
  </cdr:relSizeAnchor>
  <cdr:relSizeAnchor xmlns:cdr="http://schemas.openxmlformats.org/drawingml/2006/chartDrawing">
    <cdr:from>
      <cdr:x>0.2243</cdr:x>
      <cdr:y>0.6</cdr:y>
    </cdr:from>
    <cdr:to>
      <cdr:x>0.31494</cdr:x>
      <cdr:y>0.70526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2052228"/>
          <a:ext cx="69837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19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rPr>
            <a:t>886</a:t>
          </a:r>
          <a:endParaRPr kumimoji="0" lang="ru-RU" sz="19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0.34579</cdr:x>
      <cdr:y>0.58947</cdr:y>
    </cdr:from>
    <cdr:to>
      <cdr:x>0.42709</cdr:x>
      <cdr:y>0.70526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4296" y="2016224"/>
          <a:ext cx="626368" cy="396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rPr>
            <a:t>389</a:t>
          </a:r>
          <a:endParaRPr kumimoji="0" lang="ru-RU" sz="20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184" tIns="46092" rIns="92184" bIns="4609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184" tIns="46092" rIns="92184" bIns="46092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4" tIns="46092" rIns="92184" bIns="4609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2184" tIns="46092" rIns="92184" bIns="4609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184" tIns="46092" rIns="92184" bIns="4609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2184" tIns="46092" rIns="92184" bIns="46092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12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85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85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8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4C3-B3F9-4492-AC4E-AEB8AB203703}" type="datetime1">
              <a:rPr lang="ru-RU" smtClean="0"/>
              <a:pPr/>
              <a:t>07.02.2022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1266-D9B9-4642-A506-7317DD4ADF73}" type="datetime1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8A2D-CC43-4DD9-8CF9-DF5286C3CC1D}" type="datetime1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8524-75FA-4DFF-9D30-F97C17CE17A5}" type="datetime1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2CD-5EDF-45E0-A730-F2C3E6027E1D}" type="datetime1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173-E5E4-4B86-BADB-BBB422306F42}" type="datetime1">
              <a:rPr lang="ru-RU" smtClean="0"/>
              <a:pPr/>
              <a:t>07.02.2022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9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DECA-DAED-49E8-AB44-A10369DCE766}" type="datetime1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859782"/>
            <a:ext cx="7772400" cy="107290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66B3"/>
                </a:solidFill>
              </a:rPr>
              <a:t> </a:t>
            </a:r>
            <a:br>
              <a:rPr lang="ru-RU" dirty="0" smtClean="0">
                <a:solidFill>
                  <a:srgbClr val="0066B3"/>
                </a:solidFill>
              </a:rPr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начальника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оперативного контроля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УФНС России по Московской области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М.Л.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«Итоги реализации отраслевого проекта по выводу из тени торговли на рынках» </a:t>
            </a:r>
            <a:r>
              <a:rPr lang="ru-RU" sz="1800" dirty="0" smtClean="0">
                <a:solidFill>
                  <a:srgbClr val="0066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66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71950"/>
            <a:ext cx="6400800" cy="648072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.20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1923678"/>
            <a:ext cx="5256584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noProof="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УПРАВЛЕНИЕ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ФЕДЕРАЛЬНОЙ НАЛОГОВОЙ СЛУЖБ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Ы ПО МОСКОВСКОЙ ОБЛАСТИ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805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 txBox="1">
            <a:spLocks/>
          </p:cNvSpPr>
          <p:nvPr/>
        </p:nvSpPr>
        <p:spPr>
          <a:xfrm>
            <a:off x="8403431" y="4515966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defPPr>
              <a:defRPr lang="ru-RU"/>
            </a:defPPr>
            <a:lvl1pPr marL="0" algn="ctr" defTabSz="816296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48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296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44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591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739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8887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035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18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78"/>
              </a:lnSpc>
            </a:pPr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1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8"/>
              </a:lnSpc>
            </a:pPr>
            <a:endParaRPr lang="ru-RU" sz="2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323528" y="339502"/>
            <a:ext cx="8496944" cy="576064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algn="l" defTabSz="816296" rtl="0" eaLnBrk="1" latinLnBrk="0" hangingPunct="1">
              <a:spcBef>
                <a:spcPct val="0"/>
              </a:spcBef>
              <a:buNone/>
              <a:defRPr sz="3800" b="1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количестве рынков, торговых пространствах и арендаторах, участвующих в проекте «Исключение недобросовестного поведения на рынках»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467544" y="1059581"/>
            <a:ext cx="7848872" cy="3713176"/>
            <a:chOff x="2147544" y="1374868"/>
            <a:chExt cx="3254048" cy="2421018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771800" y="1374868"/>
              <a:ext cx="2016224" cy="67597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На сегодняшний день в проекте участвуют 266 рынков и торговых пространства, на территории которых осуществляют деятельность </a:t>
              </a:r>
              <a:r>
                <a:rPr lang="ru-RU" sz="1400" dirty="0" smtClean="0"/>
                <a:t>8 900 арендаторов, </a:t>
              </a:r>
              <a:r>
                <a:rPr lang="ru-RU" sz="1400" dirty="0" smtClean="0"/>
                <a:t>имеющих </a:t>
              </a:r>
            </a:p>
            <a:p>
              <a:pPr algn="ctr"/>
              <a:r>
                <a:rPr lang="ru-RU" sz="1400" dirty="0" smtClean="0"/>
                <a:t>11 625 </a:t>
              </a:r>
              <a:r>
                <a:rPr lang="ru-RU" sz="1400" dirty="0" smtClean="0"/>
                <a:t>единиц ККТ, из них:</a:t>
              </a:r>
              <a:endParaRPr lang="ru-RU" sz="1400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2147544" y="2240045"/>
              <a:ext cx="936104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165 </a:t>
              </a:r>
              <a:r>
                <a:rPr lang="ru-RU" dirty="0" smtClean="0"/>
                <a:t>– физических лица</a:t>
              </a:r>
              <a:endParaRPr lang="ru-RU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465488" y="2240045"/>
              <a:ext cx="936104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618 </a:t>
              </a:r>
              <a:r>
                <a:rPr lang="ru-RU" sz="1400" dirty="0" smtClean="0"/>
                <a:t>– юридических лица</a:t>
              </a:r>
              <a:endParaRPr lang="ru-RU" sz="1400" dirty="0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3311860" y="2240045"/>
              <a:ext cx="936104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8 117 </a:t>
              </a:r>
              <a:r>
                <a:rPr lang="ru-RU" sz="1400" dirty="0" smtClean="0"/>
                <a:t>– индивидуальных предпринимателя</a:t>
              </a:r>
              <a:endParaRPr lang="ru-RU" sz="1400" dirty="0"/>
            </a:p>
          </p:txBody>
        </p:sp>
        <p:cxnSp>
          <p:nvCxnSpPr>
            <p:cNvPr id="12" name="Прямая соединительная линия 11"/>
            <p:cNvCxnSpPr>
              <a:stCxn id="7" idx="2"/>
            </p:cNvCxnSpPr>
            <p:nvPr/>
          </p:nvCxnSpPr>
          <p:spPr>
            <a:xfrm flipH="1">
              <a:off x="2615596" y="2050841"/>
              <a:ext cx="1164316" cy="18920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2"/>
              <a:endCxn id="14" idx="0"/>
            </p:cNvCxnSpPr>
            <p:nvPr/>
          </p:nvCxnSpPr>
          <p:spPr>
            <a:xfrm>
              <a:off x="3779912" y="2050841"/>
              <a:ext cx="0" cy="18920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7" idx="2"/>
              <a:endCxn id="13" idx="0"/>
            </p:cNvCxnSpPr>
            <p:nvPr/>
          </p:nvCxnSpPr>
          <p:spPr>
            <a:xfrm>
              <a:off x="3779912" y="2050841"/>
              <a:ext cx="1153628" cy="18920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Скругленный прямоугольник 20"/>
            <p:cNvSpPr/>
            <p:nvPr/>
          </p:nvSpPr>
          <p:spPr>
            <a:xfrm>
              <a:off x="3311860" y="3147814"/>
              <a:ext cx="936104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Зарегистрировавших </a:t>
              </a:r>
            </a:p>
            <a:p>
              <a:pPr algn="ctr"/>
              <a:r>
                <a:rPr lang="ru-RU" sz="1400" dirty="0" smtClean="0"/>
                <a:t>10 555  </a:t>
              </a:r>
              <a:r>
                <a:rPr lang="ru-RU" sz="1400" dirty="0" smtClean="0"/>
                <a:t>единиц ККТ</a:t>
              </a:r>
              <a:endParaRPr lang="ru-RU" sz="1400" dirty="0"/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4465488" y="3147814"/>
              <a:ext cx="936104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Зарегистрировавших </a:t>
              </a:r>
            </a:p>
            <a:p>
              <a:pPr algn="ctr"/>
              <a:r>
                <a:rPr lang="ru-RU" sz="1400" dirty="0" smtClean="0"/>
                <a:t>1 070 ККТ</a:t>
              </a:r>
              <a:endParaRPr lang="ru-RU" sz="1400" dirty="0"/>
            </a:p>
          </p:txBody>
        </p:sp>
        <p:cxnSp>
          <p:nvCxnSpPr>
            <p:cNvPr id="23" name="Прямая соединительная линия 22"/>
            <p:cNvCxnSpPr>
              <a:stCxn id="14" idx="2"/>
              <a:endCxn id="21" idx="0"/>
            </p:cNvCxnSpPr>
            <p:nvPr/>
          </p:nvCxnSpPr>
          <p:spPr>
            <a:xfrm>
              <a:off x="3779912" y="2888117"/>
              <a:ext cx="0" cy="25969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13" idx="2"/>
              <a:endCxn id="22" idx="0"/>
            </p:cNvCxnSpPr>
            <p:nvPr/>
          </p:nvCxnSpPr>
          <p:spPr>
            <a:xfrm>
              <a:off x="4933540" y="2888117"/>
              <a:ext cx="0" cy="25969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512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14329451"/>
              </p:ext>
            </p:extLst>
          </p:nvPr>
        </p:nvGraphicFramePr>
        <p:xfrm>
          <a:off x="467544" y="1059582"/>
          <a:ext cx="453650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омер слайда 3"/>
          <p:cNvSpPr txBox="1">
            <a:spLocks/>
          </p:cNvSpPr>
          <p:nvPr/>
        </p:nvSpPr>
        <p:spPr>
          <a:xfrm>
            <a:off x="8403431" y="4515966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defPPr>
              <a:defRPr lang="ru-RU"/>
            </a:defPPr>
            <a:lvl1pPr marL="0" algn="ctr" defTabSz="816296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48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296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44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591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739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8887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035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18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78"/>
              </a:lnSpc>
            </a:pP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1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78"/>
              </a:lnSpc>
            </a:pPr>
            <a:endParaRPr lang="ru-RU" sz="2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323528" y="339502"/>
            <a:ext cx="8496944" cy="576064"/>
          </a:xfrm>
          <a:prstGeom prst="rect">
            <a:avLst/>
          </a:prstGeom>
          <a:solidFill>
            <a:srgbClr val="4F81BD"/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algn="l" defTabSz="816296" rtl="0" eaLnBrk="1" latinLnBrk="0" hangingPunct="1">
              <a:spcBef>
                <a:spcPct val="0"/>
              </a:spcBef>
              <a:buNone/>
              <a:defRPr sz="3800" b="1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снижения количества налогоплательщиков, не имеющих зарегистрированной ККТ, на территориях рынков и иных торговых пространствах и итоги контрольных мероприятий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8803" y="4031169"/>
            <a:ext cx="4073587" cy="7415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200" b="1" dirty="0" smtClean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оличество </a:t>
            </a:r>
            <a:r>
              <a:rPr lang="ru-RU" sz="1200" b="1" dirty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арендаторов, ведущих деятельность на </a:t>
            </a:r>
            <a:r>
              <a:rPr lang="ru-RU" sz="1200" b="1" dirty="0" smtClean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рынках </a:t>
            </a:r>
            <a:r>
              <a:rPr lang="ru-RU" sz="1200" b="1" dirty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регистрации </a:t>
            </a:r>
            <a:r>
              <a:rPr lang="ru-RU" sz="1200" b="1" dirty="0" smtClean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ККТ, по состоянию на 10.01.2022 </a:t>
            </a:r>
            <a:r>
              <a:rPr lang="ru-RU" sz="1200" b="1" dirty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сократилось до 1 налогоплательщика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20072" y="1203598"/>
            <a:ext cx="3312766" cy="11478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5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0" dirty="0"/>
              <a:t>За период с 20.04.2021 по </a:t>
            </a:r>
            <a:r>
              <a:rPr lang="ru-RU" sz="1200" b="0" dirty="0" smtClean="0"/>
              <a:t>31.12.2021 </a:t>
            </a:r>
            <a:r>
              <a:rPr lang="ru-RU" sz="1200" b="0" dirty="0"/>
              <a:t>на территории рынков и торговых пространств проведено </a:t>
            </a:r>
            <a:r>
              <a:rPr lang="ru-RU" sz="1200" b="0" dirty="0" smtClean="0"/>
              <a:t>1 565 проверок </a:t>
            </a:r>
            <a:r>
              <a:rPr lang="ru-RU" sz="1200" b="0" dirty="0"/>
              <a:t>по вопросам соблюдения законодательства о применении </a:t>
            </a:r>
            <a:r>
              <a:rPr lang="ru-RU" sz="1200" b="0" dirty="0" smtClean="0"/>
              <a:t>ККТ. Результативность </a:t>
            </a:r>
            <a:r>
              <a:rPr lang="ru-RU" sz="1200" b="0" dirty="0"/>
              <a:t>составила 100</a:t>
            </a:r>
            <a:r>
              <a:rPr lang="ru-RU" sz="1200" b="0" dirty="0" smtClean="0"/>
              <a:t>%.</a:t>
            </a:r>
            <a:endParaRPr lang="ru-RU" sz="1200" b="0" dirty="0"/>
          </a:p>
          <a:p>
            <a:endParaRPr lang="ru-RU" b="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071" y="2457602"/>
            <a:ext cx="3240360" cy="2342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847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611560" y="411511"/>
            <a:ext cx="7921251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1630" tIns="40815" rIns="81630" bIns="40815" rtlCol="0" anchor="ctr">
            <a:noAutofit/>
          </a:bodyPr>
          <a:lstStyle>
            <a:lvl1pPr algn="l" defTabSz="816296" rtl="0" eaLnBrk="1" latinLnBrk="0" hangingPunct="1">
              <a:spcBef>
                <a:spcPct val="0"/>
              </a:spcBef>
              <a:buNone/>
              <a:defRPr sz="3800" b="1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налогоплательщиков, не использующих ККТ на рынках и торговых пространствах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8424" y="4371950"/>
            <a:ext cx="504056" cy="50405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endParaRPr kumimoji="0" lang="ru-RU" sz="21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106955442"/>
              </p:ext>
            </p:extLst>
          </p:nvPr>
        </p:nvGraphicFramePr>
        <p:xfrm>
          <a:off x="611560" y="1383618"/>
          <a:ext cx="7704856" cy="3420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5656" y="3435846"/>
            <a:ext cx="698376" cy="36004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925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1228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9951" y="3440912"/>
            <a:ext cx="554545" cy="36004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925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0041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23528" y="339502"/>
            <a:ext cx="8496944" cy="648072"/>
          </a:xfrm>
          <a:solidFill>
            <a:srgbClr val="4F81BD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/>
          <a:p>
            <a:pPr algn="ctr" defTabSz="1041400" eaLnBrk="0" fontAlgn="base" hangingPunct="0"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Предстоящие изменения в законодательстве РФ «О розничных рынках»</a:t>
            </a:r>
            <a:endParaRPr lang="ru-RU" sz="1600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699792" y="3219822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3848" y="293179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24128" y="1131590"/>
            <a:ext cx="2664296" cy="3672408"/>
          </a:xfrm>
          <a:prstGeom prst="round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300192" y="1059582"/>
            <a:ext cx="1512168" cy="3893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Цель: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80112" y="1419622"/>
            <a:ext cx="2880320" cy="3240360"/>
          </a:xfrm>
          <a:prstGeom prst="roundRect">
            <a:avLst/>
          </a:prstGeom>
          <a:solidFill>
            <a:srgbClr val="4F81BD">
              <a:alpha val="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Решение существующей проблемы, связанной с отсутствием учета поступающих наличных денежных средств (минимизация теневого оборота наличных денежных средств на рынках) посредством применения организациями и индивидуальными предпринимателями ККТ при осуществлении расчетов на рынках, а также отсутствие необходимости проведения налоговыми органами плановых проверок  по вопросу соблюдения законодательства о применении ККТ</a:t>
            </a:r>
          </a:p>
        </p:txBody>
      </p:sp>
      <p:sp>
        <p:nvSpPr>
          <p:cNvPr id="15" name="Заголовок 9"/>
          <p:cNvSpPr txBox="1">
            <a:spLocks/>
          </p:cNvSpPr>
          <p:nvPr/>
        </p:nvSpPr>
        <p:spPr>
          <a:xfrm>
            <a:off x="539552" y="1102270"/>
            <a:ext cx="5028358" cy="24534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/>
              <a:t>Предусматривается</a:t>
            </a:r>
            <a:r>
              <a:rPr lang="ru-RU" sz="2500" dirty="0" smtClean="0"/>
              <a:t>:</a:t>
            </a:r>
            <a:endParaRPr lang="ru-RU" sz="25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1560" y="1491630"/>
            <a:ext cx="50405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Сокращение перечня видов деятельности, при которых на розничных рынках не требуется применение ККТ</a:t>
            </a:r>
            <a:endParaRPr lang="ru-RU" sz="1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1560" y="2427734"/>
            <a:ext cx="504056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/>
              <a:t>Обеспечение возможности для управляющих рынками компаний самостоятельной проверки факта регистрации ККТ лицами, которым предоставлено торговое место</a:t>
            </a:r>
            <a:endParaRPr lang="ru-RU" sz="1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1560" y="3507854"/>
            <a:ext cx="504056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/>
              <a:t>Введение обязанности для управляющих рынками компаний ежемесячно до начала работы рынка осуществлять проверку факта наличия зарегистрированной (перерегистрированной) ККТ и применяемой лицами, которым предоставлено торговое место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445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23528" y="339502"/>
            <a:ext cx="8496944" cy="946151"/>
          </a:xfrm>
          <a:solidFill>
            <a:srgbClr val="4F81BD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04269" tIns="52135" rIns="104269" bIns="52135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041400" eaLnBrk="0" fontAlgn="base" hangingPunct="0">
              <a:spcAft>
                <a:spcPct val="0"/>
              </a:spcAft>
            </a:pPr>
            <a:r>
              <a:rPr lang="ru-RU" sz="1600" dirty="0" smtClean="0">
                <a:solidFill>
                  <a:schemeClr val="l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Основные положения Федерального закона от 31.07.2020 № 248-ФЗ «О государственном контроле (надзоре) и муниципальном контроле в Российской Федерации» при проведении проверок по вопросу соблюдения законодательства о применении ККТ</a:t>
            </a:r>
            <a:endParaRPr lang="ru-RU" sz="1600" dirty="0">
              <a:solidFill>
                <a:schemeClr val="l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699792" y="3219822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3848" y="293179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178336634"/>
              </p:ext>
            </p:extLst>
          </p:nvPr>
        </p:nvGraphicFramePr>
        <p:xfrm>
          <a:off x="395536" y="1707654"/>
          <a:ext cx="7920880" cy="3736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297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9502"/>
            <a:ext cx="8496944" cy="504056"/>
          </a:xfrm>
          <a:solidFill>
            <a:srgbClr val="4F81BD"/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1630" tIns="40815" rIns="81630" bIns="40815" rtlCol="0" anchor="ctr">
            <a:no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sz="1600" dirty="0" smtClean="0">
                <a:solidFill>
                  <a:schemeClr val="l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рофилактические мероприятия</a:t>
            </a:r>
            <a:endParaRPr lang="ru-RU" sz="1600" dirty="0">
              <a:solidFill>
                <a:schemeClr val="l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563639"/>
            <a:ext cx="1512168" cy="187220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969919"/>
              </p:ext>
            </p:extLst>
          </p:nvPr>
        </p:nvGraphicFramePr>
        <p:xfrm>
          <a:off x="554943" y="1049833"/>
          <a:ext cx="7761473" cy="3898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611096" y="1851670"/>
            <a:ext cx="34203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Информирование:</a:t>
            </a:r>
          </a:p>
          <a:p>
            <a:r>
              <a:rPr lang="ru-RU" sz="1400" dirty="0" smtClean="0"/>
              <a:t>- Это предоставление актуальной информации и новостей в сфере работы с онлайн - кассами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3810" y="3007410"/>
            <a:ext cx="3420336" cy="1126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Обобщение правоприменительной практики:</a:t>
            </a:r>
          </a:p>
          <a:p>
            <a:r>
              <a:rPr lang="ru-RU" sz="1400" dirty="0" smtClean="0"/>
              <a:t>- Это ежегодное размещение доклада по наиболее резонансным вопросам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499992" y="1705715"/>
            <a:ext cx="355644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Объявление предостережения:</a:t>
            </a:r>
          </a:p>
          <a:p>
            <a:r>
              <a:rPr lang="ru-RU" sz="1200" dirty="0" smtClean="0"/>
              <a:t>- Это объявление о недопустимости нарушения обязательных требований и предложение о принятии мер по обеспечению соблюдения обязательных требований</a:t>
            </a:r>
            <a:endParaRPr lang="ru-RU" sz="12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23972" y="2766068"/>
            <a:ext cx="3528392" cy="6697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Консультирование:</a:t>
            </a:r>
          </a:p>
          <a:p>
            <a:r>
              <a:rPr lang="ru-RU" sz="1400" dirty="0" smtClean="0"/>
              <a:t>- Это устное разъяснение норм действующего законодательства</a:t>
            </a: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33056" y="3535032"/>
            <a:ext cx="3545188" cy="1346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Профилактический визит:</a:t>
            </a:r>
          </a:p>
          <a:p>
            <a:r>
              <a:rPr lang="ru-RU" sz="1200" dirty="0" smtClean="0"/>
              <a:t>- Это визит по месту предпринимательской деятельности налогоплательщика, фиксация нарушений действующего законодательства, устные  замечания и рекомендации, направленные на профилактику, предупреждение и прекращение нарушений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255986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23528" y="339502"/>
            <a:ext cx="8496944" cy="648072"/>
          </a:xfrm>
          <a:solidFill>
            <a:srgbClr val="4F81BD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/>
          <a:p>
            <a:pPr algn="ctr" defTabSz="1041400" eaLnBrk="0" fontAlgn="base" hangingPunct="0">
              <a:spcAft>
                <a:spcPct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(надзорные) мероприятия</a:t>
            </a:r>
            <a:endParaRPr lang="ru-RU" sz="1600" dirty="0">
              <a:solidFill>
                <a:schemeClr val="l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8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699792" y="3219822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3848" y="293179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8029" y="1347614"/>
            <a:ext cx="35283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Мероприятия с взаимодействием с контролируемым лицом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38029" y="2284653"/>
            <a:ext cx="3528392" cy="1071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Контрольная закупка</a:t>
            </a:r>
          </a:p>
          <a:p>
            <a:pPr algn="just"/>
            <a:r>
              <a:rPr lang="ru-RU" sz="1200" b="1" u="sng" dirty="0" smtClean="0"/>
              <a:t>Суть</a:t>
            </a:r>
            <a:r>
              <a:rPr lang="ru-RU" sz="1200" dirty="0" smtClean="0"/>
              <a:t>: Моделирование сделки для проверки соблюдения действующего законодательства</a:t>
            </a:r>
          </a:p>
          <a:p>
            <a:r>
              <a:rPr lang="ru-RU" sz="1200" b="1" u="sng" dirty="0" smtClean="0"/>
              <a:t>Условия</a:t>
            </a:r>
            <a:r>
              <a:rPr lang="ru-RU" sz="1200" dirty="0" smtClean="0"/>
              <a:t>: согласование с Прокуратурой</a:t>
            </a:r>
          </a:p>
          <a:p>
            <a:r>
              <a:rPr lang="ru-RU" sz="1200" b="1" u="sng" dirty="0" smtClean="0"/>
              <a:t>Сроки</a:t>
            </a:r>
            <a:r>
              <a:rPr lang="ru-RU" sz="1200" dirty="0" smtClean="0"/>
              <a:t>: 1 рабочий день</a:t>
            </a:r>
            <a:endParaRPr lang="ru-RU" sz="1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38029" y="3579862"/>
            <a:ext cx="352839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Документальная проверка</a:t>
            </a:r>
          </a:p>
          <a:p>
            <a:r>
              <a:rPr lang="ru-RU" sz="1200" b="1" u="sng" dirty="0" smtClean="0"/>
              <a:t>Суть</a:t>
            </a:r>
            <a:r>
              <a:rPr lang="ru-RU" sz="1200" dirty="0" smtClean="0"/>
              <a:t>: Анализ документов подконтрольного лица</a:t>
            </a:r>
          </a:p>
          <a:p>
            <a:r>
              <a:rPr lang="ru-RU" sz="1200" b="1" u="sng" dirty="0" smtClean="0"/>
              <a:t>Условия</a:t>
            </a:r>
            <a:r>
              <a:rPr lang="ru-RU" sz="1200" dirty="0" smtClean="0"/>
              <a:t>: без согласования с Прокуратурой</a:t>
            </a:r>
          </a:p>
          <a:p>
            <a:r>
              <a:rPr lang="ru-RU" sz="1200" b="1" u="sng" dirty="0" smtClean="0"/>
              <a:t>Сроки</a:t>
            </a:r>
            <a:r>
              <a:rPr lang="ru-RU" sz="1200" dirty="0" smtClean="0"/>
              <a:t>: 10 рабочих дней</a:t>
            </a:r>
            <a:endParaRPr lang="ru-RU" sz="1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530962" y="1347614"/>
            <a:ext cx="35283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Мероприятия без взаимодействия с контролируемым лицом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35589" y="2268115"/>
            <a:ext cx="3528392" cy="1069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Наблюдение за соблюдением обязательных требований</a:t>
            </a:r>
          </a:p>
          <a:p>
            <a:r>
              <a:rPr lang="ru-RU" sz="1200" b="1" u="sng" dirty="0" smtClean="0"/>
              <a:t>Суть</a:t>
            </a:r>
            <a:r>
              <a:rPr lang="ru-RU" sz="1200" dirty="0" smtClean="0"/>
              <a:t>: Сбор и анализ данных о деятельности контролируемого лица</a:t>
            </a:r>
          </a:p>
          <a:p>
            <a:r>
              <a:rPr lang="ru-RU" sz="1200" b="1" u="sng" dirty="0" smtClean="0"/>
              <a:t>Условия</a:t>
            </a:r>
            <a:r>
              <a:rPr lang="ru-RU" sz="1200" dirty="0"/>
              <a:t>: без согласования с Прокуратурой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530962" y="3579862"/>
            <a:ext cx="352839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Выездное обследование</a:t>
            </a:r>
          </a:p>
          <a:p>
            <a:pPr algn="just"/>
            <a:r>
              <a:rPr lang="ru-RU" sz="1200" b="1" u="sng" dirty="0"/>
              <a:t>Суть</a:t>
            </a:r>
            <a:r>
              <a:rPr lang="ru-RU" sz="1200" dirty="0"/>
              <a:t>: </a:t>
            </a:r>
            <a:r>
              <a:rPr lang="ru-RU" sz="1200" dirty="0" smtClean="0"/>
              <a:t>Визуальная оценка соблюдения действующего законодательства</a:t>
            </a:r>
            <a:endParaRPr lang="ru-RU" sz="1200" dirty="0"/>
          </a:p>
          <a:p>
            <a:r>
              <a:rPr lang="ru-RU" sz="1200" b="1" u="sng" dirty="0"/>
              <a:t>Условия</a:t>
            </a:r>
            <a:r>
              <a:rPr lang="ru-RU" sz="1200" dirty="0"/>
              <a:t>: без согласования с Прокуратурой</a:t>
            </a:r>
          </a:p>
          <a:p>
            <a:r>
              <a:rPr lang="ru-RU" sz="1200" b="1" u="sng" dirty="0"/>
              <a:t>Сроки</a:t>
            </a:r>
            <a:r>
              <a:rPr lang="ru-RU" sz="1200" dirty="0"/>
              <a:t>: 1 рабочий день</a:t>
            </a:r>
          </a:p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5355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>
          <a:xfrm>
            <a:off x="1862721" y="2130903"/>
            <a:ext cx="5665175" cy="1590639"/>
          </a:xfrm>
        </p:spPr>
        <p:txBody>
          <a:bodyPr rtlCol="0">
            <a:normAutofit/>
          </a:bodyPr>
          <a:lstStyle/>
          <a:p>
            <a:pPr algn="ctr" defTabSz="816008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633078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27442</TotalTime>
  <Words>612</Words>
  <Application>Microsoft Office PowerPoint</Application>
  <PresentationFormat>Экран (16:9)</PresentationFormat>
  <Paragraphs>91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Present_FNS2012_16-9</vt:lpstr>
      <vt:lpstr>    Доклад и.о. начальника отдела оперативного контроля УФНС России по Московской области М.Л. Сас  «Итоги реализации отраслевого проекта по выводу из тени торговли на рынках»  </vt:lpstr>
      <vt:lpstr>Презентация PowerPoint</vt:lpstr>
      <vt:lpstr>Презентация PowerPoint</vt:lpstr>
      <vt:lpstr>Презентация PowerPoint</vt:lpstr>
      <vt:lpstr>Предстоящие изменения в законодательстве РФ «О розничных рынках»</vt:lpstr>
      <vt:lpstr>Основные положения Федерального закона от 31.07.2020 № 248-ФЗ «О государственном контроле (надзоре) и муниципальном контроле в Российской Федерации» при проведении проверок по вопросу соблюдения законодательства о применении ККТ</vt:lpstr>
      <vt:lpstr> Профилактические мероприятия</vt:lpstr>
      <vt:lpstr>Контрольные (надзорные) мероприятия</vt:lpstr>
      <vt:lpstr>Спасибо за внимание!  </vt:lpstr>
    </vt:vector>
  </TitlesOfParts>
  <Company>UFNS 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результатах контрольной работы по вопросу соблюдения законодательства о применении контрольно-кассовой техники и использования специальных банковских счетов за 8 месяцев 2014 года»</dc:title>
  <dc:creator>5000-91-411</dc:creator>
  <cp:lastModifiedBy>Сас Марина Леонидовна</cp:lastModifiedBy>
  <cp:revision>2521</cp:revision>
  <cp:lastPrinted>2019-10-18T12:27:04Z</cp:lastPrinted>
  <dcterms:created xsi:type="dcterms:W3CDTF">2014-09-24T05:36:47Z</dcterms:created>
  <dcterms:modified xsi:type="dcterms:W3CDTF">2022-02-07T12:20:52Z</dcterms:modified>
</cp:coreProperties>
</file>