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426" r:id="rId2"/>
    <p:sldId id="538" r:id="rId3"/>
    <p:sldId id="540" r:id="rId4"/>
    <p:sldId id="542" r:id="rId5"/>
    <p:sldId id="543" r:id="rId6"/>
    <p:sldId id="545" r:id="rId7"/>
    <p:sldId id="452" r:id="rId8"/>
  </p:sldIdLst>
  <p:sldSz cx="16202025" cy="9001125"/>
  <p:notesSz cx="6808788" cy="9940925"/>
  <p:defaultTextStyle>
    <a:defPPr>
      <a:defRPr lang="ru-RU"/>
    </a:defPPr>
    <a:lvl1pPr algn="l" defTabSz="1439660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718735" indent="-87650" algn="l" defTabSz="1439660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439660" indent="-177493" algn="l" defTabSz="1439660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2158395" indent="-265143" algn="l" defTabSz="1439660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879321" indent="-354984" algn="l" defTabSz="1439660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3155419" algn="l" defTabSz="1262169" rtl="0" eaLnBrk="1" latinLnBrk="0" hangingPunct="1"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3786504" algn="l" defTabSz="1262169" rtl="0" eaLnBrk="1" latinLnBrk="0" hangingPunct="1"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4417586" algn="l" defTabSz="1262169" rtl="0" eaLnBrk="1" latinLnBrk="0" hangingPunct="1"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5048671" algn="l" defTabSz="1262169" rtl="0" eaLnBrk="1" latinLnBrk="0" hangingPunct="1"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35">
          <p15:clr>
            <a:srgbClr val="A4A3A4"/>
          </p15:clr>
        </p15:guide>
        <p15:guide id="2" orient="horz" pos="1328">
          <p15:clr>
            <a:srgbClr val="A4A3A4"/>
          </p15:clr>
        </p15:guide>
        <p15:guide id="3" orient="horz" pos="415">
          <p15:clr>
            <a:srgbClr val="A4A3A4"/>
          </p15:clr>
        </p15:guide>
        <p15:guide id="4" orient="horz" pos="5321">
          <p15:clr>
            <a:srgbClr val="A4A3A4"/>
          </p15:clr>
        </p15:guide>
        <p15:guide id="5" pos="5103">
          <p15:clr>
            <a:srgbClr val="A4A3A4"/>
          </p15:clr>
        </p15:guide>
        <p15:guide id="6" pos="1254">
          <p15:clr>
            <a:srgbClr val="A4A3A4"/>
          </p15:clr>
        </p15:guide>
        <p15:guide id="7" pos="2764">
          <p15:clr>
            <a:srgbClr val="A4A3A4"/>
          </p15:clr>
        </p15:guide>
        <p15:guide id="8" pos="9107">
          <p15:clr>
            <a:srgbClr val="A4A3A4"/>
          </p15:clr>
        </p15:guide>
        <p15:guide id="9" pos="9782">
          <p15:clr>
            <a:srgbClr val="A4A3A4"/>
          </p15:clr>
        </p15:guide>
        <p15:guide id="10" pos="9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AAD"/>
    <a:srgbClr val="5FC3EE"/>
    <a:srgbClr val="E6282E"/>
    <a:srgbClr val="E94548"/>
    <a:srgbClr val="CAECFA"/>
    <a:srgbClr val="E6292E"/>
    <a:srgbClr val="FCE2E3"/>
    <a:srgbClr val="CADEF0"/>
    <a:srgbClr val="D61821"/>
    <a:srgbClr val="006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41" autoAdjust="0"/>
    <p:restoredTop sz="94826" autoAdjust="0"/>
  </p:normalViewPr>
  <p:slideViewPr>
    <p:cSldViewPr>
      <p:cViewPr>
        <p:scale>
          <a:sx n="66" d="100"/>
          <a:sy n="66" d="100"/>
        </p:scale>
        <p:origin x="-182" y="-58"/>
      </p:cViewPr>
      <p:guideLst>
        <p:guide orient="horz" pos="2835"/>
        <p:guide orient="horz" pos="1328"/>
        <p:guide orient="horz" pos="415"/>
        <p:guide orient="horz" pos="5321"/>
        <p:guide pos="5103"/>
        <p:guide pos="1254"/>
        <p:guide pos="2764"/>
        <p:guide pos="9107"/>
        <p:guide pos="9782"/>
        <p:guide pos="9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кв. 2019</c:v>
                </c:pt>
              </c:strCache>
            </c:strRef>
          </c:tx>
          <c:dPt>
            <c:idx val="0"/>
            <c:bubble3D val="0"/>
            <c:spPr>
              <a:solidFill>
                <a:srgbClr val="5FC3EE"/>
              </a:solidFill>
            </c:spPr>
          </c:dPt>
          <c:dPt>
            <c:idx val="1"/>
            <c:bubble3D val="0"/>
            <c:spPr>
              <a:solidFill>
                <a:srgbClr val="E6292E"/>
              </a:solidFill>
            </c:spPr>
          </c:dPt>
          <c:dPt>
            <c:idx val="2"/>
            <c:bubble3D val="0"/>
            <c:spPr>
              <a:solidFill>
                <a:srgbClr val="326AAD"/>
              </a:solidFill>
            </c:spPr>
          </c:dPt>
          <c:cat>
            <c:strRef>
              <c:f>Лист1!$A$2:$A$3</c:f>
              <c:strCache>
                <c:ptCount val="2"/>
                <c:pt idx="0">
                  <c:v>Аналитическая работа</c:v>
                </c:pt>
                <c:pt idx="1">
                  <c:v>Выездные налоговые проверки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кв. 2019</c:v>
                </c:pt>
              </c:strCache>
            </c:strRef>
          </c:tx>
          <c:dPt>
            <c:idx val="0"/>
            <c:bubble3D val="0"/>
            <c:spPr>
              <a:solidFill>
                <a:srgbClr val="5FC3EE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326AAD"/>
              </a:solidFill>
            </c:spPr>
          </c:dPt>
          <c:cat>
            <c:strRef>
              <c:f>Лист1!$A$2:$A$3</c:f>
              <c:strCache>
                <c:ptCount val="2"/>
                <c:pt idx="0">
                  <c:v>Аналитическая работа</c:v>
                </c:pt>
                <c:pt idx="1">
                  <c:v>Выездные налоговые проверки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0.45033</cdr:x>
      <cdr:y>0.80965</cdr:y>
    </cdr:from>
    <cdr:to>
      <cdr:x>0.62635</cdr:x>
      <cdr:y>0.9177</cdr:y>
    </cdr:to>
    <cdr:sp macro="" textlink="">
      <cdr:nvSpPr>
        <cdr:cNvPr id="6" name="Shape 224"/>
        <cdr:cNvSpPr/>
      </cdr:nvSpPr>
      <cdr:spPr>
        <a:xfrm xmlns:a="http://schemas.openxmlformats.org/drawingml/2006/main">
          <a:off x="1898130" y="3344127"/>
          <a:ext cx="741912" cy="4462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="" xmlns:ma14="http://schemas.microsoft.com/office/mac/drawingml/2011/main" xmlns:lc="http://schemas.openxmlformats.org/drawingml/2006/lockedCanvas" val="1"/>
          </a:ext>
        </a:extLst>
      </cdr:spPr>
      <cdr:txBody>
        <a:bodyPr xmlns:a="http://schemas.openxmlformats.org/drawingml/2006/main" wrap="square" lIns="0" tIns="0" rIns="0" bIns="0" numCol="1" anchor="t">
          <a:spAutoFit/>
        </a:bodyPr>
        <a:lstStyle xmlns:a="http://schemas.openxmlformats.org/drawingml/2006/main">
          <a:defPPr>
            <a:defRPr lang="ru-RU"/>
          </a:defPPr>
          <a:lvl1pPr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718735" indent="-87650"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1439660" indent="-177493"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2158395" indent="-265143"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2879321" indent="-354984"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3155419" algn="l" defTabSz="1262169" rtl="0" eaLnBrk="1" latinLnBrk="0" hangingPunct="1"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3786504" algn="l" defTabSz="1262169" rtl="0" eaLnBrk="1" latinLnBrk="0" hangingPunct="1"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4417586" algn="l" defTabSz="1262169" rtl="0" eaLnBrk="1" latinLnBrk="0" hangingPunct="1"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5048671" algn="l" defTabSz="1262169" rtl="0" eaLnBrk="1" latinLnBrk="0" hangingPunct="1"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>
              <a:solidFill>
                <a:schemeClr val="bg1"/>
              </a:solidFill>
            </a:rPr>
            <a:t>60%</a:t>
          </a:r>
          <a:endParaRPr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0.37731</cdr:x>
      <cdr:y>0.09484</cdr:y>
    </cdr:from>
    <cdr:to>
      <cdr:x>0.58411</cdr:x>
      <cdr:y>0.20288</cdr:y>
    </cdr:to>
    <cdr:sp macro="" textlink="">
      <cdr:nvSpPr>
        <cdr:cNvPr id="15" name="Shape 222"/>
        <cdr:cNvSpPr/>
      </cdr:nvSpPr>
      <cdr:spPr>
        <a:xfrm xmlns:a="http://schemas.openxmlformats.org/drawingml/2006/main">
          <a:off x="1590321" y="391717"/>
          <a:ext cx="871648" cy="4462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="" xmlns:ma14="http://schemas.microsoft.com/office/mac/drawingml/2011/main" xmlns:lc="http://schemas.openxmlformats.org/drawingml/2006/lockedCanvas" val="1"/>
          </a:ext>
        </a:extLst>
      </cdr:spPr>
      <cdr:txBody>
        <a:bodyPr xmlns:a="http://schemas.openxmlformats.org/drawingml/2006/main" wrap="square" lIns="0" tIns="0" rIns="0" bIns="0" numCol="1" anchor="t">
          <a:spAutoFit/>
        </a:bodyPr>
        <a:lstStyle xmlns:a="http://schemas.openxmlformats.org/drawingml/2006/main">
          <a:defPPr>
            <a:defRPr lang="ru-RU"/>
          </a:defPPr>
          <a:lvl1pPr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718735" indent="-87650"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1439660" indent="-177493"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2158395" indent="-265143"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2879321" indent="-354984"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3155419" algn="l" defTabSz="1262169" rtl="0" eaLnBrk="1" latinLnBrk="0" hangingPunct="1"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3786504" algn="l" defTabSz="1262169" rtl="0" eaLnBrk="1" latinLnBrk="0" hangingPunct="1"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4417586" algn="l" defTabSz="1262169" rtl="0" eaLnBrk="1" latinLnBrk="0" hangingPunct="1"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5048671" algn="l" defTabSz="1262169" rtl="0" eaLnBrk="1" latinLnBrk="0" hangingPunct="1"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>
              <a:solidFill>
                <a:schemeClr val="bg1"/>
              </a:solidFill>
            </a:rPr>
            <a:t>40% </a:t>
          </a:r>
          <a:endParaRPr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0.2892</cdr:x>
      <cdr:y>0.26948</cdr:y>
    </cdr:from>
    <cdr:to>
      <cdr:x>0.7108</cdr:x>
      <cdr:y>0.73052</cdr:y>
    </cdr:to>
    <cdr:sp macro="" textlink="">
      <cdr:nvSpPr>
        <cdr:cNvPr id="14" name="Shape 193"/>
        <cdr:cNvSpPr/>
      </cdr:nvSpPr>
      <cdr:spPr>
        <a:xfrm xmlns:a="http://schemas.openxmlformats.org/drawingml/2006/main">
          <a:off x="1218976" y="1113045"/>
          <a:ext cx="1776979" cy="1904252"/>
        </a:xfrm>
        <a:prstGeom xmlns:a="http://schemas.openxmlformats.org/drawingml/2006/main" prst="ellipse">
          <a:avLst/>
        </a:prstGeom>
        <a:solidFill xmlns:a="http://schemas.openxmlformats.org/drawingml/2006/main">
          <a:srgbClr val="F8F7F7"/>
        </a:solidFill>
        <a:ln xmlns:a="http://schemas.openxmlformats.org/drawingml/2006/main" w="3175" cap="flat">
          <a:noFill/>
          <a:miter lim="400000"/>
        </a:ln>
        <a:effectLst xmlns:a="http://schemas.openxmlformats.org/drawingml/2006/main"/>
      </cdr:spPr>
      <cdr:txBody>
        <a:bodyPr xmlns:a="http://schemas.openxmlformats.org/drawingml/2006/main" wrap="square" lIns="60006" tIns="60006" rIns="60006" bIns="60006" numCol="1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214625">
            <a:defRPr sz="2200">
              <a:latin typeface="Calibri"/>
              <a:ea typeface="Calibri"/>
              <a:cs typeface="Calibri"/>
              <a:sym typeface="Calibri"/>
            </a:defRPr>
          </a:pPr>
          <a:endParaRPr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0.36784</cdr:x>
      <cdr:y>0.80198</cdr:y>
    </cdr:from>
    <cdr:to>
      <cdr:x>0.70029</cdr:x>
      <cdr:y>0.91003</cdr:y>
    </cdr:to>
    <cdr:sp macro="" textlink="">
      <cdr:nvSpPr>
        <cdr:cNvPr id="6" name="Shape 224"/>
        <cdr:cNvSpPr/>
      </cdr:nvSpPr>
      <cdr:spPr>
        <a:xfrm xmlns:a="http://schemas.openxmlformats.org/drawingml/2006/main">
          <a:off x="1523928" y="3312460"/>
          <a:ext cx="1377330" cy="4462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="" xmlns:ma14="http://schemas.microsoft.com/office/mac/drawingml/2011/main" xmlns:lc="http://schemas.openxmlformats.org/drawingml/2006/lockedCanvas" val="1"/>
          </a:ext>
        </a:extLst>
      </cdr:spPr>
      <cdr:txBody>
        <a:bodyPr xmlns:a="http://schemas.openxmlformats.org/drawingml/2006/main" wrap="square" lIns="0" tIns="0" rIns="0" bIns="0" numCol="1" anchor="t">
          <a:spAutoFit/>
        </a:bodyPr>
        <a:lstStyle xmlns:a="http://schemas.openxmlformats.org/drawingml/2006/main">
          <a:defPPr>
            <a:defRPr lang="ru-RU"/>
          </a:defPPr>
          <a:lvl1pPr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718735" indent="-87650"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1439660" indent="-177493"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2158395" indent="-265143"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2879321" indent="-354984"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3155419" algn="l" defTabSz="1262169" rtl="0" eaLnBrk="1" latinLnBrk="0" hangingPunct="1"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3786504" algn="l" defTabSz="1262169" rtl="0" eaLnBrk="1" latinLnBrk="0" hangingPunct="1"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4417586" algn="l" defTabSz="1262169" rtl="0" eaLnBrk="1" latinLnBrk="0" hangingPunct="1"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5048671" algn="l" defTabSz="1262169" rtl="0" eaLnBrk="1" latinLnBrk="0" hangingPunct="1"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>
              <a:solidFill>
                <a:schemeClr val="bg1"/>
              </a:solidFill>
            </a:rPr>
            <a:t>94%</a:t>
          </a:r>
          <a:endParaRPr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0.55108</cdr:x>
      <cdr:y>0.04749</cdr:y>
    </cdr:from>
    <cdr:to>
      <cdr:x>0.83709</cdr:x>
      <cdr:y>0.15553</cdr:y>
    </cdr:to>
    <cdr:sp macro="" textlink="">
      <cdr:nvSpPr>
        <cdr:cNvPr id="7" name="Shape 215"/>
        <cdr:cNvSpPr/>
      </cdr:nvSpPr>
      <cdr:spPr>
        <a:xfrm xmlns:a="http://schemas.openxmlformats.org/drawingml/2006/main">
          <a:off x="2283102" y="196136"/>
          <a:ext cx="1184910" cy="4462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="" xmlns:ma14="http://schemas.microsoft.com/office/mac/drawingml/2011/main" xmlns:lc="http://schemas.openxmlformats.org/drawingml/2006/lockedCanvas" val="1"/>
          </a:ext>
        </a:extLst>
      </cdr:spPr>
      <cdr:txBody>
        <a:bodyPr xmlns:a="http://schemas.openxmlformats.org/drawingml/2006/main" wrap="square" lIns="0" tIns="0" rIns="0" bIns="0" numCol="1" anchor="t">
          <a:spAutoFit/>
        </a:bodyPr>
        <a:lstStyle xmlns:a="http://schemas.openxmlformats.org/drawingml/2006/main">
          <a:defPPr>
            <a:defRPr lang="ru-RU"/>
          </a:defPPr>
          <a:lvl1pPr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718735" indent="-87650"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1439660" indent="-177493"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2158395" indent="-265143"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2879321" indent="-354984"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3155419" algn="l" defTabSz="1262169" rtl="0" eaLnBrk="1" latinLnBrk="0" hangingPunct="1"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3786504" algn="l" defTabSz="1262169" rtl="0" eaLnBrk="1" latinLnBrk="0" hangingPunct="1"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4417586" algn="l" defTabSz="1262169" rtl="0" eaLnBrk="1" latinLnBrk="0" hangingPunct="1"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5048671" algn="l" defTabSz="1262169" rtl="0" eaLnBrk="1" latinLnBrk="0" hangingPunct="1"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dirty="0">
              <a:solidFill>
                <a:schemeClr val="bg1"/>
              </a:solidFill>
            </a:rPr>
            <a:t>6</a:t>
          </a:r>
          <a:r>
            <a:rPr lang="ru-RU" sz="2800" dirty="0" smtClean="0">
              <a:solidFill>
                <a:schemeClr val="bg1"/>
              </a:solidFill>
            </a:rPr>
            <a:t>%</a:t>
          </a:r>
          <a:r>
            <a:rPr sz="2800" dirty="0" smtClean="0"/>
            <a:t> </a:t>
          </a:r>
          <a:endParaRPr sz="2800" dirty="0"/>
        </a:p>
      </cdr:txBody>
    </cdr:sp>
  </cdr:relSizeAnchor>
  <cdr:relSizeAnchor xmlns:cdr="http://schemas.openxmlformats.org/drawingml/2006/chartDrawing">
    <cdr:from>
      <cdr:x>0.7862</cdr:x>
      <cdr:y>0.94721</cdr:y>
    </cdr:from>
    <cdr:to>
      <cdr:x>1</cdr:x>
      <cdr:y>1</cdr:y>
    </cdr:to>
    <cdr:sp macro="" textlink="">
      <cdr:nvSpPr>
        <cdr:cNvPr id="9" name="Shape 228"/>
        <cdr:cNvSpPr/>
      </cdr:nvSpPr>
      <cdr:spPr>
        <a:xfrm xmlns:a="http://schemas.openxmlformats.org/drawingml/2006/main">
          <a:off x="3481361" y="4141414"/>
          <a:ext cx="946698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="" xmlns:ma14="http://schemas.microsoft.com/office/mac/drawingml/2011/main" xmlns:lc="http://schemas.openxmlformats.org/drawingml/2006/lockedCanvas" val="1"/>
          </a:ext>
        </a:extLst>
      </cdr:spPr>
      <cdr:txBody>
        <a:bodyPr xmlns:a="http://schemas.openxmlformats.org/drawingml/2006/main" wrap="square" lIns="0" tIns="0" rIns="0" bIns="0" numCol="1" anchor="t">
          <a:spAutoFit/>
        </a:bodyPr>
        <a:lstStyle xmlns:a="http://schemas.openxmlformats.org/drawingml/2006/main">
          <a:defPPr>
            <a:defRPr lang="ru-RU"/>
          </a:defPPr>
          <a:lvl1pPr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718735" indent="-87650"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1439660" indent="-177493"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2158395" indent="-265143"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2879321" indent="-354984"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3155419" algn="l" defTabSz="1262169" rtl="0" eaLnBrk="1" latinLnBrk="0" hangingPunct="1"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3786504" algn="l" defTabSz="1262169" rtl="0" eaLnBrk="1" latinLnBrk="0" hangingPunct="1"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4417586" algn="l" defTabSz="1262169" rtl="0" eaLnBrk="1" latinLnBrk="0" hangingPunct="1"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5048671" algn="l" defTabSz="1262169" rtl="0" eaLnBrk="1" latinLnBrk="0" hangingPunct="1"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dirty="0" smtClean="0"/>
            <a:t>-</a:t>
          </a:r>
          <a:r>
            <a:rPr lang="ru-RU" dirty="0" smtClean="0"/>
            <a:t>2,6%</a:t>
          </a:r>
          <a:r>
            <a:rPr dirty="0" smtClean="0"/>
            <a:t> </a:t>
          </a:r>
          <a:endParaRPr dirty="0"/>
        </a:p>
      </cdr:txBody>
    </cdr:sp>
  </cdr:relSizeAnchor>
  <cdr:relSizeAnchor xmlns:cdr="http://schemas.openxmlformats.org/drawingml/2006/chartDrawing">
    <cdr:from>
      <cdr:x>0.2719</cdr:x>
      <cdr:y>0.28035</cdr:y>
    </cdr:from>
    <cdr:to>
      <cdr:x>0.72226</cdr:x>
      <cdr:y>0.72395</cdr:y>
    </cdr:to>
    <cdr:sp macro="" textlink="">
      <cdr:nvSpPr>
        <cdr:cNvPr id="13" name="Shape 193"/>
        <cdr:cNvSpPr/>
      </cdr:nvSpPr>
      <cdr:spPr>
        <a:xfrm xmlns:a="http://schemas.openxmlformats.org/drawingml/2006/main">
          <a:off x="1126447" y="1157922"/>
          <a:ext cx="1865818" cy="1832242"/>
        </a:xfrm>
        <a:prstGeom xmlns:a="http://schemas.openxmlformats.org/drawingml/2006/main" prst="ellipse">
          <a:avLst/>
        </a:prstGeom>
        <a:solidFill xmlns:a="http://schemas.openxmlformats.org/drawingml/2006/main">
          <a:srgbClr val="F8F7F7"/>
        </a:solidFill>
        <a:ln xmlns:a="http://schemas.openxmlformats.org/drawingml/2006/main" w="3175" cap="flat">
          <a:noFill/>
          <a:miter lim="400000"/>
        </a:ln>
        <a:effectLst xmlns:a="http://schemas.openxmlformats.org/drawingml/2006/main"/>
      </cdr:spPr>
      <cdr:txBody>
        <a:bodyPr xmlns:a="http://schemas.openxmlformats.org/drawingml/2006/main" wrap="square" lIns="60006" tIns="60006" rIns="60006" bIns="60006" numCol="1" anchor="ctr">
          <a:noAutofit/>
        </a:bodyPr>
        <a:lstStyle xmlns:a="http://schemas.openxmlformats.org/drawingml/2006/main">
          <a:defPPr>
            <a:defRPr lang="ru-RU"/>
          </a:defPPr>
          <a:lvl1pPr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718735" indent="-87650"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1439660" indent="-177493"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2158395" indent="-265143"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2879321" indent="-354984" algn="l" defTabSz="1439660" rtl="0" fontAlgn="base">
            <a:spcBef>
              <a:spcPct val="0"/>
            </a:spcBef>
            <a:spcAft>
              <a:spcPct val="0"/>
            </a:spcAft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3155419" algn="l" defTabSz="1262169" rtl="0" eaLnBrk="1" latinLnBrk="0" hangingPunct="1"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3786504" algn="l" defTabSz="1262169" rtl="0" eaLnBrk="1" latinLnBrk="0" hangingPunct="1"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4417586" algn="l" defTabSz="1262169" rtl="0" eaLnBrk="1" latinLnBrk="0" hangingPunct="1"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5048671" algn="l" defTabSz="1262169" rtl="0" eaLnBrk="1" latinLnBrk="0" hangingPunct="1">
            <a:defRPr sz="29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pPr defTabSz="1214625">
            <a:defRPr sz="2200">
              <a:latin typeface="Calibri"/>
              <a:ea typeface="Calibri"/>
              <a:cs typeface="Calibri"/>
              <a:sym typeface="Calibri"/>
            </a:defRPr>
          </a:pPr>
          <a:endParaRPr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 defTabSz="104451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 defTabSz="104451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C31418-73E9-4F53-9189-BB39672FC434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9213" y="746125"/>
            <a:ext cx="67103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68" tIns="45784" rIns="91568" bIns="4578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 defTabSz="104451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 defTabSz="104451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A6085E-D63C-4F2A-921E-C6BE66FAE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69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439660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18735" algn="l" defTabSz="1439660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39660" algn="l" defTabSz="1439660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58395" algn="l" defTabSz="1439660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879321" algn="l" defTabSz="1439660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599386" algn="l" defTabSz="1439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19264" algn="l" defTabSz="1439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039141" algn="l" defTabSz="1439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759017" algn="l" defTabSz="1439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5763" y="1243013"/>
            <a:ext cx="6037262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57306-1790-42FF-BBB6-0306D349BCA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48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" y="1896"/>
            <a:ext cx="16199619" cy="899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5152" y="4414846"/>
            <a:ext cx="13771721" cy="1929408"/>
          </a:xfrm>
        </p:spPr>
        <p:txBody>
          <a:bodyPr>
            <a:normAutofit/>
          </a:bodyPr>
          <a:lstStyle>
            <a:lvl1pPr>
              <a:defRPr sz="7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0305" y="6386407"/>
            <a:ext cx="11341418" cy="2300288"/>
          </a:xfrm>
        </p:spPr>
        <p:txBody>
          <a:bodyPr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+mj-lt"/>
              </a:defRPr>
            </a:lvl1pPr>
            <a:lvl2pPr marL="719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39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5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7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99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19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39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5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710" y="6300787"/>
            <a:ext cx="9721215" cy="743844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75710" y="804267"/>
            <a:ext cx="9721215" cy="5400675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19876" indent="0">
              <a:buNone/>
              <a:defRPr sz="4400"/>
            </a:lvl2pPr>
            <a:lvl3pPr marL="1439754" indent="0">
              <a:buNone/>
              <a:defRPr sz="3800"/>
            </a:lvl3pPr>
            <a:lvl4pPr marL="2159631" indent="0">
              <a:buNone/>
              <a:defRPr sz="3200"/>
            </a:lvl4pPr>
            <a:lvl5pPr marL="2879509" indent="0">
              <a:buNone/>
              <a:defRPr sz="3200"/>
            </a:lvl5pPr>
            <a:lvl6pPr marL="3599386" indent="0">
              <a:buNone/>
              <a:defRPr sz="3200"/>
            </a:lvl6pPr>
            <a:lvl7pPr marL="4319264" indent="0">
              <a:buNone/>
              <a:defRPr sz="3200"/>
            </a:lvl7pPr>
            <a:lvl8pPr marL="5039141" indent="0">
              <a:buNone/>
              <a:defRPr sz="3200"/>
            </a:lvl8pPr>
            <a:lvl9pPr marL="5759017" indent="0">
              <a:buNone/>
              <a:defRPr sz="3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75710" y="7044631"/>
            <a:ext cx="9721215" cy="1056381"/>
          </a:xfrm>
        </p:spPr>
        <p:txBody>
          <a:bodyPr/>
          <a:lstStyle>
            <a:lvl1pPr marL="0" indent="0">
              <a:buNone/>
              <a:defRPr sz="2300"/>
            </a:lvl1pPr>
            <a:lvl2pPr marL="719876" indent="0">
              <a:buNone/>
              <a:defRPr sz="2000"/>
            </a:lvl2pPr>
            <a:lvl3pPr marL="1439754" indent="0">
              <a:buNone/>
              <a:defRPr sz="1500"/>
            </a:lvl3pPr>
            <a:lvl4pPr marL="2159631" indent="0">
              <a:buNone/>
              <a:defRPr sz="1400"/>
            </a:lvl4pPr>
            <a:lvl5pPr marL="2879509" indent="0">
              <a:buNone/>
              <a:defRPr sz="1400"/>
            </a:lvl5pPr>
            <a:lvl6pPr marL="3599386" indent="0">
              <a:buNone/>
              <a:defRPr sz="1400"/>
            </a:lvl6pPr>
            <a:lvl7pPr marL="4319264" indent="0">
              <a:buNone/>
              <a:defRPr sz="1400"/>
            </a:lvl7pPr>
            <a:lvl8pPr marL="5039141" indent="0">
              <a:buNone/>
              <a:defRPr sz="1400"/>
            </a:lvl8pPr>
            <a:lvl9pPr marL="575901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886F4-2A04-4B49-AC04-54AAC1620E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C878-BE60-42D4-84FA-C5D74404B6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737972" y="397967"/>
            <a:ext cx="4261471" cy="8467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47935" y="397967"/>
            <a:ext cx="12520001" cy="8467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DE02-2A2F-45CD-A735-9F128F485D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" y="1891"/>
            <a:ext cx="16199619" cy="899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10501491" y="6729584"/>
            <a:ext cx="1635597" cy="495128"/>
          </a:xfrm>
          <a:prstGeom prst="rect">
            <a:avLst/>
          </a:prstGeom>
          <a:noFill/>
          <a:ln>
            <a:noFill/>
          </a:ln>
          <a:extLst/>
        </p:spPr>
        <p:txBody>
          <a:bodyPr lIns="126216" tIns="63110" rIns="126216" bIns="63110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7607" y="2109023"/>
            <a:ext cx="12971345" cy="6338395"/>
          </a:xfrm>
        </p:spPr>
        <p:txBody>
          <a:bodyPr/>
          <a:lstStyle>
            <a:lvl1pPr marL="501800" indent="0">
              <a:buFontTx/>
              <a:buNone/>
              <a:defRPr b="1">
                <a:latin typeface="+mj-lt"/>
              </a:defRPr>
            </a:lvl1pPr>
            <a:lvl2pPr marL="497418" indent="4384">
              <a:defRPr>
                <a:latin typeface="+mj-lt"/>
              </a:defRPr>
            </a:lvl2pPr>
            <a:lvl3pPr marL="867740" indent="-359367">
              <a:tabLst/>
              <a:defRPr>
                <a:latin typeface="+mj-lt"/>
              </a:defRPr>
            </a:lvl3pPr>
            <a:lvl4pPr marL="0" indent="497418">
              <a:lnSpc>
                <a:spcPts val="2485"/>
              </a:lnSpc>
              <a:spcBef>
                <a:spcPts val="552"/>
              </a:spcBef>
              <a:defRPr>
                <a:latin typeface="+mj-lt"/>
              </a:defRPr>
            </a:lvl4pPr>
            <a:lvl5pPr>
              <a:lnSpc>
                <a:spcPts val="2485"/>
              </a:lnSpc>
              <a:spcBef>
                <a:spcPts val="55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457607" y="657657"/>
            <a:ext cx="13000586" cy="1451366"/>
          </a:xfrm>
        </p:spPr>
        <p:txBody>
          <a:bodyPr/>
          <a:lstStyle>
            <a:lvl1pPr marL="0" marR="0" indent="0" defTabSz="1439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75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270A0-C426-4F60-BE0F-46286F619D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9621" cy="899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7607" y="2109023"/>
            <a:ext cx="12971345" cy="6338395"/>
          </a:xfrm>
        </p:spPr>
        <p:txBody>
          <a:bodyPr/>
          <a:lstStyle>
            <a:lvl1pPr marL="501800" indent="0">
              <a:buFontTx/>
              <a:buNone/>
              <a:defRPr b="1">
                <a:latin typeface="+mj-lt"/>
              </a:defRPr>
            </a:lvl1pPr>
            <a:lvl2pPr marL="501800" indent="0">
              <a:defRPr>
                <a:latin typeface="+mj-lt"/>
              </a:defRPr>
            </a:lvl2pPr>
            <a:lvl3pPr marL="867740" indent="-359367">
              <a:defRPr>
                <a:latin typeface="+mj-lt"/>
              </a:defRPr>
            </a:lvl3pPr>
            <a:lvl4pPr marL="0" indent="497418">
              <a:defRPr>
                <a:latin typeface="+mj-lt"/>
              </a:defRPr>
            </a:lvl4pPr>
            <a:lvl5pPr marL="198090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56350" y="657657"/>
            <a:ext cx="13001842" cy="1451366"/>
          </a:xfrm>
        </p:spPr>
        <p:txBody>
          <a:bodyPr/>
          <a:lstStyle>
            <a:lvl1pPr marL="0" marR="0" indent="0" defTabSz="1439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7500"/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4063B-D3DB-4D3F-964E-A589E22A2C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9621" cy="899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607" y="1328914"/>
            <a:ext cx="12971345" cy="2657327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7607" y="4501508"/>
            <a:ext cx="12971345" cy="394590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19876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3975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5963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87950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59938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31926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03914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75901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DD646-95DC-4B39-A374-1E4C27AF59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" y="1891"/>
            <a:ext cx="16199619" cy="899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607" y="657652"/>
            <a:ext cx="13000586" cy="1451368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57606" y="2109023"/>
            <a:ext cx="6415541" cy="6163234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999892" y="2109023"/>
            <a:ext cx="6458303" cy="6163234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EED7-D81B-407B-BE0D-B22E829DF3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609" y="657650"/>
            <a:ext cx="13934319" cy="145136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7609" y="2109021"/>
            <a:ext cx="6511204" cy="745504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9876" indent="0">
              <a:buNone/>
              <a:defRPr sz="3200" b="1"/>
            </a:lvl2pPr>
            <a:lvl3pPr marL="1439754" indent="0">
              <a:buNone/>
              <a:defRPr sz="2900" b="1"/>
            </a:lvl3pPr>
            <a:lvl4pPr marL="2159631" indent="0">
              <a:buNone/>
              <a:defRPr sz="2600" b="1"/>
            </a:lvl4pPr>
            <a:lvl5pPr marL="2879509" indent="0">
              <a:buNone/>
              <a:defRPr sz="2600" b="1"/>
            </a:lvl5pPr>
            <a:lvl6pPr marL="3599386" indent="0">
              <a:buNone/>
              <a:defRPr sz="2600" b="1"/>
            </a:lvl6pPr>
            <a:lvl7pPr marL="4319264" indent="0">
              <a:buNone/>
              <a:defRPr sz="2600" b="1"/>
            </a:lvl7pPr>
            <a:lvl8pPr marL="5039141" indent="0">
              <a:buNone/>
              <a:defRPr sz="2600" b="1"/>
            </a:lvl8pPr>
            <a:lvl9pPr marL="5759017" indent="0">
              <a:buNone/>
              <a:defRPr sz="2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57609" y="2854526"/>
            <a:ext cx="6511204" cy="5592888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01014" y="2109021"/>
            <a:ext cx="6357177" cy="745504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9876" indent="0">
              <a:buNone/>
              <a:defRPr sz="3200" b="1"/>
            </a:lvl2pPr>
            <a:lvl3pPr marL="1439754" indent="0">
              <a:buNone/>
              <a:defRPr sz="2900" b="1"/>
            </a:lvl3pPr>
            <a:lvl4pPr marL="2159631" indent="0">
              <a:buNone/>
              <a:defRPr sz="2600" b="1"/>
            </a:lvl4pPr>
            <a:lvl5pPr marL="2879509" indent="0">
              <a:buNone/>
              <a:defRPr sz="2600" b="1"/>
            </a:lvl5pPr>
            <a:lvl6pPr marL="3599386" indent="0">
              <a:buNone/>
              <a:defRPr sz="2600" b="1"/>
            </a:lvl6pPr>
            <a:lvl7pPr marL="4319264" indent="0">
              <a:buNone/>
              <a:defRPr sz="2600" b="1"/>
            </a:lvl7pPr>
            <a:lvl8pPr marL="5039141" indent="0">
              <a:buNone/>
              <a:defRPr sz="2600" b="1"/>
            </a:lvl8pPr>
            <a:lvl9pPr marL="5759017" indent="0">
              <a:buNone/>
              <a:defRPr sz="2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01014" y="2871879"/>
            <a:ext cx="6357177" cy="557553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7177-3187-44F5-92AA-1D40472AE6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" y="1891"/>
            <a:ext cx="16199619" cy="899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609" y="657652"/>
            <a:ext cx="13934319" cy="1451368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567A1-E03C-4D60-9816-1845914F06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513517" y="7708506"/>
            <a:ext cx="1005410" cy="856079"/>
          </a:xfrm>
        </p:spPr>
        <p:txBody>
          <a:bodyPr/>
          <a:lstStyle>
            <a:lvl1pPr algn="ctr">
              <a:defRPr sz="38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6CCF41EF-3FED-48BF-89C8-F251AFCB2B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03" y="358378"/>
            <a:ext cx="5330355" cy="152519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34541" y="358383"/>
            <a:ext cx="9057383" cy="768221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0103" y="1883573"/>
            <a:ext cx="5330355" cy="6157020"/>
          </a:xfrm>
        </p:spPr>
        <p:txBody>
          <a:bodyPr/>
          <a:lstStyle>
            <a:lvl1pPr marL="0" indent="0">
              <a:buNone/>
              <a:defRPr sz="2300"/>
            </a:lvl1pPr>
            <a:lvl2pPr marL="719876" indent="0">
              <a:buNone/>
              <a:defRPr sz="2000"/>
            </a:lvl2pPr>
            <a:lvl3pPr marL="1439754" indent="0">
              <a:buNone/>
              <a:defRPr sz="1500"/>
            </a:lvl3pPr>
            <a:lvl4pPr marL="2159631" indent="0">
              <a:buNone/>
              <a:defRPr sz="1400"/>
            </a:lvl4pPr>
            <a:lvl5pPr marL="2879509" indent="0">
              <a:buNone/>
              <a:defRPr sz="1400"/>
            </a:lvl5pPr>
            <a:lvl6pPr marL="3599386" indent="0">
              <a:buNone/>
              <a:defRPr sz="1400"/>
            </a:lvl6pPr>
            <a:lvl7pPr marL="4319264" indent="0">
              <a:buNone/>
              <a:defRPr sz="1400"/>
            </a:lvl7pPr>
            <a:lvl8pPr marL="5039141" indent="0">
              <a:buNone/>
              <a:defRPr sz="1400"/>
            </a:lvl8pPr>
            <a:lvl9pPr marL="575901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65826-6EB0-421B-8736-576703670C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445584" y="642533"/>
            <a:ext cx="13012612" cy="145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976" tIns="71987" rIns="143976" bIns="719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445584" y="2099575"/>
            <a:ext cx="13012612" cy="634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976" tIns="71987" rIns="143976" bIns="719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0584" y="8343479"/>
            <a:ext cx="3781114" cy="478119"/>
          </a:xfrm>
          <a:prstGeom prst="rect">
            <a:avLst/>
          </a:prstGeom>
        </p:spPr>
        <p:txBody>
          <a:bodyPr vert="horz" lIns="143976" tIns="71987" rIns="143976" bIns="71987" rtlCol="0" anchor="ctr"/>
          <a:lstStyle>
            <a:lvl1pPr algn="l" defTabSz="1439754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534571" y="8343479"/>
            <a:ext cx="5132887" cy="478119"/>
          </a:xfrm>
          <a:prstGeom prst="rect">
            <a:avLst/>
          </a:prstGeom>
        </p:spPr>
        <p:txBody>
          <a:bodyPr vert="horz" lIns="143976" tIns="71987" rIns="143976" bIns="71987" rtlCol="0" anchor="ctr"/>
          <a:lstStyle>
            <a:lvl1pPr algn="ctr" defTabSz="1439754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4749235" y="7929608"/>
            <a:ext cx="1099217" cy="829623"/>
          </a:xfrm>
          <a:prstGeom prst="rect">
            <a:avLst/>
          </a:prstGeom>
        </p:spPr>
        <p:txBody>
          <a:bodyPr vert="horz" lIns="143976" tIns="71987" rIns="143976" bIns="71987" rtlCol="0" anchor="ctr">
            <a:normAutofit/>
          </a:bodyPr>
          <a:lstStyle>
            <a:lvl1pPr algn="ctr" defTabSz="1439754" fontAlgn="auto">
              <a:lnSpc>
                <a:spcPts val="3312"/>
              </a:lnSpc>
              <a:spcBef>
                <a:spcPts val="0"/>
              </a:spcBef>
              <a:spcAft>
                <a:spcPts val="0"/>
              </a:spcAft>
              <a:defRPr sz="3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56BE101-0215-4890-B093-499F1773B7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32" r:id="rId6"/>
    <p:sldLayoutId id="2147483742" r:id="rId7"/>
    <p:sldLayoutId id="2147483743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l" defTabSz="1439660" rtl="0" eaLnBrk="0" fontAlgn="base" hangingPunct="0">
        <a:lnSpc>
          <a:spcPts val="7177"/>
        </a:lnSpc>
        <a:spcBef>
          <a:spcPct val="0"/>
        </a:spcBef>
        <a:spcAft>
          <a:spcPct val="0"/>
        </a:spcAft>
        <a:defRPr sz="5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439660" rtl="0" eaLnBrk="0" fontAlgn="base" hangingPunct="0">
        <a:lnSpc>
          <a:spcPts val="7177"/>
        </a:lnSpc>
        <a:spcBef>
          <a:spcPct val="0"/>
        </a:spcBef>
        <a:spcAft>
          <a:spcPct val="0"/>
        </a:spcAft>
        <a:defRPr sz="5900" b="1">
          <a:solidFill>
            <a:srgbClr val="005AA9"/>
          </a:solidFill>
          <a:latin typeface="Calibri" pitchFamily="34" charset="0"/>
        </a:defRPr>
      </a:lvl2pPr>
      <a:lvl3pPr algn="l" defTabSz="1439660" rtl="0" eaLnBrk="0" fontAlgn="base" hangingPunct="0">
        <a:lnSpc>
          <a:spcPts val="7177"/>
        </a:lnSpc>
        <a:spcBef>
          <a:spcPct val="0"/>
        </a:spcBef>
        <a:spcAft>
          <a:spcPct val="0"/>
        </a:spcAft>
        <a:defRPr sz="5900" b="1">
          <a:solidFill>
            <a:srgbClr val="005AA9"/>
          </a:solidFill>
          <a:latin typeface="Calibri" pitchFamily="34" charset="0"/>
        </a:defRPr>
      </a:lvl3pPr>
      <a:lvl4pPr algn="l" defTabSz="1439660" rtl="0" eaLnBrk="0" fontAlgn="base" hangingPunct="0">
        <a:lnSpc>
          <a:spcPts val="7177"/>
        </a:lnSpc>
        <a:spcBef>
          <a:spcPct val="0"/>
        </a:spcBef>
        <a:spcAft>
          <a:spcPct val="0"/>
        </a:spcAft>
        <a:defRPr sz="5900" b="1">
          <a:solidFill>
            <a:srgbClr val="005AA9"/>
          </a:solidFill>
          <a:latin typeface="Calibri" pitchFamily="34" charset="0"/>
        </a:defRPr>
      </a:lvl4pPr>
      <a:lvl5pPr algn="l" defTabSz="1439660" rtl="0" eaLnBrk="0" fontAlgn="base" hangingPunct="0">
        <a:lnSpc>
          <a:spcPts val="7177"/>
        </a:lnSpc>
        <a:spcBef>
          <a:spcPct val="0"/>
        </a:spcBef>
        <a:spcAft>
          <a:spcPct val="0"/>
        </a:spcAft>
        <a:defRPr sz="5900" b="1">
          <a:solidFill>
            <a:srgbClr val="005AA9"/>
          </a:solidFill>
          <a:latin typeface="Calibri" pitchFamily="34" charset="0"/>
        </a:defRPr>
      </a:lvl5pPr>
      <a:lvl6pPr marL="631085" algn="l" defTabSz="1439660" rtl="0" fontAlgn="base">
        <a:lnSpc>
          <a:spcPts val="7177"/>
        </a:lnSpc>
        <a:spcBef>
          <a:spcPct val="0"/>
        </a:spcBef>
        <a:spcAft>
          <a:spcPct val="0"/>
        </a:spcAft>
        <a:defRPr sz="5900" b="1">
          <a:solidFill>
            <a:srgbClr val="005AA9"/>
          </a:solidFill>
          <a:latin typeface="Calibri" pitchFamily="34" charset="0"/>
        </a:defRPr>
      </a:lvl6pPr>
      <a:lvl7pPr marL="1262169" algn="l" defTabSz="1439660" rtl="0" fontAlgn="base">
        <a:lnSpc>
          <a:spcPts val="7177"/>
        </a:lnSpc>
        <a:spcBef>
          <a:spcPct val="0"/>
        </a:spcBef>
        <a:spcAft>
          <a:spcPct val="0"/>
        </a:spcAft>
        <a:defRPr sz="5900" b="1">
          <a:solidFill>
            <a:srgbClr val="005AA9"/>
          </a:solidFill>
          <a:latin typeface="Calibri" pitchFamily="34" charset="0"/>
        </a:defRPr>
      </a:lvl7pPr>
      <a:lvl8pPr marL="1893251" algn="l" defTabSz="1439660" rtl="0" fontAlgn="base">
        <a:lnSpc>
          <a:spcPts val="7177"/>
        </a:lnSpc>
        <a:spcBef>
          <a:spcPct val="0"/>
        </a:spcBef>
        <a:spcAft>
          <a:spcPct val="0"/>
        </a:spcAft>
        <a:defRPr sz="5900" b="1">
          <a:solidFill>
            <a:srgbClr val="005AA9"/>
          </a:solidFill>
          <a:latin typeface="Calibri" pitchFamily="34" charset="0"/>
        </a:defRPr>
      </a:lvl8pPr>
      <a:lvl9pPr marL="2524335" algn="l" defTabSz="1439660" rtl="0" fontAlgn="base">
        <a:lnSpc>
          <a:spcPts val="7177"/>
        </a:lnSpc>
        <a:spcBef>
          <a:spcPct val="0"/>
        </a:spcBef>
        <a:spcAft>
          <a:spcPct val="0"/>
        </a:spcAft>
        <a:defRPr sz="5900" b="1">
          <a:solidFill>
            <a:srgbClr val="005AA9"/>
          </a:solidFill>
          <a:latin typeface="Calibri" pitchFamily="34" charset="0"/>
        </a:defRPr>
      </a:lvl9pPr>
    </p:titleStyle>
    <p:bodyStyle>
      <a:lvl1pPr marL="501800" indent="-501800" algn="l" defTabSz="1439660" rtl="0" eaLnBrk="0" fontAlgn="base" hangingPunct="0">
        <a:spcBef>
          <a:spcPct val="20000"/>
        </a:spcBef>
        <a:spcAft>
          <a:spcPct val="0"/>
        </a:spcAft>
        <a:buFont typeface="+mj-lt"/>
        <a:defRPr sz="5000" kern="1200">
          <a:solidFill>
            <a:srgbClr val="005AA9"/>
          </a:solidFill>
          <a:latin typeface="+mj-lt"/>
          <a:ea typeface="+mn-ea"/>
          <a:cs typeface="+mn-cs"/>
        </a:defRPr>
      </a:lvl1pPr>
      <a:lvl2pPr marL="501800" indent="129285" algn="l" defTabSz="143966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300" kern="1200">
          <a:solidFill>
            <a:srgbClr val="504F53"/>
          </a:solidFill>
          <a:latin typeface="+mj-lt"/>
          <a:ea typeface="+mn-ea"/>
          <a:cs typeface="+mn-cs"/>
        </a:defRPr>
      </a:lvl2pPr>
      <a:lvl3pPr marL="983878" indent="-359367" algn="l" defTabSz="143966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300" kern="1200">
          <a:solidFill>
            <a:srgbClr val="504F53"/>
          </a:solidFill>
          <a:latin typeface="+mj-lt"/>
          <a:ea typeface="+mn-ea"/>
          <a:cs typeface="+mn-cs"/>
        </a:defRPr>
      </a:lvl3pPr>
      <a:lvl4pPr marL="2208794" indent="-1711377" algn="just" defTabSz="1439660" rtl="0" eaLnBrk="0" fontAlgn="base" hangingPunct="0">
        <a:lnSpc>
          <a:spcPts val="2485"/>
        </a:lnSpc>
        <a:spcBef>
          <a:spcPts val="552"/>
        </a:spcBef>
        <a:spcAft>
          <a:spcPct val="0"/>
        </a:spcAft>
        <a:buFont typeface="Arial" pitchFamily="34" charset="0"/>
        <a:defRPr sz="2300" kern="1200">
          <a:solidFill>
            <a:srgbClr val="504F53"/>
          </a:solidFill>
          <a:latin typeface="+mj-lt"/>
          <a:ea typeface="+mn-ea"/>
          <a:cs typeface="+mn-cs"/>
        </a:defRPr>
      </a:lvl4pPr>
      <a:lvl5pPr marL="1980902" indent="543434" algn="l" defTabSz="1439660" rtl="0" eaLnBrk="0" fontAlgn="base" hangingPunct="0">
        <a:lnSpc>
          <a:spcPts val="2485"/>
        </a:lnSpc>
        <a:spcBef>
          <a:spcPts val="552"/>
        </a:spcBef>
        <a:spcAft>
          <a:spcPct val="0"/>
        </a:spcAft>
        <a:buFont typeface="Arial" pitchFamily="34" charset="0"/>
        <a:defRPr sz="2000" kern="1200">
          <a:solidFill>
            <a:srgbClr val="8D8C90"/>
          </a:solidFill>
          <a:latin typeface="+mj-lt"/>
          <a:ea typeface="+mn-ea"/>
          <a:cs typeface="+mn-cs"/>
        </a:defRPr>
      </a:lvl5pPr>
      <a:lvl6pPr marL="3959324" indent="-359940" algn="l" defTabSz="14397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679202" indent="-359940" algn="l" defTabSz="14397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399079" indent="-359940" algn="l" defTabSz="14397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18957" indent="-359940" algn="l" defTabSz="14397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3975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9876" algn="l" defTabSz="143975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754" algn="l" defTabSz="143975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59631" algn="l" defTabSz="143975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509" algn="l" defTabSz="143975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9386" algn="l" defTabSz="143975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19264" algn="l" defTabSz="143975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39141" algn="l" defTabSz="143975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759017" algn="l" defTabSz="143975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343" y="3708452"/>
            <a:ext cx="15165346" cy="437111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altLang="ru-RU" sz="3600" dirty="0" smtClean="0">
                <a:cs typeface="Times New Roman" pitchFamily="18" charset="0"/>
              </a:rPr>
              <a:t>НАЧАЛЬНИКА КОНТРОЛЬНОГО ОТДЕЛА </a:t>
            </a:r>
            <a:r>
              <a:rPr lang="ru-RU" altLang="ru-RU" sz="3600" dirty="0">
                <a:cs typeface="Times New Roman" pitchFamily="18" charset="0"/>
              </a:rPr>
              <a:t/>
            </a:r>
            <a:br>
              <a:rPr lang="ru-RU" altLang="ru-RU" sz="3600" dirty="0">
                <a:cs typeface="Times New Roman" pitchFamily="18" charset="0"/>
              </a:rPr>
            </a:br>
            <a:r>
              <a:rPr lang="ru-RU" altLang="ru-RU" sz="3600" dirty="0">
                <a:cs typeface="Times New Roman" pitchFamily="18" charset="0"/>
              </a:rPr>
              <a:t>УФНС РОССИИ ПО МОСКОВСКОЙ ОБЛАСТИ</a:t>
            </a:r>
          </a:p>
          <a:p>
            <a:pPr>
              <a:spcBef>
                <a:spcPct val="0"/>
              </a:spcBef>
            </a:pPr>
            <a:r>
              <a:rPr lang="ru-RU" altLang="ru-RU" sz="3600" dirty="0" smtClean="0">
                <a:cs typeface="Times New Roman" pitchFamily="18" charset="0"/>
              </a:rPr>
              <a:t>А.Р. </a:t>
            </a:r>
            <a:r>
              <a:rPr lang="ru-RU" altLang="ru-RU" sz="3600" dirty="0" err="1" smtClean="0">
                <a:cs typeface="Times New Roman" pitchFamily="18" charset="0"/>
              </a:rPr>
              <a:t>Икаева</a:t>
            </a:r>
            <a:endParaRPr lang="ru-RU" altLang="ru-RU" sz="3600" dirty="0" smtClean="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altLang="ru-RU" sz="2500" dirty="0">
              <a:cs typeface="Times New Roman" pitchFamily="18" charset="0"/>
            </a:endParaRPr>
          </a:p>
          <a:p>
            <a:r>
              <a:rPr lang="ru-RU" sz="3600" dirty="0" smtClean="0"/>
              <a:t>«</a:t>
            </a:r>
            <a:r>
              <a:rPr lang="ru-RU" sz="3600" dirty="0"/>
              <a:t>Правовые аспекты и практика выявления нарушений налогового законодательства в рамках выездных налоговых проверок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991583" y="2772322"/>
            <a:ext cx="12218867" cy="111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976" tIns="71987" rIns="143976" bIns="71987" anchor="ctr"/>
          <a:lstStyle/>
          <a:p>
            <a:pPr algn="ctr"/>
            <a:r>
              <a:rPr lang="ru-RU" altLang="ru-RU" sz="3000" dirty="0">
                <a:solidFill>
                  <a:schemeClr val="bg1"/>
                </a:solidFill>
                <a:latin typeface="+mn-lt"/>
                <a:ea typeface="Verdana" pitchFamily="34" charset="0"/>
                <a:cs typeface="Arial" pitchFamily="34" charset="0"/>
              </a:rPr>
              <a:t>УФНС РОССИИ ПО МОСКОВСКОЙ ОБЛАСТИ</a:t>
            </a:r>
            <a:endParaRPr lang="ru-RU" sz="3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577329" y="7452972"/>
            <a:ext cx="11019341" cy="85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976" tIns="71987" rIns="143976" bIns="71987" anchor="ctr"/>
          <a:lstStyle/>
          <a:p>
            <a:pPr algn="ctr"/>
            <a:r>
              <a:rPr lang="ru-RU" altLang="ru-RU" sz="3000" dirty="0">
                <a:solidFill>
                  <a:schemeClr val="bg1"/>
                </a:solidFill>
                <a:latin typeface="+mn-lt"/>
                <a:ea typeface="Verdana" pitchFamily="34" charset="0"/>
                <a:cs typeface="Arial" pitchFamily="34" charset="0"/>
              </a:rPr>
              <a:t>Москва </a:t>
            </a:r>
          </a:p>
          <a:p>
            <a:pPr algn="ctr"/>
            <a:r>
              <a:rPr lang="ru-RU" altLang="ru-RU" sz="3000" dirty="0" smtClean="0">
                <a:solidFill>
                  <a:schemeClr val="bg1"/>
                </a:solidFill>
                <a:latin typeface="+mn-lt"/>
                <a:ea typeface="Verdana" pitchFamily="34" charset="0"/>
                <a:cs typeface="Arial" pitchFamily="34" charset="0"/>
              </a:rPr>
              <a:t>12.12.2019</a:t>
            </a:r>
            <a:endParaRPr lang="ru-RU" sz="3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898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0062" y="468002"/>
            <a:ext cx="14690039" cy="1451366"/>
          </a:xfrm>
        </p:spPr>
        <p:txBody>
          <a:bodyPr/>
          <a:lstStyle/>
          <a:p>
            <a:r>
              <a:rPr lang="ru-RU" sz="3600" b="0" dirty="0"/>
              <a:t>Основные подходы к организации контрольной работы 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налоговых </a:t>
            </a:r>
            <a:r>
              <a:rPr lang="ru-RU" sz="3600" b="0" dirty="0"/>
              <a:t>органов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4270A0-C426-4F60-BE0F-46286F619D5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2840" y="3132372"/>
            <a:ext cx="3529729" cy="5256730"/>
          </a:xfrm>
          <a:prstGeom prst="roundRect">
            <a:avLst/>
          </a:prstGeom>
          <a:solidFill>
            <a:srgbClr val="CAE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96441" y="2394542"/>
            <a:ext cx="720100" cy="14402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6AA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8553" y="3380371"/>
            <a:ext cx="2952410" cy="165623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Комплексный </a:t>
            </a:r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анализ финансово-хозяйственной деятельности </a:t>
            </a:r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налогоплательщика 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0062" y="5724732"/>
            <a:ext cx="3600499" cy="24598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70000" lnSpcReduction="20000"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3800" i="1" dirty="0">
                <a:solidFill>
                  <a:srgbClr val="FF0000"/>
                </a:solidFill>
              </a:rPr>
              <a:t>отказ от тотального контроля</a:t>
            </a:r>
            <a:r>
              <a:rPr lang="ru-RU" sz="3800" i="1" dirty="0">
                <a:solidFill>
                  <a:srgbClr val="326AAD"/>
                </a:solidFill>
              </a:rPr>
              <a:t> и переход к контролю, основанному на критериях риска</a:t>
            </a:r>
            <a:endParaRPr lang="ru-RU" sz="3800" b="1" i="1" dirty="0">
              <a:solidFill>
                <a:srgbClr val="326AAD"/>
              </a:solidFill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1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060312" y="4832193"/>
            <a:ext cx="6298" cy="57608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ятиугольник 14"/>
          <p:cNvSpPr/>
          <p:nvPr/>
        </p:nvSpPr>
        <p:spPr>
          <a:xfrm>
            <a:off x="1116042" y="1908203"/>
            <a:ext cx="14546020" cy="79211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Использование цифровых платформ налогового администрирования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ПК «АСК НДС-2» </a:t>
            </a: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АИС Налог-3</a:t>
            </a:r>
          </a:p>
          <a:p>
            <a:pPr algn="ctr"/>
            <a:r>
              <a:rPr 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(инструменты </a:t>
            </a:r>
            <a:r>
              <a:rPr lang="ru-RU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дистанционного контроля, побуждающие налогоплательщиков добровольно и в полном объеме уплачивать </a:t>
            </a:r>
            <a:r>
              <a:rPr 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налоги)</a:t>
            </a:r>
            <a:endParaRPr lang="ru-RU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59384" y="3123185"/>
            <a:ext cx="3877757" cy="5265917"/>
          </a:xfrm>
          <a:prstGeom prst="roundRect">
            <a:avLst/>
          </a:prstGeom>
          <a:solidFill>
            <a:srgbClr val="CAE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155740" y="2908929"/>
            <a:ext cx="3661728" cy="223432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Концепция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планирования выездных налоговых проверок 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defTabSz="1043056" fontAlgn="auto">
              <a:spcAft>
                <a:spcPts val="0"/>
              </a:spcAft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Приказ ФНС России от 30.05.2007 N ММ-3-06/333@)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45977" y="5240202"/>
            <a:ext cx="3991164" cy="275518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2200" i="1" dirty="0" smtClean="0">
                <a:solidFill>
                  <a:srgbClr val="FF0000"/>
                </a:solidFill>
              </a:rPr>
              <a:t>открытый процесс</a:t>
            </a:r>
            <a:r>
              <a:rPr lang="ru-RU" sz="2200" i="1" dirty="0" smtClean="0">
                <a:solidFill>
                  <a:srgbClr val="326AAD"/>
                </a:solidFill>
              </a:rPr>
              <a:t>, </a:t>
            </a:r>
            <a:r>
              <a:rPr lang="ru-RU" sz="2200" i="1" dirty="0">
                <a:solidFill>
                  <a:srgbClr val="326AAD"/>
                </a:solidFill>
              </a:rPr>
              <a:t>построенным на отборе налогоплательщиков для проведения выездного контроля по общедоступным критериям риска совершения налогового </a:t>
            </a:r>
            <a:r>
              <a:rPr lang="ru-RU" sz="2200" i="1" dirty="0" smtClean="0">
                <a:solidFill>
                  <a:srgbClr val="326AAD"/>
                </a:solidFill>
              </a:rPr>
              <a:t>правонарушения</a:t>
            </a:r>
            <a:endParaRPr kumimoji="0" lang="ru-RU" sz="2200" b="1" i="1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61062" y="2520287"/>
            <a:ext cx="720100" cy="122417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6AA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9037141" y="4374993"/>
            <a:ext cx="819735" cy="562113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9037141" y="5120233"/>
            <a:ext cx="792110" cy="726154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ая прямоугольная выноска 23"/>
          <p:cNvSpPr/>
          <p:nvPr/>
        </p:nvSpPr>
        <p:spPr>
          <a:xfrm>
            <a:off x="9973272" y="2844334"/>
            <a:ext cx="4896680" cy="2192268"/>
          </a:xfrm>
          <a:prstGeom prst="wedgeRoundRectCallout">
            <a:avLst/>
          </a:prstGeom>
          <a:solidFill>
            <a:srgbClr val="CAE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смещение акцентов на </a:t>
            </a:r>
            <a:r>
              <a:rPr lang="ru-RU" sz="1800" i="1" dirty="0">
                <a:solidFill>
                  <a:srgbClr val="FF0000"/>
                </a:solidFill>
                <a:latin typeface="Arial" pitchFamily="34" charset="0"/>
              </a:rPr>
              <a:t>предупреждение</a:t>
            </a:r>
            <a:r>
              <a:rPr lang="ru-RU" sz="1800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 и </a:t>
            </a:r>
            <a:r>
              <a:rPr lang="ru-RU" sz="1800" i="1" dirty="0">
                <a:solidFill>
                  <a:srgbClr val="FF0000"/>
                </a:solidFill>
                <a:latin typeface="Arial" pitchFamily="34" charset="0"/>
              </a:rPr>
              <a:t>профилактику</a:t>
            </a:r>
            <a:r>
              <a:rPr lang="ru-RU" sz="1800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 нарушений налогового законодательства, рост текущих налоговых обязательств налогоплательщиков, в том числе при их отказе от применения схем уклонения от уплаты налогов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932569" y="5324641"/>
            <a:ext cx="226815" cy="2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ая прямоугольная выноска 30"/>
          <p:cNvSpPr/>
          <p:nvPr/>
        </p:nvSpPr>
        <p:spPr>
          <a:xfrm>
            <a:off x="9973272" y="5430638"/>
            <a:ext cx="4811460" cy="2374311"/>
          </a:xfrm>
          <a:prstGeom prst="wedgeRoundRectCallout">
            <a:avLst/>
          </a:prstGeom>
          <a:solidFill>
            <a:srgbClr val="CAE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углубленный </a:t>
            </a:r>
            <a:r>
              <a:rPr lang="ru-RU" sz="1800" i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анализ деятельности налогоплательщиков, расчет аналитических показателей, полный комплекс мероприятий налогового контроля с </a:t>
            </a:r>
            <a:r>
              <a:rPr lang="ru-RU" sz="1800" i="1" dirty="0">
                <a:solidFill>
                  <a:srgbClr val="FF0000"/>
                </a:solidFill>
                <a:latin typeface="Arial" pitchFamily="34" charset="0"/>
              </a:rPr>
              <a:t>выявлением наиболее вероятных "зон риска" совершения нарушения законодательства о налогах и сборах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6986604" y="4860919"/>
            <a:ext cx="0" cy="28233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5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548102" y="7092923"/>
            <a:ext cx="948751" cy="414545"/>
          </a:xfrm>
          <a:prstGeom prst="rect">
            <a:avLst/>
          </a:prstGeom>
          <a:noFill/>
        </p:spPr>
        <p:txBody>
          <a:bodyPr wrap="square" lIns="40733" tIns="60488" rIns="40733" bIns="60488" rtlCol="0">
            <a:spAutoFit/>
          </a:bodyPr>
          <a:lstStyle/>
          <a:p>
            <a:pPr algn="ctr"/>
            <a:r>
              <a:rPr lang="ru-RU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2007</a:t>
            </a:r>
            <a:endParaRPr lang="en-U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13043" y="7092922"/>
            <a:ext cx="961577" cy="414545"/>
          </a:xfrm>
          <a:prstGeom prst="rect">
            <a:avLst/>
          </a:prstGeom>
          <a:noFill/>
        </p:spPr>
        <p:txBody>
          <a:bodyPr wrap="square" lIns="40733" tIns="60488" rIns="40733" bIns="60488" rtlCol="0">
            <a:spAutoFit/>
          </a:bodyPr>
          <a:lstStyle/>
          <a:p>
            <a:pPr algn="ctr"/>
            <a:r>
              <a:rPr lang="ru-RU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endParaRPr lang="en-U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58983" y="7092922"/>
            <a:ext cx="940835" cy="706933"/>
          </a:xfrm>
          <a:prstGeom prst="rect">
            <a:avLst/>
          </a:prstGeom>
          <a:noFill/>
        </p:spPr>
        <p:txBody>
          <a:bodyPr wrap="square" lIns="40733" tIns="60488" rIns="40733" bIns="60488" rtlCol="0">
            <a:spAutoFit/>
          </a:bodyPr>
          <a:lstStyle/>
          <a:p>
            <a:pPr algn="ctr"/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мес. </a:t>
            </a:r>
            <a:r>
              <a:rPr lang="ru-RU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endParaRPr lang="en-U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Объект 2"/>
          <p:cNvSpPr txBox="1">
            <a:spLocks/>
          </p:cNvSpPr>
          <p:nvPr/>
        </p:nvSpPr>
        <p:spPr>
          <a:xfrm>
            <a:off x="1332072" y="2468431"/>
            <a:ext cx="4222346" cy="798633"/>
          </a:xfrm>
          <a:prstGeom prst="rect">
            <a:avLst/>
          </a:prstGeom>
        </p:spPr>
        <p:txBody>
          <a:bodyPr vert="horz" lIns="120975" tIns="60488" rIns="120975" bIns="604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выездных налоговых проверок (ВНП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ед.</a:t>
            </a: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Объект 2"/>
          <p:cNvSpPr txBox="1">
            <a:spLocks/>
          </p:cNvSpPr>
          <p:nvPr/>
        </p:nvSpPr>
        <p:spPr>
          <a:xfrm>
            <a:off x="6213428" y="2484282"/>
            <a:ext cx="4536629" cy="1167737"/>
          </a:xfrm>
          <a:prstGeom prst="rect">
            <a:avLst/>
          </a:prstGeom>
        </p:spPr>
        <p:txBody>
          <a:bodyPr vert="horz" lIns="120975" tIns="60488" rIns="120975" bIns="604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Сумма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доначисленных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платежей 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ВНП,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Объект 2"/>
          <p:cNvSpPr txBox="1">
            <a:spLocks/>
          </p:cNvSpPr>
          <p:nvPr/>
        </p:nvSpPr>
        <p:spPr>
          <a:xfrm>
            <a:off x="11057127" y="2484282"/>
            <a:ext cx="4237955" cy="798633"/>
          </a:xfrm>
          <a:prstGeom prst="rect">
            <a:avLst/>
          </a:prstGeom>
        </p:spPr>
        <p:txBody>
          <a:bodyPr vert="horz" lIns="120975" tIns="60488" rIns="120975" bIns="604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Сумма взысканных платежей на 1 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ВНП,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</a:p>
          <a:p>
            <a:pPr marL="0" indent="0" algn="ctr">
              <a:buNone/>
            </a:pP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Заголовок 1"/>
          <p:cNvSpPr>
            <a:spLocks noGrp="1"/>
          </p:cNvSpPr>
          <p:nvPr>
            <p:ph type="title"/>
          </p:nvPr>
        </p:nvSpPr>
        <p:spPr>
          <a:xfrm>
            <a:off x="1391458" y="685801"/>
            <a:ext cx="14111846" cy="14232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154" tIns="60063" rIns="120154" bIns="60063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3600" b="0" dirty="0">
                <a:solidFill>
                  <a:srgbClr val="0066B3"/>
                </a:solidFill>
                <a:cs typeface="Times New Roman" panose="02020603050405020304" pitchFamily="18" charset="0"/>
              </a:rPr>
              <a:t>Количество и эффективность</a:t>
            </a:r>
            <a:r>
              <a:rPr lang="en-US" sz="3600" b="0" dirty="0">
                <a:solidFill>
                  <a:srgbClr val="0066B3"/>
                </a:solidFill>
                <a:cs typeface="Times New Roman" panose="02020603050405020304" pitchFamily="18" charset="0"/>
              </a:rPr>
              <a:t> </a:t>
            </a:r>
            <a:r>
              <a:rPr lang="ru-RU" sz="3600" b="0" dirty="0" smtClean="0">
                <a:solidFill>
                  <a:srgbClr val="0066B3"/>
                </a:solidFill>
                <a:cs typeface="Times New Roman" panose="02020603050405020304" pitchFamily="18" charset="0"/>
              </a:rPr>
              <a:t>выездных налоговых проверок</a:t>
            </a:r>
            <a:endParaRPr lang="ru-RU" sz="3600" b="0" dirty="0">
              <a:solidFill>
                <a:srgbClr val="0066B3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338165" y="3492452"/>
            <a:ext cx="2602685" cy="2016280"/>
          </a:xfrm>
          <a:prstGeom prst="straightConnector1">
            <a:avLst/>
          </a:prstGeom>
          <a:ln w="12700">
            <a:solidFill>
              <a:srgbClr val="D205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6516792" y="3880687"/>
            <a:ext cx="3125277" cy="1624752"/>
          </a:xfrm>
          <a:prstGeom prst="straightConnector1">
            <a:avLst/>
          </a:prstGeom>
          <a:ln w="12700">
            <a:solidFill>
              <a:srgbClr val="D205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11269452" y="3933032"/>
            <a:ext cx="2783932" cy="1745364"/>
          </a:xfrm>
          <a:prstGeom prst="straightConnector1">
            <a:avLst/>
          </a:prstGeom>
          <a:ln w="12700">
            <a:solidFill>
              <a:srgbClr val="D205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048284" y="8120600"/>
            <a:ext cx="493597" cy="547150"/>
          </a:xfrm>
          <a:prstGeom prst="rect">
            <a:avLst/>
          </a:prstGeom>
        </p:spPr>
        <p:txBody>
          <a:bodyPr vert="horz" wrap="square" lIns="137997" tIns="68998" rIns="137997" bIns="68998" rtlCol="0" anchor="ctr">
            <a:noAutofit/>
          </a:bodyPr>
          <a:lstStyle/>
          <a:p>
            <a:pPr algn="ctr" defTabSz="1439754" fontAlgn="auto">
              <a:lnSpc>
                <a:spcPts val="331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dirty="0">
                <a:solidFill>
                  <a:schemeClr val="bg1"/>
                </a:solidFill>
                <a:latin typeface="+mn-lt"/>
              </a:rPr>
              <a:t>3</a:t>
            </a:r>
            <a:endParaRPr lang="ru-RU" sz="3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85487" y="7115808"/>
            <a:ext cx="948751" cy="414545"/>
          </a:xfrm>
          <a:prstGeom prst="rect">
            <a:avLst/>
          </a:prstGeom>
          <a:noFill/>
        </p:spPr>
        <p:txBody>
          <a:bodyPr wrap="square" lIns="40733" tIns="60488" rIns="40733" bIns="60488" rtlCol="0">
            <a:spAutoFit/>
          </a:bodyPr>
          <a:lstStyle/>
          <a:p>
            <a:pPr algn="ctr"/>
            <a:r>
              <a:rPr lang="ru-RU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2007</a:t>
            </a:r>
            <a:endParaRPr lang="en-U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484391" y="7198990"/>
            <a:ext cx="948751" cy="414545"/>
          </a:xfrm>
          <a:prstGeom prst="rect">
            <a:avLst/>
          </a:prstGeom>
          <a:noFill/>
        </p:spPr>
        <p:txBody>
          <a:bodyPr wrap="square" lIns="40733" tIns="60488" rIns="40733" bIns="60488" rtlCol="0">
            <a:spAutoFit/>
          </a:bodyPr>
          <a:lstStyle/>
          <a:p>
            <a:pPr algn="ctr"/>
            <a:r>
              <a:rPr lang="ru-RU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2007</a:t>
            </a:r>
            <a:endParaRPr lang="en-U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00955" y="7124760"/>
            <a:ext cx="961577" cy="414545"/>
          </a:xfrm>
          <a:prstGeom prst="rect">
            <a:avLst/>
          </a:prstGeom>
          <a:noFill/>
        </p:spPr>
        <p:txBody>
          <a:bodyPr wrap="square" lIns="40733" tIns="60488" rIns="40733" bIns="60488" rtlCol="0">
            <a:spAutoFit/>
          </a:bodyPr>
          <a:lstStyle/>
          <a:p>
            <a:pPr algn="ctr"/>
            <a:r>
              <a:rPr lang="ru-RU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endParaRPr lang="en-U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485661" y="7189211"/>
            <a:ext cx="961577" cy="414545"/>
          </a:xfrm>
          <a:prstGeom prst="rect">
            <a:avLst/>
          </a:prstGeom>
          <a:noFill/>
        </p:spPr>
        <p:txBody>
          <a:bodyPr wrap="square" lIns="40733" tIns="60488" rIns="40733" bIns="60488" rtlCol="0">
            <a:spAutoFit/>
          </a:bodyPr>
          <a:lstStyle/>
          <a:p>
            <a:pPr algn="ctr"/>
            <a:r>
              <a:rPr lang="ru-RU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endParaRPr lang="en-U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37222" y="7113516"/>
            <a:ext cx="940835" cy="706933"/>
          </a:xfrm>
          <a:prstGeom prst="rect">
            <a:avLst/>
          </a:prstGeom>
          <a:noFill/>
        </p:spPr>
        <p:txBody>
          <a:bodyPr wrap="square" lIns="40733" tIns="60488" rIns="40733" bIns="60488" rtlCol="0">
            <a:spAutoFit/>
          </a:bodyPr>
          <a:lstStyle/>
          <a:p>
            <a:pPr algn="ctr"/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мес. </a:t>
            </a:r>
            <a:r>
              <a:rPr lang="ru-RU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endParaRPr lang="en-U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452928" y="7178099"/>
            <a:ext cx="940835" cy="706933"/>
          </a:xfrm>
          <a:prstGeom prst="rect">
            <a:avLst/>
          </a:prstGeom>
          <a:noFill/>
        </p:spPr>
        <p:txBody>
          <a:bodyPr wrap="square" lIns="40733" tIns="60488" rIns="40733" bIns="60488" rtlCol="0">
            <a:spAutoFit/>
          </a:bodyPr>
          <a:lstStyle/>
          <a:p>
            <a:pPr algn="ctr"/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мес. </a:t>
            </a:r>
            <a:r>
              <a:rPr lang="ru-RU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endParaRPr lang="en-U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676661" y="4174728"/>
            <a:ext cx="1018776" cy="273071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703378" y="5033186"/>
            <a:ext cx="936130" cy="1872260"/>
          </a:xfrm>
          <a:prstGeom prst="roundRect">
            <a:avLst/>
          </a:prstGeom>
          <a:solidFill>
            <a:srgbClr val="5FC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622022" y="5879102"/>
            <a:ext cx="936130" cy="102634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947761" y="6111122"/>
            <a:ext cx="1018776" cy="84076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974478" y="5678396"/>
            <a:ext cx="936130" cy="1273489"/>
          </a:xfrm>
          <a:prstGeom prst="roundRect">
            <a:avLst/>
          </a:prstGeom>
          <a:solidFill>
            <a:srgbClr val="5FC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8893122" y="4572572"/>
            <a:ext cx="936130" cy="23793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1484391" y="6379103"/>
            <a:ext cx="1018776" cy="5727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2511108" y="5678396"/>
            <a:ext cx="936130" cy="1273489"/>
          </a:xfrm>
          <a:prstGeom prst="roundRect">
            <a:avLst/>
          </a:prstGeom>
          <a:solidFill>
            <a:srgbClr val="5FC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3429752" y="4572572"/>
            <a:ext cx="936130" cy="237931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1649358" y="4281554"/>
            <a:ext cx="1006891" cy="414545"/>
          </a:xfrm>
          <a:prstGeom prst="rect">
            <a:avLst/>
          </a:prstGeom>
          <a:noFill/>
        </p:spPr>
        <p:txBody>
          <a:bodyPr wrap="square" lIns="40733" tIns="60488" rIns="40733" bIns="60488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6 495</a:t>
            </a:r>
            <a:endParaRPr lang="en-US" sz="1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77931" y="5137924"/>
            <a:ext cx="1006891" cy="414545"/>
          </a:xfrm>
          <a:prstGeom prst="rect">
            <a:avLst/>
          </a:prstGeom>
          <a:noFill/>
        </p:spPr>
        <p:txBody>
          <a:bodyPr wrap="square" lIns="40733" tIns="60488" rIns="40733" bIns="60488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1 815</a:t>
            </a:r>
            <a:endParaRPr lang="en-US" sz="1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586641" y="5939784"/>
            <a:ext cx="1006891" cy="414545"/>
          </a:xfrm>
          <a:prstGeom prst="rect">
            <a:avLst/>
          </a:prstGeom>
          <a:noFill/>
        </p:spPr>
        <p:txBody>
          <a:bodyPr wrap="square" lIns="40733" tIns="60488" rIns="40733" bIns="60488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238</a:t>
            </a:r>
            <a:endParaRPr lang="en-US" sz="1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70460" y="6185001"/>
            <a:ext cx="1238895" cy="414545"/>
          </a:xfrm>
          <a:prstGeom prst="rect">
            <a:avLst/>
          </a:prstGeom>
          <a:noFill/>
        </p:spPr>
        <p:txBody>
          <a:bodyPr wrap="square" lIns="40733" tIns="60488" rIns="40733" bIns="60488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1,5</a:t>
            </a:r>
            <a:endParaRPr lang="en-US" sz="1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823094" y="5732510"/>
            <a:ext cx="1238895" cy="414545"/>
          </a:xfrm>
          <a:prstGeom prst="rect">
            <a:avLst/>
          </a:prstGeom>
          <a:noFill/>
        </p:spPr>
        <p:txBody>
          <a:bodyPr wrap="square" lIns="40733" tIns="60488" rIns="40733" bIns="60488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6,2</a:t>
            </a:r>
            <a:endParaRPr lang="en-US" sz="1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756224" y="4618640"/>
            <a:ext cx="1209925" cy="414545"/>
          </a:xfrm>
          <a:prstGeom prst="rect">
            <a:avLst/>
          </a:prstGeom>
          <a:noFill/>
        </p:spPr>
        <p:txBody>
          <a:bodyPr wrap="square" lIns="40733" tIns="60488" rIns="40733" bIns="60488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42,8</a:t>
            </a:r>
            <a:endParaRPr lang="en-US" sz="1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374330" y="6458221"/>
            <a:ext cx="1238895" cy="414545"/>
          </a:xfrm>
          <a:prstGeom prst="rect">
            <a:avLst/>
          </a:prstGeom>
          <a:noFill/>
        </p:spPr>
        <p:txBody>
          <a:bodyPr wrap="square" lIns="40733" tIns="60488" rIns="40733" bIns="60488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0,5</a:t>
            </a:r>
            <a:endParaRPr lang="en-US" sz="1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321664" y="5726787"/>
            <a:ext cx="1230789" cy="414545"/>
          </a:xfrm>
          <a:prstGeom prst="rect">
            <a:avLst/>
          </a:prstGeom>
          <a:noFill/>
        </p:spPr>
        <p:txBody>
          <a:bodyPr wrap="square" lIns="40733" tIns="60488" rIns="40733" bIns="60488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4,2</a:t>
            </a:r>
            <a:endParaRPr lang="en-US" sz="1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3206544" y="4618639"/>
            <a:ext cx="1382546" cy="414545"/>
          </a:xfrm>
          <a:prstGeom prst="rect">
            <a:avLst/>
          </a:prstGeom>
          <a:noFill/>
        </p:spPr>
        <p:txBody>
          <a:bodyPr wrap="square" lIns="40733" tIns="60488" rIns="40733" bIns="60488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24,3</a:t>
            </a:r>
            <a:endParaRPr lang="en-US" sz="1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57606" y="657657"/>
            <a:ext cx="14420485" cy="1451366"/>
          </a:xfrm>
        </p:spPr>
        <p:txBody>
          <a:bodyPr/>
          <a:lstStyle/>
          <a:p>
            <a:r>
              <a:rPr lang="ru-RU" sz="3600" b="0" dirty="0" smtClean="0">
                <a:solidFill>
                  <a:srgbClr val="0066B3"/>
                </a:solidFill>
                <a:cs typeface="Times New Roman" panose="02020603050405020304" pitchFamily="18" charset="0"/>
              </a:rPr>
              <a:t>Динамика основных показателей контрольно-аналитической работы </a:t>
            </a:r>
            <a:r>
              <a:rPr lang="ru-RU" sz="3600" b="0" dirty="0">
                <a:solidFill>
                  <a:srgbClr val="0066B3"/>
                </a:solidFill>
                <a:cs typeface="Times New Roman" panose="02020603050405020304" pitchFamily="18" charset="0"/>
              </a:rPr>
              <a:t/>
            </a:r>
            <a:br>
              <a:rPr lang="ru-RU" sz="3600" b="0" dirty="0">
                <a:solidFill>
                  <a:srgbClr val="0066B3"/>
                </a:solidFill>
                <a:cs typeface="Times New Roman" panose="02020603050405020304" pitchFamily="18" charset="0"/>
              </a:rPr>
            </a:br>
            <a:r>
              <a:rPr lang="ru-RU" sz="3600" b="0" dirty="0">
                <a:solidFill>
                  <a:srgbClr val="0066B3"/>
                </a:solidFill>
                <a:cs typeface="Times New Roman" panose="02020603050405020304" pitchFamily="18" charset="0"/>
              </a:rPr>
              <a:t>за 9 месяцев </a:t>
            </a:r>
            <a:r>
              <a:rPr lang="ru-RU" sz="3600" b="0" dirty="0" smtClean="0">
                <a:solidFill>
                  <a:srgbClr val="0066B3"/>
                </a:solidFill>
                <a:cs typeface="Times New Roman" panose="02020603050405020304" pitchFamily="18" charset="0"/>
              </a:rPr>
              <a:t>2019 года</a:t>
            </a:r>
            <a:endParaRPr lang="ru-RU" sz="3600" b="0" dirty="0">
              <a:solidFill>
                <a:srgbClr val="0066B3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4270A0-C426-4F60-BE0F-46286F619D5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332072" y="2268252"/>
            <a:ext cx="14257980" cy="100814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</a:rPr>
              <a:t>Охват выездными налоговыми проверками налогоплательщиков </a:t>
            </a:r>
            <a:r>
              <a:rPr lang="ru-RU" sz="3600" dirty="0" smtClean="0">
                <a:solidFill>
                  <a:schemeClr val="accent2"/>
                </a:solidFill>
              </a:rPr>
              <a:t>0,03% </a:t>
            </a:r>
          </a:p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1</a:t>
            </a:r>
            <a:r>
              <a:rPr lang="ru-RU" sz="3200" dirty="0" smtClean="0">
                <a:solidFill>
                  <a:schemeClr val="accent2"/>
                </a:solidFill>
              </a:rPr>
              <a:t> </a:t>
            </a:r>
            <a:r>
              <a:rPr lang="ru-RU" sz="3200" dirty="0">
                <a:solidFill>
                  <a:schemeClr val="accent2"/>
                </a:solidFill>
              </a:rPr>
              <a:t>проверка на </a:t>
            </a:r>
            <a:r>
              <a:rPr lang="ru-RU" sz="4000" dirty="0">
                <a:solidFill>
                  <a:schemeClr val="accent2"/>
                </a:solidFill>
              </a:rPr>
              <a:t>3 тысячи </a:t>
            </a:r>
            <a:r>
              <a:rPr lang="ru-RU" sz="3200" dirty="0" smtClean="0">
                <a:solidFill>
                  <a:schemeClr val="accent2"/>
                </a:solidFill>
              </a:rPr>
              <a:t>налогоплательщиков</a:t>
            </a:r>
            <a:endParaRPr lang="ru-RU" sz="3200" i="1" dirty="0">
              <a:solidFill>
                <a:schemeClr val="accent2"/>
              </a:solidFill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620112" y="3780462"/>
            <a:ext cx="4514081" cy="82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64" tIns="45432" rIns="90864" bIns="45432" anchor="ctr"/>
          <a:lstStyle>
            <a:lvl1pPr defTabSz="1036638">
              <a:spcBef>
                <a:spcPct val="20000"/>
              </a:spcBef>
              <a:buFont typeface="+mj-lt"/>
              <a:defRPr sz="36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1036638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706438" indent="-257175" defTabSz="1036638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1036638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7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1036638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3663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3663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3663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3663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1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1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выездных проверок, </a:t>
            </a:r>
            <a:r>
              <a:rPr lang="ru-RU" altLang="ru-RU" sz="1800" i="1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единиц</a:t>
            </a:r>
            <a:endParaRPr lang="ru-RU" altLang="ru-RU" sz="2100" i="1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10216149" y="3820511"/>
            <a:ext cx="3444346" cy="44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811" tIns="39906" rIns="79811" bIns="39906">
            <a:spAutoFit/>
          </a:bodyPr>
          <a:lstStyle>
            <a:lvl1pPr defTabSz="1039813" eaLnBrk="0" hangingPunct="0">
              <a:spcBef>
                <a:spcPct val="20000"/>
              </a:spcBef>
              <a:buFont typeface="+mj-lt"/>
              <a:defRPr sz="36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1039813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defTabSz="10398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1039813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7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1039813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39813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39813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39813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39813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dirty="0" smtClean="0">
                <a:solidFill>
                  <a:srgbClr val="D205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снижение в 3 раза</a:t>
            </a: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1476092" y="7195521"/>
            <a:ext cx="4188285" cy="140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64" tIns="45432" rIns="90864" bIns="45432" anchor="ctr"/>
          <a:lstStyle>
            <a:lvl1pPr defTabSz="1036638">
              <a:spcBef>
                <a:spcPct val="20000"/>
              </a:spcBef>
              <a:buFont typeface="+mj-lt"/>
              <a:defRPr sz="36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1036638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706438" indent="-257175" defTabSz="1036638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1036638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7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1036638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3663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3663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3663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3663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1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Поступило по результатам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1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аналитической работы, </a:t>
            </a:r>
            <a:r>
              <a:rPr lang="ru-RU" altLang="ru-RU" sz="1800" i="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млрд рублей </a:t>
            </a:r>
            <a:endParaRPr lang="ru-RU" altLang="ru-RU" sz="2100" i="1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9505520" y="3879549"/>
            <a:ext cx="611772" cy="67672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anchor="ctr"/>
          <a:lstStyle/>
          <a:p>
            <a:pPr algn="ctr" defTabSz="891759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1503240" y="5338110"/>
            <a:ext cx="4188285" cy="141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64" tIns="45432" rIns="90864" bIns="45432" anchor="ctr"/>
          <a:lstStyle>
            <a:lvl1pPr defTabSz="1036638">
              <a:spcBef>
                <a:spcPct val="20000"/>
              </a:spcBef>
              <a:buFont typeface="+mj-lt"/>
              <a:defRPr sz="36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1036638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706438" indent="-257175" defTabSz="1036638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1036638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7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1036638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3663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3663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3663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3663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1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Сумма взысканных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1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платежей на 1 ВНП, </a:t>
            </a:r>
            <a:r>
              <a:rPr lang="ru-RU" altLang="ru-RU" sz="1800" i="1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 рублей</a:t>
            </a:r>
            <a:endParaRPr lang="ru-RU" altLang="ru-RU" sz="2100" i="1" dirty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10234650" y="5663622"/>
            <a:ext cx="2632976" cy="44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811" tIns="39906" rIns="79811" bIns="39906">
            <a:spAutoFit/>
          </a:bodyPr>
          <a:lstStyle/>
          <a:p>
            <a:pPr algn="ctr" defTabSz="91123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dirty="0">
                <a:solidFill>
                  <a:srgbClr val="D205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altLang="ru-RU" sz="2400" dirty="0" smtClean="0">
                <a:solidFill>
                  <a:srgbClr val="D205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</a:t>
            </a:r>
            <a:r>
              <a:rPr lang="ru-RU" altLang="ru-RU" sz="2000" dirty="0" smtClean="0">
                <a:solidFill>
                  <a:srgbClr val="D205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altLang="ru-RU" sz="2400" dirty="0" smtClean="0">
                <a:solidFill>
                  <a:srgbClr val="D205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2,5</a:t>
            </a:r>
            <a:r>
              <a:rPr lang="ru-RU" altLang="ru-RU" sz="2000" dirty="0" smtClean="0">
                <a:solidFill>
                  <a:srgbClr val="D205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раза</a:t>
            </a:r>
            <a:endParaRPr lang="ru-RU" altLang="ru-RU" sz="2000" dirty="0">
              <a:solidFill>
                <a:srgbClr val="D205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9523620" y="5607363"/>
            <a:ext cx="575572" cy="66665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anchor="ctr"/>
          <a:lstStyle/>
          <a:p>
            <a:pPr algn="ctr" defTabSz="891759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0800000">
            <a:off x="9514571" y="7566996"/>
            <a:ext cx="575572" cy="66665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3" tIns="40067" rIns="80133" bIns="40067" anchor="ctr"/>
          <a:lstStyle/>
          <a:p>
            <a:pPr algn="ctr" defTabSz="891759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9882983" y="7674989"/>
            <a:ext cx="3777512" cy="44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811" tIns="39906" rIns="79811" bIns="39906">
            <a:spAutoFit/>
          </a:bodyPr>
          <a:lstStyle/>
          <a:p>
            <a:pPr algn="ctr" defTabSz="91123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dirty="0" smtClean="0">
                <a:solidFill>
                  <a:srgbClr val="D205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рост </a:t>
            </a:r>
            <a:r>
              <a:rPr lang="ru-RU" altLang="ru-RU" sz="2400" dirty="0">
                <a:solidFill>
                  <a:srgbClr val="D205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altLang="ru-RU" sz="2400" dirty="0" smtClean="0">
                <a:solidFill>
                  <a:srgbClr val="D205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1,6 </a:t>
            </a:r>
            <a:r>
              <a:rPr lang="ru-RU" altLang="ru-RU" sz="2400" dirty="0">
                <a:solidFill>
                  <a:srgbClr val="D205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раза</a:t>
            </a:r>
          </a:p>
        </p:txBody>
      </p:sp>
      <p:pic>
        <p:nvPicPr>
          <p:cNvPr id="19" name="image3.png"/>
          <p:cNvPicPr>
            <a:picLocks noChangeAspect="1"/>
          </p:cNvPicPr>
          <p:nvPr/>
        </p:nvPicPr>
        <p:blipFill>
          <a:blip r:embed="rId2">
            <a:alphaModFix amt="14999"/>
          </a:blip>
          <a:stretch>
            <a:fillRect/>
          </a:stretch>
        </p:blipFill>
        <p:spPr>
          <a:xfrm>
            <a:off x="7170973" y="3256546"/>
            <a:ext cx="1876031" cy="1877184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sp>
        <p:nvSpPr>
          <p:cNvPr id="20" name="Овал 19"/>
          <p:cNvSpPr/>
          <p:nvPr/>
        </p:nvSpPr>
        <p:spPr>
          <a:xfrm>
            <a:off x="7449856" y="3479691"/>
            <a:ext cx="1416744" cy="1371371"/>
          </a:xfrm>
          <a:prstGeom prst="ellipse">
            <a:avLst/>
          </a:prstGeom>
          <a:solidFill>
            <a:schemeClr val="bg1"/>
          </a:solidFill>
          <a:ln w="57150">
            <a:noFill/>
            <a:miter lim="800000"/>
          </a:ln>
          <a:scene3d>
            <a:camera prst="orthographicFront"/>
            <a:lightRig rig="threePt" dir="t"/>
          </a:scene3d>
          <a:sp3d>
            <a:bevelT w="0" h="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9571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200" dirty="0" smtClean="0">
                <a:solidFill>
                  <a:srgbClr val="D20500"/>
                </a:solidFill>
                <a:latin typeface="Arial Narrow" panose="020B0606020202030204" pitchFamily="34" charset="0"/>
              </a:rPr>
              <a:t>238</a:t>
            </a:r>
            <a:endParaRPr lang="ru-RU" sz="4200" dirty="0">
              <a:solidFill>
                <a:srgbClr val="D205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image3.png"/>
          <p:cNvPicPr>
            <a:picLocks noChangeAspect="1"/>
          </p:cNvPicPr>
          <p:nvPr/>
        </p:nvPicPr>
        <p:blipFill>
          <a:blip r:embed="rId2">
            <a:alphaModFix amt="14999"/>
          </a:blip>
          <a:stretch>
            <a:fillRect/>
          </a:stretch>
        </p:blipFill>
        <p:spPr>
          <a:xfrm>
            <a:off x="7220212" y="5015884"/>
            <a:ext cx="1876031" cy="1877184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pic>
        <p:nvPicPr>
          <p:cNvPr id="22" name="image3.png"/>
          <p:cNvPicPr>
            <a:picLocks noChangeAspect="1"/>
          </p:cNvPicPr>
          <p:nvPr/>
        </p:nvPicPr>
        <p:blipFill>
          <a:blip r:embed="rId2">
            <a:alphaModFix amt="14999"/>
          </a:blip>
          <a:stretch>
            <a:fillRect/>
          </a:stretch>
        </p:blipFill>
        <p:spPr>
          <a:xfrm>
            <a:off x="7226470" y="6727948"/>
            <a:ext cx="1876031" cy="1877184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sp>
        <p:nvSpPr>
          <p:cNvPr id="23" name="Овал 22"/>
          <p:cNvSpPr/>
          <p:nvPr/>
        </p:nvSpPr>
        <p:spPr>
          <a:xfrm>
            <a:off x="7449856" y="5268790"/>
            <a:ext cx="1429260" cy="1371371"/>
          </a:xfrm>
          <a:prstGeom prst="ellipse">
            <a:avLst/>
          </a:prstGeom>
          <a:solidFill>
            <a:schemeClr val="bg1"/>
          </a:solidFill>
          <a:ln w="57150">
            <a:noFill/>
            <a:miter lim="800000"/>
          </a:ln>
          <a:scene3d>
            <a:camera prst="orthographicFront"/>
            <a:lightRig rig="threePt" dir="t"/>
          </a:scene3d>
          <a:sp3d>
            <a:bevelT w="0" h="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9571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200" dirty="0" smtClean="0">
                <a:solidFill>
                  <a:srgbClr val="D20500"/>
                </a:solidFill>
                <a:latin typeface="Arial Narrow" panose="020B0606020202030204" pitchFamily="34" charset="0"/>
              </a:rPr>
              <a:t>24,3</a:t>
            </a:r>
            <a:endParaRPr lang="ru-RU" dirty="0">
              <a:solidFill>
                <a:srgbClr val="D2050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474199" y="6989303"/>
            <a:ext cx="1368055" cy="1371371"/>
          </a:xfrm>
          <a:prstGeom prst="ellipse">
            <a:avLst/>
          </a:prstGeom>
          <a:solidFill>
            <a:schemeClr val="bg1"/>
          </a:solidFill>
          <a:ln w="57150">
            <a:noFill/>
            <a:miter lim="800000"/>
          </a:ln>
          <a:scene3d>
            <a:camera prst="orthographicFront"/>
            <a:lightRig rig="threePt" dir="t"/>
          </a:scene3d>
          <a:sp3d>
            <a:bevelT w="0" h="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9571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200" dirty="0" smtClean="0">
                <a:solidFill>
                  <a:srgbClr val="D20500"/>
                </a:solidFill>
                <a:latin typeface="Arial Narrow" panose="020B0606020202030204" pitchFamily="34" charset="0"/>
              </a:rPr>
              <a:t>4,7</a:t>
            </a:r>
            <a:endParaRPr lang="ru-RU" dirty="0">
              <a:solidFill>
                <a:srgbClr val="D205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2072" y="828052"/>
            <a:ext cx="13000586" cy="1235336"/>
          </a:xfrm>
        </p:spPr>
        <p:txBody>
          <a:bodyPr/>
          <a:lstStyle/>
          <a:p>
            <a:r>
              <a:rPr lang="ru-RU" sz="3600" b="0" dirty="0" smtClean="0">
                <a:solidFill>
                  <a:srgbClr val="0066B3"/>
                </a:solidFill>
                <a:cs typeface="Times New Roman" panose="02020603050405020304" pitchFamily="18" charset="0"/>
              </a:rPr>
              <a:t>Динамика поступлений по </a:t>
            </a:r>
            <a:r>
              <a:rPr lang="ru-RU" sz="3600" b="0" dirty="0">
                <a:solidFill>
                  <a:srgbClr val="0066B3"/>
                </a:solidFill>
                <a:cs typeface="Times New Roman" panose="02020603050405020304" pitchFamily="18" charset="0"/>
              </a:rPr>
              <a:t>контрольно-аналитической </a:t>
            </a:r>
            <a:r>
              <a:rPr lang="ru-RU" sz="3600" b="0" dirty="0" smtClean="0">
                <a:solidFill>
                  <a:srgbClr val="0066B3"/>
                </a:solidFill>
                <a:cs typeface="Times New Roman" panose="02020603050405020304" pitchFamily="18" charset="0"/>
              </a:rPr>
              <a:t>работе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4270A0-C426-4F60-BE0F-46286F619D5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713648" y="2397798"/>
            <a:ext cx="2227383" cy="4895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 мес. 2016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27615" y="2397798"/>
            <a:ext cx="2670628" cy="4895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 мес. 2019</a:t>
            </a:r>
          </a:p>
        </p:txBody>
      </p:sp>
      <p:pic>
        <p:nvPicPr>
          <p:cNvPr id="14" name="image3.png"/>
          <p:cNvPicPr>
            <a:picLocks noChangeAspect="1"/>
          </p:cNvPicPr>
          <p:nvPr/>
        </p:nvPicPr>
        <p:blipFill>
          <a:blip r:embed="rId2">
            <a:alphaModFix amt="14999"/>
          </a:blip>
          <a:stretch>
            <a:fillRect/>
          </a:stretch>
        </p:blipFill>
        <p:spPr>
          <a:xfrm>
            <a:off x="2170507" y="3041693"/>
            <a:ext cx="4896689" cy="4899699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pic>
        <p:nvPicPr>
          <p:cNvPr id="15" name="image3.png"/>
          <p:cNvPicPr>
            <a:picLocks noChangeAspect="1"/>
          </p:cNvPicPr>
          <p:nvPr/>
        </p:nvPicPr>
        <p:blipFill>
          <a:blip r:embed="rId2">
            <a:alphaModFix amt="14999"/>
          </a:blip>
          <a:stretch>
            <a:fillRect/>
          </a:stretch>
        </p:blipFill>
        <p:spPr>
          <a:xfrm>
            <a:off x="8448546" y="3044784"/>
            <a:ext cx="4981206" cy="4984268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sp>
        <p:nvSpPr>
          <p:cNvPr id="17" name="Shape 183"/>
          <p:cNvSpPr/>
          <p:nvPr/>
        </p:nvSpPr>
        <p:spPr>
          <a:xfrm>
            <a:off x="9044458" y="3464713"/>
            <a:ext cx="3965251" cy="3939578"/>
          </a:xfrm>
          <a:prstGeom prst="ellipse">
            <a:avLst/>
          </a:prstGeom>
          <a:solidFill>
            <a:srgbClr val="FFFFFF"/>
          </a:solidFill>
          <a:ln w="3175" cap="flat">
            <a:noFill/>
            <a:miter lim="400000"/>
          </a:ln>
          <a:effectLst/>
        </p:spPr>
        <p:txBody>
          <a:bodyPr wrap="square" lIns="60006" tIns="60006" rIns="60006" bIns="60006" numCol="1" anchor="ctr">
            <a:noAutofit/>
          </a:bodyPr>
          <a:lstStyle/>
          <a:p>
            <a:pPr defTabSz="1214625">
              <a:defRPr sz="2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3"/>
          <p:cNvSpPr/>
          <p:nvPr/>
        </p:nvSpPr>
        <p:spPr>
          <a:xfrm>
            <a:off x="2700262" y="3420412"/>
            <a:ext cx="3998909" cy="3939578"/>
          </a:xfrm>
          <a:prstGeom prst="ellipse">
            <a:avLst/>
          </a:prstGeom>
          <a:solidFill>
            <a:srgbClr val="FFFFFF"/>
          </a:solidFill>
          <a:ln w="3175" cap="flat">
            <a:noFill/>
            <a:miter lim="400000"/>
          </a:ln>
          <a:effectLst/>
        </p:spPr>
        <p:txBody>
          <a:bodyPr wrap="square" lIns="60006" tIns="60006" rIns="60006" bIns="60006" numCol="1" anchor="ctr">
            <a:noAutofit/>
          </a:bodyPr>
          <a:lstStyle/>
          <a:p>
            <a:pPr defTabSz="1214625">
              <a:defRPr sz="2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609232168"/>
              </p:ext>
            </p:extLst>
          </p:nvPr>
        </p:nvGraphicFramePr>
        <p:xfrm>
          <a:off x="8926780" y="3375209"/>
          <a:ext cx="4214932" cy="4130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688524664"/>
              </p:ext>
            </p:extLst>
          </p:nvPr>
        </p:nvGraphicFramePr>
        <p:xfrm>
          <a:off x="2614746" y="3348402"/>
          <a:ext cx="4142929" cy="4130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Shape 181"/>
          <p:cNvSpPr/>
          <p:nvPr/>
        </p:nvSpPr>
        <p:spPr>
          <a:xfrm>
            <a:off x="4068452" y="7605616"/>
            <a:ext cx="7489040" cy="823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235"/>
                </a:moveTo>
                <a:cubicBezTo>
                  <a:pt x="21600" y="20535"/>
                  <a:pt x="21478" y="21600"/>
                  <a:pt x="21329" y="21600"/>
                </a:cubicBezTo>
                <a:lnTo>
                  <a:pt x="271" y="21600"/>
                </a:lnTo>
                <a:cubicBezTo>
                  <a:pt x="122" y="21600"/>
                  <a:pt x="0" y="20535"/>
                  <a:pt x="0" y="19235"/>
                </a:cubicBezTo>
                <a:lnTo>
                  <a:pt x="0" y="2365"/>
                </a:lnTo>
                <a:cubicBezTo>
                  <a:pt x="0" y="1065"/>
                  <a:pt x="122" y="0"/>
                  <a:pt x="271" y="0"/>
                </a:cubicBezTo>
                <a:lnTo>
                  <a:pt x="21329" y="0"/>
                </a:lnTo>
                <a:cubicBezTo>
                  <a:pt x="21478" y="0"/>
                  <a:pt x="21600" y="1065"/>
                  <a:pt x="21600" y="2365"/>
                </a:cubicBezTo>
                <a:close/>
              </a:path>
            </a:pathLst>
          </a:custGeom>
          <a:solidFill>
            <a:srgbClr val="FFFFFF"/>
          </a:solidFill>
          <a:ln w="3175" cap="flat">
            <a:noFill/>
            <a:miter lim="400000"/>
          </a:ln>
          <a:effectLst/>
        </p:spPr>
        <p:txBody>
          <a:bodyPr wrap="square" lIns="60006" tIns="60006" rIns="60006" bIns="60006" numCol="1" anchor="ctr">
            <a:noAutofit/>
          </a:bodyPr>
          <a:lstStyle/>
          <a:p>
            <a:pPr defTabSz="1214625">
              <a:defRPr sz="2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" name="Shape 207"/>
          <p:cNvSpPr/>
          <p:nvPr/>
        </p:nvSpPr>
        <p:spPr>
          <a:xfrm>
            <a:off x="8448546" y="7873764"/>
            <a:ext cx="144869" cy="144856"/>
          </a:xfrm>
          <a:prstGeom prst="ellipse">
            <a:avLst/>
          </a:prstGeom>
          <a:solidFill>
            <a:srgbClr val="5FC3EE"/>
          </a:solidFill>
          <a:ln w="3175" cap="flat">
            <a:noFill/>
            <a:miter lim="400000"/>
          </a:ln>
          <a:effectLst/>
        </p:spPr>
        <p:txBody>
          <a:bodyPr wrap="square" lIns="60006" tIns="60006" rIns="60006" bIns="60006" numCol="1" anchor="ctr">
            <a:noAutofit/>
          </a:bodyPr>
          <a:lstStyle/>
          <a:p>
            <a:pPr defTabSz="1214625">
              <a:defRPr sz="2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Shape 208"/>
          <p:cNvSpPr/>
          <p:nvPr/>
        </p:nvSpPr>
        <p:spPr>
          <a:xfrm>
            <a:off x="4212472" y="7883778"/>
            <a:ext cx="144855" cy="144856"/>
          </a:xfrm>
          <a:prstGeom prst="ellipse">
            <a:avLst/>
          </a:prstGeom>
          <a:solidFill>
            <a:srgbClr val="E62930"/>
          </a:solidFill>
          <a:ln w="3175" cap="flat">
            <a:noFill/>
            <a:miter lim="400000"/>
          </a:ln>
          <a:effectLst/>
        </p:spPr>
        <p:txBody>
          <a:bodyPr wrap="square" lIns="60006" tIns="60006" rIns="60006" bIns="60006" numCol="1" anchor="ctr">
            <a:noAutofit/>
          </a:bodyPr>
          <a:lstStyle/>
          <a:p>
            <a:pPr defTabSz="1214625">
              <a:defRPr sz="2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" name="Shape 230"/>
          <p:cNvSpPr/>
          <p:nvPr/>
        </p:nvSpPr>
        <p:spPr>
          <a:xfrm>
            <a:off x="8749102" y="7842247"/>
            <a:ext cx="2396164" cy="2436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algn="l" defTabSz="1214625">
              <a:lnSpc>
                <a:spcPts val="1900"/>
              </a:lnSpc>
              <a:spcBef>
                <a:spcPts val="300"/>
              </a:spcBef>
              <a:defRPr sz="1800">
                <a:solidFill>
                  <a:srgbClr val="5FC3EE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u-RU" dirty="0" smtClean="0"/>
              <a:t>Контрольная работа</a:t>
            </a:r>
            <a:endParaRPr dirty="0"/>
          </a:p>
        </p:txBody>
      </p:sp>
      <p:sp>
        <p:nvSpPr>
          <p:cNvPr id="28" name="Shape 231"/>
          <p:cNvSpPr/>
          <p:nvPr/>
        </p:nvSpPr>
        <p:spPr>
          <a:xfrm>
            <a:off x="4549919" y="7857406"/>
            <a:ext cx="2641842" cy="2436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algn="l" defTabSz="1214625">
              <a:lnSpc>
                <a:spcPts val="1900"/>
              </a:lnSpc>
              <a:spcBef>
                <a:spcPts val="300"/>
              </a:spcBef>
              <a:defRPr sz="1800">
                <a:solidFill>
                  <a:srgbClr val="E6293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u-RU" dirty="0" smtClean="0"/>
              <a:t>Аналитическая работа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29" name="Выгнутая вверх стрелка 28"/>
          <p:cNvSpPr/>
          <p:nvPr/>
        </p:nvSpPr>
        <p:spPr>
          <a:xfrm>
            <a:off x="5656656" y="2641598"/>
            <a:ext cx="4820685" cy="994844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73602" y="1608271"/>
            <a:ext cx="2239626" cy="12961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10 раз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7440835" y="2040331"/>
            <a:ext cx="0" cy="43206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729640" y="2507112"/>
            <a:ext cx="1978762" cy="6424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8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Выноска 2 (без границы) 36"/>
          <p:cNvSpPr/>
          <p:nvPr/>
        </p:nvSpPr>
        <p:spPr>
          <a:xfrm flipH="1">
            <a:off x="1042895" y="3107642"/>
            <a:ext cx="2255221" cy="623909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7112"/>
              <a:gd name="adj6" fmla="val -6617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0,5 </a:t>
            </a: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млн. 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руб.</a:t>
            </a:r>
            <a:endParaRPr lang="ru-RU" sz="2200" dirty="0"/>
          </a:p>
        </p:txBody>
      </p:sp>
      <p:sp>
        <p:nvSpPr>
          <p:cNvPr id="40" name="Выноска 2 (без границы) 39"/>
          <p:cNvSpPr/>
          <p:nvPr/>
        </p:nvSpPr>
        <p:spPr>
          <a:xfrm>
            <a:off x="12758876" y="3096508"/>
            <a:ext cx="2327105" cy="668784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7112"/>
              <a:gd name="adj6" fmla="val -6617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4,7 млрд. руб.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496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0062" y="684032"/>
            <a:ext cx="14690039" cy="1451366"/>
          </a:xfrm>
        </p:spPr>
        <p:txBody>
          <a:bodyPr/>
          <a:lstStyle/>
          <a:p>
            <a:r>
              <a:rPr lang="ru-RU" sz="3600" b="0" dirty="0" smtClean="0">
                <a:solidFill>
                  <a:srgbClr val="0066B3"/>
                </a:solidFill>
                <a:cs typeface="Times New Roman" panose="02020603050405020304" pitchFamily="18" charset="0"/>
              </a:rPr>
              <a:t>Условия для уменьшения налоговой базы или суммы подлежащего уплате налога. Статья 54.1 НК РФ.</a:t>
            </a:r>
            <a:endParaRPr lang="ru-RU" sz="3600" b="0" dirty="0">
              <a:solidFill>
                <a:srgbClr val="0066B3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4270A0-C426-4F60-BE0F-46286F619D5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2022" y="2401269"/>
            <a:ext cx="4608640" cy="4547632"/>
          </a:xfrm>
          <a:prstGeom prst="roundRect">
            <a:avLst/>
          </a:prstGeom>
          <a:solidFill>
            <a:srgbClr val="CAE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sym typeface="Calibri"/>
              </a:rPr>
              <a:t>Сделка, которая порождает налоговые последствия, должна быть совершена в действительности</a:t>
            </a:r>
            <a:r>
              <a:rPr lang="ru-RU" sz="2000" b="1" dirty="0" smtClean="0">
                <a:solidFill>
                  <a:srgbClr val="000000"/>
                </a:solidFill>
                <a:sym typeface="Calibri"/>
              </a:rPr>
              <a:t>:</a:t>
            </a:r>
          </a:p>
          <a:p>
            <a:pPr algn="just" defTabSz="457200" fontAlgn="auto" hangingPunct="0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000000"/>
              </a:solidFill>
              <a:sym typeface="Calibri"/>
            </a:endParaRPr>
          </a:p>
          <a:p>
            <a:pPr marL="285750" indent="-285750" algn="just" defTabSz="45720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sym typeface="Calibri"/>
              </a:rPr>
              <a:t>хозяйственная операция </a:t>
            </a:r>
            <a:r>
              <a:rPr lang="ru-RU" sz="2000" dirty="0" smtClean="0">
                <a:solidFill>
                  <a:srgbClr val="000000"/>
                </a:solidFill>
                <a:sym typeface="Calibri"/>
              </a:rPr>
              <a:t>должна </a:t>
            </a:r>
            <a:r>
              <a:rPr lang="ru-RU" sz="2000" dirty="0">
                <a:solidFill>
                  <a:srgbClr val="000000"/>
                </a:solidFill>
                <a:sym typeface="Calibri"/>
              </a:rPr>
              <a:t>быть реально </a:t>
            </a:r>
            <a:r>
              <a:rPr lang="ru-RU" sz="2000" dirty="0" smtClean="0">
                <a:solidFill>
                  <a:srgbClr val="000000"/>
                </a:solidFill>
                <a:sym typeface="Calibri"/>
              </a:rPr>
              <a:t>исполнена</a:t>
            </a:r>
          </a:p>
          <a:p>
            <a:pPr algn="just" defTabSz="457200" fontAlgn="auto" hangingPunct="0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sym typeface="Calibri"/>
            </a:endParaRPr>
          </a:p>
          <a:p>
            <a:pPr marL="285750" indent="-285750" algn="just" defTabSz="457200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sym typeface="Calibri"/>
              </a:rPr>
              <a:t>документальное оформление сделки должно соответствовать фактическим правам и обязанностям, которые она порождает для </a:t>
            </a:r>
            <a:r>
              <a:rPr lang="ru-RU" sz="2000" dirty="0" smtClean="0">
                <a:solidFill>
                  <a:srgbClr val="000000"/>
                </a:solidFill>
                <a:sym typeface="Calibri"/>
              </a:rPr>
              <a:t>сторон</a:t>
            </a:r>
            <a:endParaRPr lang="ru-RU" sz="20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170" y="1649282"/>
            <a:ext cx="720100" cy="14402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24682" y="2412273"/>
            <a:ext cx="4536630" cy="4536628"/>
          </a:xfrm>
          <a:prstGeom prst="roundRect">
            <a:avLst/>
          </a:prstGeom>
          <a:solidFill>
            <a:srgbClr val="CAE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Основной целью сделки должна быть конкретная разумная хозяйственная (деловая) цель, а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не налоговая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</a:rPr>
              <a:t>экономия</a:t>
            </a:r>
          </a:p>
          <a:p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В избранном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налогоплательщиком варианте сделки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не должно присутствовать признака искусственности, лишенной хозяйственного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смысла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11590" y="1822856"/>
            <a:ext cx="720100" cy="122417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405331" y="2455274"/>
            <a:ext cx="4392611" cy="4493627"/>
          </a:xfrm>
          <a:prstGeom prst="roundRect">
            <a:avLst/>
          </a:prstGeom>
          <a:solidFill>
            <a:srgbClr val="CAE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Сделка должна быть исполнена надлежащим лицом (исполнение в силу закона или договора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Под выполнением обязательств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заявленным лицом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понимается осуществление своих обязанностей по сделке лицом, с которым был заключен договор, либо лицом, которое было привлечено одной из сторон договора на законных основаниях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33822" y="1757297"/>
            <a:ext cx="720100" cy="122417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992" y="7164932"/>
            <a:ext cx="14094327" cy="1512210"/>
          </a:xfrm>
          <a:prstGeom prst="rect">
            <a:avLst/>
          </a:prstGeom>
          <a:solidFill>
            <a:srgbClr val="E94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4548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754413" y="7363200"/>
            <a:ext cx="1296180" cy="1025901"/>
          </a:xfrm>
          <a:prstGeom prst="rightArrow">
            <a:avLst/>
          </a:prstGeom>
          <a:pattFill prst="sphere">
            <a:fgClr>
              <a:srgbClr val="326AAD"/>
            </a:fgClr>
            <a:bgClr>
              <a:srgbClr val="E94548"/>
            </a:bgClr>
          </a:patt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73066" y="7488977"/>
            <a:ext cx="12524876" cy="68409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Цель:</a:t>
            </a:r>
          </a:p>
          <a:p>
            <a:pPr defTabSz="1043056" fontAlgn="auto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ПРЕДОТВРАЩЕНИЕ ИСПОЛЬЗОВАНИЯ «АГРЕССИВНЫХ» МЕХАНИЗМОВ НАЛОГОВОЙ ОПТИМИЗАЦИИ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75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38787" y="4500564"/>
            <a:ext cx="13771721" cy="192940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0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Ppt0000003</Template>
  <TotalTime>78629</TotalTime>
  <Words>465</Words>
  <Application>Microsoft Office PowerPoint</Application>
  <PresentationFormat>Произвольный</PresentationFormat>
  <Paragraphs>93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Ppt0000003</vt:lpstr>
      <vt:lpstr>Презентация PowerPoint</vt:lpstr>
      <vt:lpstr>Основные подходы к организации контрольной работы  налоговых органов</vt:lpstr>
      <vt:lpstr>Количество и эффективность выездных налоговых проверок</vt:lpstr>
      <vt:lpstr>Динамика основных показателей контрольно-аналитической работы  за 9 месяцев 2019 года</vt:lpstr>
      <vt:lpstr>Динамика поступлений по контрольно-аналитической работе</vt:lpstr>
      <vt:lpstr>Условия для уменьшения налоговой базы или суммы подлежащего уплате налога. Статья 54.1 НК РФ.</vt:lpstr>
      <vt:lpstr>Спасибо за внимание! </vt:lpstr>
    </vt:vector>
  </TitlesOfParts>
  <Company>UFNS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3500-02-705</dc:creator>
  <cp:lastModifiedBy>Булгакова Анастасия Александровна</cp:lastModifiedBy>
  <cp:revision>926</cp:revision>
  <cp:lastPrinted>2019-11-28T09:01:35Z</cp:lastPrinted>
  <dcterms:created xsi:type="dcterms:W3CDTF">2013-03-20T12:46:48Z</dcterms:created>
  <dcterms:modified xsi:type="dcterms:W3CDTF">2019-12-11T07:57:15Z</dcterms:modified>
</cp:coreProperties>
</file>