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81" r:id="rId2"/>
    <p:sldId id="372" r:id="rId3"/>
    <p:sldId id="373" r:id="rId4"/>
    <p:sldId id="363" r:id="rId5"/>
    <p:sldId id="370" r:id="rId6"/>
    <p:sldId id="357" r:id="rId7"/>
    <p:sldId id="367" r:id="rId8"/>
    <p:sldId id="369" r:id="rId9"/>
    <p:sldId id="371" r:id="rId10"/>
    <p:sldId id="374" r:id="rId11"/>
    <p:sldId id="380" r:id="rId12"/>
  </p:sldIdLst>
  <p:sldSz cx="9144000" cy="5143500" type="screen16x9"/>
  <p:notesSz cx="6797675" cy="9926638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130F160-74C6-49A5-8FF3-FA59CDEEEA29}">
          <p14:sldIdLst>
            <p14:sldId id="381"/>
            <p14:sldId id="372"/>
            <p14:sldId id="373"/>
            <p14:sldId id="363"/>
            <p14:sldId id="370"/>
            <p14:sldId id="357"/>
            <p14:sldId id="367"/>
            <p14:sldId id="369"/>
            <p14:sldId id="371"/>
            <p14:sldId id="374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3366FF"/>
    <a:srgbClr val="DC5A1E"/>
    <a:srgbClr val="E3A192"/>
    <a:srgbClr val="F6E0DB"/>
    <a:srgbClr val="F79646"/>
    <a:srgbClr val="D72929"/>
    <a:srgbClr val="375F91"/>
    <a:srgbClr val="1991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75517" autoAdjust="0"/>
  </p:normalViewPr>
  <p:slideViewPr>
    <p:cSldViewPr snapToGrid="0">
      <p:cViewPr varScale="1">
        <p:scale>
          <a:sx n="152" d="100"/>
          <a:sy n="152" d="100"/>
        </p:scale>
        <p:origin x="486" y="132"/>
      </p:cViewPr>
      <p:guideLst>
        <p:guide orient="horz" pos="159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/>
          <a:lstStyle>
            <a:lvl1pPr algn="r">
              <a:defRPr sz="1200"/>
            </a:lvl1pPr>
          </a:lstStyle>
          <a:p>
            <a:fld id="{76E76121-E8BC-4386-AB30-C2D226280824}" type="datetimeFigureOut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246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8246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 anchor="b"/>
          <a:lstStyle>
            <a:lvl1pPr algn="r">
              <a:defRPr sz="1200"/>
            </a:lvl1pPr>
          </a:lstStyle>
          <a:p>
            <a:fld id="{2580AB78-8670-46F2-9B49-E37585574C8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392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/>
          <a:lstStyle>
            <a:lvl1pPr algn="r">
              <a:defRPr sz="1200"/>
            </a:lvl1pPr>
          </a:lstStyle>
          <a:p>
            <a:fld id="{459B9E80-D86F-47AA-9FCD-251BE3EDC097}" type="datetimeFigureOut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6" tIns="45652" rIns="91306" bIns="4565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77614"/>
            <a:ext cx="5438775" cy="3907800"/>
          </a:xfrm>
          <a:prstGeom prst="rect">
            <a:avLst/>
          </a:prstGeom>
        </p:spPr>
        <p:txBody>
          <a:bodyPr vert="horz" lIns="91306" tIns="45652" rIns="91306" bIns="4565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46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246"/>
            <a:ext cx="2946401" cy="498396"/>
          </a:xfrm>
          <a:prstGeom prst="rect">
            <a:avLst/>
          </a:prstGeom>
        </p:spPr>
        <p:txBody>
          <a:bodyPr vert="horz" lIns="91306" tIns="45652" rIns="91306" bIns="45652" rtlCol="0" anchor="b"/>
          <a:lstStyle>
            <a:lvl1pPr algn="r">
              <a:defRPr sz="1200"/>
            </a:lvl1pPr>
          </a:lstStyle>
          <a:p>
            <a:fld id="{4D461C88-FE16-4A10-B336-7702544E1F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287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58763" y="798513"/>
            <a:ext cx="7091363" cy="39893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1875"/>
            <a:fld id="{65FFD171-2E68-4BA7-9A00-5ABEEB85E919}" type="slidenum">
              <a:rPr lang="ru-RU" altLang="ru-RU" smtClean="0">
                <a:solidFill>
                  <a:srgbClr val="000000"/>
                </a:solidFill>
              </a:rPr>
              <a:pPr defTabSz="1031875"/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2622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26992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52163" indent="-289293" defTabSz="1026992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57173" indent="-231435" defTabSz="1026992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20042" indent="-231435" defTabSz="1026992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82912" indent="-231435" defTabSz="1026992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45781" indent="-231435" defTabSz="10269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3008650" indent="-231435" defTabSz="10269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71520" indent="-231435" defTabSz="10269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934389" indent="-231435" defTabSz="10269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CB10469C-11B9-42B8-84C0-E090BC8E59F4}" type="slidenum">
              <a:rPr lang="ru-RU" altLang="ru-RU" sz="1200">
                <a:solidFill>
                  <a:srgbClr val="000000"/>
                </a:solidFill>
              </a:rPr>
              <a:pPr/>
              <a:t>3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3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61C88-FE16-4A10-B336-7702544E1F1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939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61C88-FE16-4A10-B336-7702544E1F1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939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61C88-FE16-4A10-B336-7702544E1F1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939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F83E440-94F2-4CBE-AEC7-7D7A9A3F7074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61C88-FE16-4A10-B336-7702544E1F18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939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61C88-FE16-4A10-B336-7702544E1F18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93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0" y="1074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3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5" y="3649382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353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7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1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5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9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77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4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353958" indent="0">
              <a:buNone/>
              <a:defRPr sz="2200"/>
            </a:lvl2pPr>
            <a:lvl3pPr marL="707921" indent="0">
              <a:buNone/>
              <a:defRPr sz="1800"/>
            </a:lvl3pPr>
            <a:lvl4pPr marL="1061883" indent="0">
              <a:buNone/>
              <a:defRPr sz="1600"/>
            </a:lvl4pPr>
            <a:lvl5pPr marL="1415842" indent="0">
              <a:buNone/>
              <a:defRPr sz="1600"/>
            </a:lvl5pPr>
            <a:lvl6pPr marL="1769802" indent="0">
              <a:buNone/>
              <a:defRPr sz="1600"/>
            </a:lvl6pPr>
            <a:lvl7pPr marL="2123765" indent="0">
              <a:buNone/>
              <a:defRPr sz="1600"/>
            </a:lvl7pPr>
            <a:lvl8pPr marL="2477725" indent="0">
              <a:buNone/>
              <a:defRPr sz="1600"/>
            </a:lvl8pPr>
            <a:lvl9pPr marL="2831684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53958" indent="0">
              <a:buNone/>
              <a:defRPr sz="1000"/>
            </a:lvl2pPr>
            <a:lvl3pPr marL="707921" indent="0">
              <a:buNone/>
              <a:defRPr sz="700"/>
            </a:lvl3pPr>
            <a:lvl4pPr marL="1061883" indent="0">
              <a:buNone/>
              <a:defRPr sz="700"/>
            </a:lvl4pPr>
            <a:lvl5pPr marL="1415842" indent="0">
              <a:buNone/>
              <a:defRPr sz="700"/>
            </a:lvl5pPr>
            <a:lvl6pPr marL="1769802" indent="0">
              <a:buNone/>
              <a:defRPr sz="700"/>
            </a:lvl6pPr>
            <a:lvl7pPr marL="2123765" indent="0">
              <a:buNone/>
              <a:defRPr sz="700"/>
            </a:lvl7pPr>
            <a:lvl8pPr marL="2477725" indent="0">
              <a:buNone/>
              <a:defRPr sz="700"/>
            </a:lvl8pPr>
            <a:lvl9pPr marL="283168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0451C-9C61-4979-A266-AB7CCED9D4CC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4BFD-B1C8-4114-A31B-ECD13295AE6B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60C7-397C-458E-BF5A-8049373107A1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4" y="1439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70"/>
            <a:ext cx="7320689" cy="3621940"/>
          </a:xfrm>
        </p:spPr>
        <p:txBody>
          <a:bodyPr/>
          <a:lstStyle>
            <a:lvl1pPr marL="246734" indent="0">
              <a:buFontTx/>
              <a:buNone/>
              <a:defRPr b="1">
                <a:latin typeface="+mj-lt"/>
              </a:defRPr>
            </a:lvl1pPr>
            <a:lvl2pPr marL="244576" indent="2159">
              <a:defRPr>
                <a:latin typeface="+mj-lt"/>
              </a:defRPr>
            </a:lvl2pPr>
            <a:lvl3pPr marL="426664" indent="-176698">
              <a:tabLst/>
              <a:defRPr>
                <a:latin typeface="+mj-lt"/>
              </a:defRPr>
            </a:lvl3pPr>
            <a:lvl4pPr marL="0" indent="244576">
              <a:lnSpc>
                <a:spcPts val="1224"/>
              </a:lnSpc>
              <a:spcBef>
                <a:spcPts val="272"/>
              </a:spcBef>
              <a:defRPr>
                <a:latin typeface="+mj-lt"/>
              </a:defRPr>
            </a:lvl4pPr>
            <a:lvl5pPr>
              <a:lnSpc>
                <a:spcPts val="1224"/>
              </a:lnSpc>
              <a:spcBef>
                <a:spcPts val="27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50" y="3845311"/>
            <a:ext cx="923618" cy="282640"/>
          </a:xfrm>
          <a:prstGeom prst="rect">
            <a:avLst/>
          </a:prstGeom>
          <a:noFill/>
        </p:spPr>
        <p:txBody>
          <a:bodyPr wrap="square" lIns="62060" tIns="31030" rIns="62060" bIns="31030" rtlCol="0">
            <a:noAutofit/>
          </a:bodyPr>
          <a:lstStyle/>
          <a:p>
            <a:endParaRPr lang="ru-RU" sz="14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6" y="375819"/>
            <a:ext cx="7337192" cy="829352"/>
          </a:xfrm>
        </p:spPr>
        <p:txBody>
          <a:bodyPr/>
          <a:lstStyle>
            <a:lvl1pPr marL="0" marR="0" indent="0" defTabSz="7079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700"/>
            </a:lvl1pPr>
          </a:lstStyle>
          <a:p>
            <a:pPr marL="0" marR="0" lvl="0" indent="0" defTabSz="7079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" y="355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70"/>
            <a:ext cx="7320689" cy="3621940"/>
          </a:xfrm>
        </p:spPr>
        <p:txBody>
          <a:bodyPr/>
          <a:lstStyle>
            <a:lvl1pPr marL="246734" indent="0">
              <a:buFontTx/>
              <a:buNone/>
              <a:defRPr b="1">
                <a:latin typeface="+mj-lt"/>
              </a:defRPr>
            </a:lvl1pPr>
            <a:lvl2pPr marL="246734" indent="0">
              <a:defRPr>
                <a:latin typeface="+mj-lt"/>
              </a:defRPr>
            </a:lvl2pPr>
            <a:lvl3pPr marL="426664" indent="-176698">
              <a:defRPr>
                <a:latin typeface="+mj-lt"/>
              </a:defRPr>
            </a:lvl3pPr>
            <a:lvl4pPr marL="0" indent="244576">
              <a:defRPr>
                <a:latin typeface="+mj-lt"/>
              </a:defRPr>
            </a:lvl4pPr>
            <a:lvl5pPr marL="97400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375819"/>
            <a:ext cx="7337901" cy="829352"/>
          </a:xfrm>
        </p:spPr>
        <p:txBody>
          <a:bodyPr/>
          <a:lstStyle>
            <a:lvl1pPr marL="0" marR="0" indent="0" defTabSz="7079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700"/>
            </a:lvl1pPr>
          </a:lstStyle>
          <a:p>
            <a:pPr marL="0" marR="0" lvl="0" indent="0" defTabSz="70792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" y="3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759380"/>
            <a:ext cx="7320689" cy="1518472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2572290"/>
            <a:ext cx="7320689" cy="2254803"/>
          </a:xfrm>
        </p:spPr>
        <p:txBody>
          <a:bodyPr anchor="t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39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79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18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4158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6980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123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777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8316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4" y="1439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40" y="1205153"/>
            <a:ext cx="3620764" cy="352184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205153"/>
            <a:ext cx="3644897" cy="352184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205154"/>
            <a:ext cx="3674753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958" indent="0">
              <a:buNone/>
              <a:defRPr sz="1600" b="1"/>
            </a:lvl2pPr>
            <a:lvl3pPr marL="707921" indent="0">
              <a:buNone/>
              <a:defRPr sz="1400" b="1"/>
            </a:lvl3pPr>
            <a:lvl4pPr marL="1061883" indent="0">
              <a:buNone/>
              <a:defRPr sz="1200" b="1"/>
            </a:lvl4pPr>
            <a:lvl5pPr marL="1415842" indent="0">
              <a:buNone/>
              <a:defRPr sz="1200" b="1"/>
            </a:lvl5pPr>
            <a:lvl6pPr marL="1769802" indent="0">
              <a:buNone/>
              <a:defRPr sz="1200" b="1"/>
            </a:lvl6pPr>
            <a:lvl7pPr marL="2123765" indent="0">
              <a:buNone/>
              <a:defRPr sz="1200" b="1"/>
            </a:lvl7pPr>
            <a:lvl8pPr marL="2477725" indent="0">
              <a:buNone/>
              <a:defRPr sz="1200" b="1"/>
            </a:lvl8pPr>
            <a:lvl9pPr marL="283168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1631157"/>
            <a:ext cx="3674753" cy="319593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4" y="1205154"/>
            <a:ext cx="3587825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958" indent="0">
              <a:buNone/>
              <a:defRPr sz="1600" b="1"/>
            </a:lvl2pPr>
            <a:lvl3pPr marL="707921" indent="0">
              <a:buNone/>
              <a:defRPr sz="1400" b="1"/>
            </a:lvl3pPr>
            <a:lvl4pPr marL="1061883" indent="0">
              <a:buNone/>
              <a:defRPr sz="1200" b="1"/>
            </a:lvl4pPr>
            <a:lvl5pPr marL="1415842" indent="0">
              <a:buNone/>
              <a:defRPr sz="1200" b="1"/>
            </a:lvl5pPr>
            <a:lvl6pPr marL="1769802" indent="0">
              <a:buNone/>
              <a:defRPr sz="1200" b="1"/>
            </a:lvl6pPr>
            <a:lvl7pPr marL="2123765" indent="0">
              <a:buNone/>
              <a:defRPr sz="1200" b="1"/>
            </a:lvl7pPr>
            <a:lvl8pPr marL="2477725" indent="0">
              <a:buNone/>
              <a:defRPr sz="1200" b="1"/>
            </a:lvl8pPr>
            <a:lvl9pPr marL="283168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4" y="1641073"/>
            <a:ext cx="3587825" cy="31860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47325-C5BC-453C-8BDA-9B7922C30D30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4" y="1439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A7AA3-C2C8-4ABB-8D90-DF13D07329F6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4805-4A59-4D1A-A3C2-6748A3F2DACD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50" y="4404443"/>
            <a:ext cx="567429" cy="489830"/>
          </a:xfrm>
          <a:prstGeom prst="rect">
            <a:avLst/>
          </a:prstGeom>
        </p:spPr>
        <p:txBody>
          <a:bodyPr vert="horz" lIns="70794" tIns="35396" rIns="70794" bIns="35396" rtlCol="0" anchor="ctr">
            <a:normAutofit/>
          </a:bodyPr>
          <a:lstStyle>
            <a:lvl1pPr algn="ctr">
              <a:defRPr sz="1800" i="0">
                <a:solidFill>
                  <a:schemeClr val="bg1"/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88"/>
            <a:ext cx="3008313" cy="871537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0" y="204788"/>
            <a:ext cx="5111750" cy="438983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25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53958" indent="0">
              <a:buNone/>
              <a:defRPr sz="1000"/>
            </a:lvl2pPr>
            <a:lvl3pPr marL="707921" indent="0">
              <a:buNone/>
              <a:defRPr sz="700"/>
            </a:lvl3pPr>
            <a:lvl4pPr marL="1061883" indent="0">
              <a:buNone/>
              <a:defRPr sz="700"/>
            </a:lvl4pPr>
            <a:lvl5pPr marL="1415842" indent="0">
              <a:buNone/>
              <a:defRPr sz="700"/>
            </a:lvl5pPr>
            <a:lvl6pPr marL="1769802" indent="0">
              <a:buNone/>
              <a:defRPr sz="700"/>
            </a:lvl6pPr>
            <a:lvl7pPr marL="2123765" indent="0">
              <a:buNone/>
              <a:defRPr sz="700"/>
            </a:lvl7pPr>
            <a:lvl8pPr marL="2477725" indent="0">
              <a:buNone/>
              <a:defRPr sz="700"/>
            </a:lvl8pPr>
            <a:lvl9pPr marL="283168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62A-F46D-4DC1-B001-C9B69CEEDF00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1" y="367520"/>
            <a:ext cx="7343873" cy="832711"/>
          </a:xfrm>
          <a:prstGeom prst="rect">
            <a:avLst/>
          </a:prstGeom>
        </p:spPr>
        <p:txBody>
          <a:bodyPr vert="horz" lIns="70794" tIns="35396" rIns="70794" bIns="3539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1" y="1200150"/>
            <a:ext cx="7343873" cy="3626943"/>
          </a:xfrm>
          <a:prstGeom prst="rect">
            <a:avLst/>
          </a:prstGeom>
        </p:spPr>
        <p:txBody>
          <a:bodyPr vert="horz" lIns="70794" tIns="35396" rIns="70794" bIns="3539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15" y="4767281"/>
            <a:ext cx="2133600" cy="273844"/>
          </a:xfrm>
          <a:prstGeom prst="rect">
            <a:avLst/>
          </a:prstGeom>
        </p:spPr>
        <p:txBody>
          <a:bodyPr vert="horz" lIns="70794" tIns="35396" rIns="70794" bIns="35396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FA4FA-20DC-4E26-A413-7A6AC11100FF}" type="datetime1">
              <a:rPr lang="ru-RU" smtClean="0"/>
              <a:pPr/>
              <a:t>15.11.2023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4" y="4767281"/>
            <a:ext cx="2895600" cy="273844"/>
          </a:xfrm>
          <a:prstGeom prst="rect">
            <a:avLst/>
          </a:prstGeom>
        </p:spPr>
        <p:txBody>
          <a:bodyPr vert="horz" lIns="70794" tIns="35396" rIns="70794" bIns="35396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2" y="4531069"/>
            <a:ext cx="619712" cy="473875"/>
          </a:xfrm>
          <a:prstGeom prst="rect">
            <a:avLst/>
          </a:prstGeom>
        </p:spPr>
        <p:txBody>
          <a:bodyPr vert="horz" lIns="70794" tIns="35396" rIns="70794" bIns="35396" rtlCol="0" anchor="ctr">
            <a:normAutofit/>
          </a:bodyPr>
          <a:lstStyle>
            <a:lvl1pPr algn="ctr">
              <a:lnSpc>
                <a:spcPts val="1632"/>
              </a:lnSpc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707921" rtl="0" eaLnBrk="1" latinLnBrk="0" hangingPunct="1">
        <a:lnSpc>
          <a:spcPts val="3532"/>
        </a:lnSpc>
        <a:spcBef>
          <a:spcPct val="0"/>
        </a:spcBef>
        <a:buNone/>
        <a:defRPr sz="2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46734" indent="0" algn="l" defTabSz="707921" rtl="0" eaLnBrk="1" latinLnBrk="0" hangingPunct="1">
        <a:spcBef>
          <a:spcPct val="20000"/>
        </a:spcBef>
        <a:buFont typeface="+mj-lt"/>
        <a:buNone/>
        <a:defRPr sz="25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46734" indent="0" algn="l" defTabSz="707921" rtl="0" eaLnBrk="1" latinLnBrk="0" hangingPunct="1">
        <a:spcBef>
          <a:spcPct val="20000"/>
        </a:spcBef>
        <a:buFont typeface="Arial" pitchFamily="34" charset="0"/>
        <a:buNone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83770" indent="-176698" algn="l" defTabSz="707921" rtl="0" eaLnBrk="1" latinLnBrk="0" hangingPunct="1">
        <a:spcBef>
          <a:spcPct val="20000"/>
        </a:spcBef>
        <a:buFont typeface="Arial" pitchFamily="34" charset="0"/>
        <a:buChar char="•"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44576" algn="just" defTabSz="707921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tabLst/>
        <a:defRPr sz="12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74004" indent="0" algn="l" defTabSz="707921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defRPr sz="10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946785" indent="-176977" algn="l" defTabSz="70792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0747" indent="-176977" algn="l" defTabSz="70792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54703" indent="-176977" algn="l" defTabSz="70792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08665" indent="-176977" algn="l" defTabSz="70792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3958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7921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1883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5842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9802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3765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77725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1684" algn="l" defTabSz="70792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8.png"/><Relationship Id="rId7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2"/>
          <p:cNvSpPr txBox="1">
            <a:spLocks noChangeArrowheads="1"/>
          </p:cNvSpPr>
          <p:nvPr/>
        </p:nvSpPr>
        <p:spPr bwMode="auto">
          <a:xfrm>
            <a:off x="3012253" y="4516086"/>
            <a:ext cx="3263387" cy="36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3" rIns="91426" bIns="45713" anchor="ctr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Arial Narrow" pitchFamily="34" charset="0"/>
              </a:rPr>
              <a:t>ВЛАДИМИР, </a:t>
            </a:r>
            <a:r>
              <a:rPr lang="ru-RU" altLang="ru-RU" sz="1600" b="1" dirty="0" smtClean="0">
                <a:solidFill>
                  <a:schemeClr val="tx2"/>
                </a:solidFill>
                <a:latin typeface="Arial Narrow" pitchFamily="34" charset="0"/>
              </a:rPr>
              <a:t>2023</a:t>
            </a:r>
            <a:endParaRPr lang="ru-RU" altLang="ru-RU" sz="16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8435" name="Текст 1"/>
          <p:cNvSpPr txBox="1">
            <a:spLocks/>
          </p:cNvSpPr>
          <p:nvPr/>
        </p:nvSpPr>
        <p:spPr bwMode="auto">
          <a:xfrm>
            <a:off x="683491" y="2856258"/>
            <a:ext cx="7920909" cy="71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3" rIns="91426" bIns="45713"/>
          <a:lstStyle/>
          <a:p>
            <a:pPr algn="ctr" defTabSz="715609">
              <a:spcBef>
                <a:spcPct val="20000"/>
              </a:spcBef>
            </a:pPr>
            <a:r>
              <a:rPr lang="ru-RU" altLang="ru-RU" sz="2100" b="1" dirty="0" smtClean="0">
                <a:solidFill>
                  <a:schemeClr val="tx2"/>
                </a:solidFill>
                <a:latin typeface="Arial Narrow" pitchFamily="34" charset="0"/>
              </a:rPr>
              <a:t>тема: «Реструктуризация долга»</a:t>
            </a:r>
            <a:endParaRPr lang="ru-RU" altLang="ru-RU" sz="21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828064" y="1564756"/>
            <a:ext cx="4349331" cy="1020789"/>
          </a:xfrm>
          <a:prstGeom prst="rect">
            <a:avLst/>
          </a:prstGeom>
        </p:spPr>
        <p:txBody>
          <a:bodyPr lIns="91426" tIns="45713" rIns="91426" bIns="45713"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>
              <a:defRPr/>
            </a:pPr>
            <a:r>
              <a:rPr lang="ru-RU" sz="1600" dirty="0" smtClean="0">
                <a:solidFill>
                  <a:schemeClr val="tx2"/>
                </a:solidFill>
                <a:latin typeface="Arial Narrow" pitchFamily="34" charset="0"/>
              </a:rPr>
              <a:t>Спикер: </a:t>
            </a:r>
            <a:r>
              <a:rPr lang="ru-RU" sz="1600" dirty="0">
                <a:solidFill>
                  <a:schemeClr val="tx2"/>
                </a:solidFill>
                <a:latin typeface="Arial Narrow" pitchFamily="34" charset="0"/>
              </a:rPr>
              <a:t>начальник отдела обеспечения процедур банкротства № 2    </a:t>
            </a:r>
            <a:r>
              <a:rPr lang="ru-RU" sz="1600" dirty="0" smtClean="0">
                <a:solidFill>
                  <a:schemeClr val="tx2"/>
                </a:solidFill>
                <a:latin typeface="Arial Narrow" pitchFamily="34" charset="0"/>
              </a:rPr>
              <a:t>                                                               </a:t>
            </a:r>
            <a:r>
              <a:rPr lang="ru-RU" sz="1600" dirty="0">
                <a:solidFill>
                  <a:schemeClr val="tx2"/>
                </a:solidFill>
                <a:latin typeface="Arial Narrow" pitchFamily="34" charset="0"/>
              </a:rPr>
              <a:t>УФНС России по Владимирской области Грудякова Марина Федоровна </a:t>
            </a:r>
          </a:p>
        </p:txBody>
      </p:sp>
      <p:pic>
        <p:nvPicPr>
          <p:cNvPr id="18437" name="Рисунок 6" descr="C:\Users\panova_ea\Desktop\ФНС\Новая папка\word\jpg\true-logo-FNS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64" y="475151"/>
            <a:ext cx="108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92827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46842"/>
            <a:ext cx="7320689" cy="75542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Фонд содействия реструктуризации долга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11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6136"/>
          <p:cNvGrpSpPr/>
          <p:nvPr/>
        </p:nvGrpSpPr>
        <p:grpSpPr>
          <a:xfrm>
            <a:off x="822635" y="890975"/>
            <a:ext cx="3402084" cy="4037718"/>
            <a:chOff x="0" y="-332483"/>
            <a:chExt cx="3402084" cy="5417195"/>
          </a:xfrm>
        </p:grpSpPr>
        <p:pic>
          <p:nvPicPr>
            <p:cNvPr id="10" name="Picture 55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64813" y="-332483"/>
              <a:ext cx="1819701" cy="2107372"/>
            </a:xfrm>
            <a:prstGeom prst="rect">
              <a:avLst/>
            </a:prstGeom>
          </p:spPr>
        </p:pic>
        <p:pic>
          <p:nvPicPr>
            <p:cNvPr id="12" name="Picture 651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93143" y="2049166"/>
              <a:ext cx="926592" cy="449307"/>
            </a:xfrm>
            <a:prstGeom prst="rect">
              <a:avLst/>
            </a:prstGeom>
          </p:spPr>
        </p:pic>
        <p:pic>
          <p:nvPicPr>
            <p:cNvPr id="13" name="Picture 56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93142" y="2049168"/>
              <a:ext cx="926593" cy="539860"/>
            </a:xfrm>
            <a:prstGeom prst="rect">
              <a:avLst/>
            </a:prstGeom>
          </p:spPr>
        </p:pic>
        <p:sp>
          <p:nvSpPr>
            <p:cNvPr id="14" name="Rectangle 567"/>
            <p:cNvSpPr/>
            <p:nvPr/>
          </p:nvSpPr>
          <p:spPr>
            <a:xfrm>
              <a:off x="1090524" y="2589030"/>
              <a:ext cx="2012926" cy="23572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Партнеры</a:t>
              </a:r>
              <a:r>
                <a:rPr lang="ru-RU" sz="1400" b="1" spc="-25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ru-RU" sz="14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Фонда</a:t>
              </a:r>
              <a:endParaRPr lang="ru-RU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568"/>
            <p:cNvSpPr/>
            <p:nvPr/>
          </p:nvSpPr>
          <p:spPr>
            <a:xfrm>
              <a:off x="980090" y="4147120"/>
              <a:ext cx="1297229" cy="20147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 b="1" spc="-10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Совместные</a:t>
              </a:r>
              <a:r>
                <a:rPr lang="ru-RU" sz="1200" b="1" spc="15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ru-RU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569"/>
            <p:cNvSpPr/>
            <p:nvPr/>
          </p:nvSpPr>
          <p:spPr>
            <a:xfrm>
              <a:off x="1856766" y="4147120"/>
              <a:ext cx="618210" cy="20147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кейсы</a:t>
              </a:r>
              <a:endParaRPr lang="ru-RU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570"/>
            <p:cNvSpPr/>
            <p:nvPr/>
          </p:nvSpPr>
          <p:spPr>
            <a:xfrm>
              <a:off x="990447" y="4472796"/>
              <a:ext cx="1687320" cy="32432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ПАО Сбербанк</a:t>
              </a:r>
              <a:endParaRPr lang="ru-RU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Shape 572"/>
            <p:cNvSpPr/>
            <p:nvPr/>
          </p:nvSpPr>
          <p:spPr>
            <a:xfrm>
              <a:off x="0" y="347472"/>
              <a:ext cx="36195" cy="4737240"/>
            </a:xfrm>
            <a:custGeom>
              <a:avLst/>
              <a:gdLst/>
              <a:ahLst/>
              <a:cxnLst/>
              <a:rect l="0" t="0" r="0" b="0"/>
              <a:pathLst>
                <a:path w="36195" h="4737240">
                  <a:moveTo>
                    <a:pt x="0" y="0"/>
                  </a:moveTo>
                  <a:lnTo>
                    <a:pt x="36195" y="4737240"/>
                  </a:lnTo>
                </a:path>
              </a:pathLst>
            </a:custGeom>
            <a:ln w="6096" cap="flat">
              <a:miter lim="127000"/>
            </a:ln>
          </p:spPr>
          <p:style>
            <a:lnRef idx="1">
              <a:srgbClr val="767171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pic>
          <p:nvPicPr>
            <p:cNvPr id="22" name="Picture 57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885825" y="2931041"/>
              <a:ext cx="905256" cy="736989"/>
            </a:xfrm>
            <a:prstGeom prst="rect">
              <a:avLst/>
            </a:prstGeom>
          </p:spPr>
        </p:pic>
        <p:pic>
          <p:nvPicPr>
            <p:cNvPr id="23" name="Picture 57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118871" y="2888945"/>
              <a:ext cx="736719" cy="779086"/>
            </a:xfrm>
            <a:prstGeom prst="rect">
              <a:avLst/>
            </a:prstGeom>
          </p:spPr>
        </p:pic>
        <p:pic>
          <p:nvPicPr>
            <p:cNvPr id="24" name="Picture 580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1873758" y="2946436"/>
              <a:ext cx="705612" cy="721595"/>
            </a:xfrm>
            <a:prstGeom prst="rect">
              <a:avLst/>
            </a:prstGeom>
          </p:spPr>
        </p:pic>
        <p:pic>
          <p:nvPicPr>
            <p:cNvPr id="25" name="Picture 687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2609604" y="2946437"/>
              <a:ext cx="792480" cy="721594"/>
            </a:xfrm>
            <a:prstGeom prst="rect">
              <a:avLst/>
            </a:prstGeom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4693295" y="1263529"/>
            <a:ext cx="3604738" cy="12044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Обратиться в Фонд можно по телефону +7 (916) 441- 17-29, также можно оставить заявку на сайте </a:t>
            </a:r>
            <a:r>
              <a:rPr lang="en-US" sz="1200" dirty="0" smtClean="0"/>
              <a:t>fondsrd.ru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94242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Блок-схема: ручной ввод 32"/>
          <p:cNvSpPr/>
          <p:nvPr/>
        </p:nvSpPr>
        <p:spPr>
          <a:xfrm flipH="1">
            <a:off x="392660" y="1607951"/>
            <a:ext cx="7781088" cy="222780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7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779 h 10000"/>
              <a:gd name="connsiteX0" fmla="*/ 0 w 10054"/>
              <a:gd name="connsiteY0" fmla="*/ 3154 h 10375"/>
              <a:gd name="connsiteX1" fmla="*/ 10054 w 10054"/>
              <a:gd name="connsiteY1" fmla="*/ 0 h 10375"/>
              <a:gd name="connsiteX2" fmla="*/ 10000 w 10054"/>
              <a:gd name="connsiteY2" fmla="*/ 10375 h 10375"/>
              <a:gd name="connsiteX3" fmla="*/ 0 w 10054"/>
              <a:gd name="connsiteY3" fmla="*/ 10375 h 10375"/>
              <a:gd name="connsiteX4" fmla="*/ 0 w 10054"/>
              <a:gd name="connsiteY4" fmla="*/ 3154 h 10375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  <a:gd name="connsiteX0" fmla="*/ 0 w 10043"/>
              <a:gd name="connsiteY0" fmla="*/ 3241 h 10462"/>
              <a:gd name="connsiteX1" fmla="*/ 10043 w 10043"/>
              <a:gd name="connsiteY1" fmla="*/ 0 h 10462"/>
              <a:gd name="connsiteX2" fmla="*/ 10000 w 10043"/>
              <a:gd name="connsiteY2" fmla="*/ 10462 h 10462"/>
              <a:gd name="connsiteX3" fmla="*/ 0 w 10043"/>
              <a:gd name="connsiteY3" fmla="*/ 10462 h 10462"/>
              <a:gd name="connsiteX4" fmla="*/ 0 w 10043"/>
              <a:gd name="connsiteY4" fmla="*/ 3241 h 10462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462">
                <a:moveTo>
                  <a:pt x="0" y="3241"/>
                </a:moveTo>
                <a:lnTo>
                  <a:pt x="10021" y="0"/>
                </a:lnTo>
                <a:cubicBezTo>
                  <a:pt x="10003" y="3458"/>
                  <a:pt x="10018" y="7004"/>
                  <a:pt x="10000" y="10462"/>
                </a:cubicBezTo>
                <a:lnTo>
                  <a:pt x="0" y="10462"/>
                </a:lnTo>
                <a:lnTo>
                  <a:pt x="0" y="3241"/>
                </a:lnTo>
                <a:close/>
              </a:path>
            </a:pathLst>
          </a:custGeom>
          <a:solidFill>
            <a:srgbClr val="F6E0DB"/>
          </a:solidFill>
        </p:spPr>
        <p:txBody>
          <a:bodyPr lIns="78302" tIns="39151" rIns="78302" bIns="39151" anchor="ctr"/>
          <a:lstStyle/>
          <a:p>
            <a:pPr algn="ctr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Narrow" pitchFamily="34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535" y="91791"/>
            <a:ext cx="8643090" cy="6835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РЕЗУЛЬТАТЫ РАБОТЫ ПЛОЩАДКИ РЕСТРУКТУРИЗАЦИИ ДОЛГА ПО СОСТОЯНИЮ НА 01.11.2023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868789" y="1528040"/>
            <a:ext cx="1035759" cy="2313117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lIns="78302" tIns="39151" rIns="78302" bIns="39151"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endParaRPr lang="ru-RU" altLang="ru-RU" b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1417" y="1534693"/>
            <a:ext cx="1035759" cy="542103"/>
          </a:xfrm>
          <a:prstGeom prst="rect">
            <a:avLst/>
          </a:prstGeom>
          <a:solidFill>
            <a:srgbClr val="E3A192"/>
          </a:solidFill>
          <a:ln w="31750">
            <a:solidFill>
              <a:schemeClr val="bg1"/>
            </a:solidFill>
          </a:ln>
        </p:spPr>
        <p:txBody>
          <a:bodyPr lIns="78302" tIns="39151" rIns="78302" bIns="39151" anchor="ctr"/>
          <a:lstStyle/>
          <a:p>
            <a:pPr algn="ctr">
              <a:defRPr/>
            </a:pPr>
            <a:endParaRPr lang="ru-RU" b="1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271" name="TextBox 10"/>
          <p:cNvSpPr txBox="1">
            <a:spLocks noChangeArrowheads="1"/>
          </p:cNvSpPr>
          <p:nvPr/>
        </p:nvSpPr>
        <p:spPr bwMode="auto">
          <a:xfrm>
            <a:off x="564583" y="3865994"/>
            <a:ext cx="1887774" cy="2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1400" b="1" dirty="0" smtClean="0">
                <a:latin typeface="Arial Narrow" pitchFamily="34" charset="0"/>
              </a:rPr>
              <a:t>Количество обращений</a:t>
            </a:r>
          </a:p>
        </p:txBody>
      </p:sp>
      <p:sp>
        <p:nvSpPr>
          <p:cNvPr id="11272" name="Прямоугольник 11"/>
          <p:cNvSpPr>
            <a:spLocks noChangeArrowheads="1"/>
          </p:cNvSpPr>
          <p:nvPr/>
        </p:nvSpPr>
        <p:spPr bwMode="auto">
          <a:xfrm>
            <a:off x="3000637" y="2060390"/>
            <a:ext cx="1072411" cy="1763455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lIns="78302" tIns="39151" rIns="78302" bIns="39151"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endParaRPr lang="ru-RU" altLang="ru-RU" b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16978" y="2090024"/>
            <a:ext cx="1072410" cy="557222"/>
          </a:xfrm>
          <a:prstGeom prst="rect">
            <a:avLst/>
          </a:prstGeom>
          <a:solidFill>
            <a:srgbClr val="E3A192"/>
          </a:solidFill>
          <a:ln w="31750">
            <a:solidFill>
              <a:schemeClr val="bg1"/>
            </a:solidFill>
          </a:ln>
        </p:spPr>
        <p:txBody>
          <a:bodyPr lIns="78302" tIns="39151" rIns="78302" bIns="39151" anchor="ctr"/>
          <a:lstStyle/>
          <a:p>
            <a:pPr algn="ctr">
              <a:defRPr/>
            </a:pPr>
            <a:endParaRPr lang="ru-RU" b="1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274" name="TextBox 14"/>
          <p:cNvSpPr txBox="1">
            <a:spLocks noChangeArrowheads="1"/>
          </p:cNvSpPr>
          <p:nvPr/>
        </p:nvSpPr>
        <p:spPr bwMode="auto">
          <a:xfrm>
            <a:off x="2803754" y="3826129"/>
            <a:ext cx="1565798" cy="72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1400" b="1" dirty="0" smtClean="0">
                <a:latin typeface="Arial Narrow" pitchFamily="34" charset="0"/>
              </a:rPr>
              <a:t>Отлагательные меры </a:t>
            </a:r>
            <a:endParaRPr lang="ru-RU" altLang="ru-RU" sz="1400" b="1" dirty="0">
              <a:latin typeface="Arial Narrow" pitchFamily="34" charset="0"/>
            </a:endParaRPr>
          </a:p>
          <a:p>
            <a:endParaRPr lang="ru-RU" altLang="ru-RU" sz="1400" b="1" dirty="0">
              <a:latin typeface="Arial Narrow" pitchFamily="34" charset="0"/>
            </a:endParaRPr>
          </a:p>
        </p:txBody>
      </p:sp>
      <p:sp>
        <p:nvSpPr>
          <p:cNvPr id="11275" name="Прямоугольник 15"/>
          <p:cNvSpPr>
            <a:spLocks noChangeArrowheads="1"/>
          </p:cNvSpPr>
          <p:nvPr/>
        </p:nvSpPr>
        <p:spPr bwMode="auto">
          <a:xfrm>
            <a:off x="4894501" y="2689991"/>
            <a:ext cx="1035759" cy="1140367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lIns="78302" tIns="39151" rIns="78302" bIns="39151"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endParaRPr lang="ru-RU" altLang="ru-RU" b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00361" y="2663561"/>
            <a:ext cx="1035758" cy="453148"/>
          </a:xfrm>
          <a:prstGeom prst="rect">
            <a:avLst/>
          </a:prstGeom>
          <a:solidFill>
            <a:srgbClr val="E3A192"/>
          </a:solidFill>
          <a:ln w="31750">
            <a:solidFill>
              <a:schemeClr val="bg1"/>
            </a:solidFill>
          </a:ln>
        </p:spPr>
        <p:txBody>
          <a:bodyPr lIns="78302" tIns="39151" rIns="78302" bIns="39151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53</a:t>
            </a:r>
          </a:p>
        </p:txBody>
      </p:sp>
      <p:sp>
        <p:nvSpPr>
          <p:cNvPr id="11277" name="TextBox 18"/>
          <p:cNvSpPr txBox="1">
            <a:spLocks noChangeArrowheads="1"/>
          </p:cNvSpPr>
          <p:nvPr/>
        </p:nvSpPr>
        <p:spPr bwMode="auto">
          <a:xfrm>
            <a:off x="4466338" y="3845047"/>
            <a:ext cx="1903804" cy="50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1400" b="1" dirty="0">
                <a:latin typeface="Arial Narrow" pitchFamily="34" charset="0"/>
              </a:rPr>
              <a:t>Представлена отсрочка</a:t>
            </a:r>
          </a:p>
          <a:p>
            <a:pPr algn="ctr"/>
            <a:r>
              <a:rPr lang="ru-RU" altLang="ru-RU" sz="1400" b="1" dirty="0">
                <a:latin typeface="Arial Narrow" pitchFamily="34" charset="0"/>
              </a:rPr>
              <a:t> (рассрочка)</a:t>
            </a:r>
          </a:p>
        </p:txBody>
      </p:sp>
      <p:sp>
        <p:nvSpPr>
          <p:cNvPr id="11278" name="TextBox 23"/>
          <p:cNvSpPr txBox="1">
            <a:spLocks noChangeArrowheads="1"/>
          </p:cNvSpPr>
          <p:nvPr/>
        </p:nvSpPr>
        <p:spPr bwMode="auto">
          <a:xfrm>
            <a:off x="3620405" y="4493409"/>
            <a:ext cx="895515" cy="50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ru-RU" altLang="ru-RU" sz="1400" b="1" dirty="0" smtClean="0">
                <a:latin typeface="Arial Narrow" pitchFamily="34" charset="0"/>
              </a:rPr>
              <a:t>24.08.2023</a:t>
            </a:r>
            <a:endParaRPr lang="ru-RU" altLang="ru-RU" sz="1400" b="1" dirty="0">
              <a:latin typeface="Arial Narrow" pitchFamily="34" charset="0"/>
            </a:endParaRPr>
          </a:p>
          <a:p>
            <a:endParaRPr lang="ru-RU" altLang="ru-RU" sz="1400" b="1" dirty="0">
              <a:latin typeface="Arial Narrow" pitchFamily="34" charset="0"/>
            </a:endParaRPr>
          </a:p>
        </p:txBody>
      </p:sp>
      <p:sp>
        <p:nvSpPr>
          <p:cNvPr id="11279" name="Прямоугольник 24"/>
          <p:cNvSpPr>
            <a:spLocks noChangeArrowheads="1"/>
          </p:cNvSpPr>
          <p:nvPr/>
        </p:nvSpPr>
        <p:spPr bwMode="auto">
          <a:xfrm>
            <a:off x="589148" y="4440493"/>
            <a:ext cx="344800" cy="259173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lIns="78302" tIns="39151" rIns="78302" bIns="39151"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endParaRPr lang="ru-RU" altLang="ru-RU" b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57954" y="4457772"/>
            <a:ext cx="346158" cy="258093"/>
          </a:xfrm>
          <a:prstGeom prst="rect">
            <a:avLst/>
          </a:prstGeom>
          <a:solidFill>
            <a:srgbClr val="E3A192"/>
          </a:solidFill>
          <a:ln w="31750">
            <a:solidFill>
              <a:schemeClr val="bg1"/>
            </a:solidFill>
          </a:ln>
        </p:spPr>
        <p:txBody>
          <a:bodyPr lIns="78302" tIns="39151" rIns="78302" bIns="39151" anchor="ctr"/>
          <a:lstStyle/>
          <a:p>
            <a:pPr algn="ctr">
              <a:defRPr/>
            </a:pPr>
            <a:endParaRPr lang="ru-RU" b="1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1281" name="TextBox 26"/>
          <p:cNvSpPr txBox="1">
            <a:spLocks noChangeArrowheads="1"/>
          </p:cNvSpPr>
          <p:nvPr/>
        </p:nvSpPr>
        <p:spPr bwMode="auto">
          <a:xfrm>
            <a:off x="1042546" y="4418896"/>
            <a:ext cx="948350" cy="61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ru-RU" altLang="ru-RU" dirty="0">
                <a:latin typeface="Arial Narrow" pitchFamily="34" charset="0"/>
              </a:rPr>
              <a:t> </a:t>
            </a:r>
            <a:r>
              <a:rPr lang="ru-RU" altLang="ru-RU" sz="1400" b="1" dirty="0" smtClean="0">
                <a:latin typeface="Arial Narrow" pitchFamily="34" charset="0"/>
              </a:rPr>
              <a:t>01.11.2023</a:t>
            </a:r>
            <a:endParaRPr lang="ru-RU" altLang="ru-RU" sz="1400" b="1" dirty="0">
              <a:latin typeface="Arial Narrow" pitchFamily="34" charset="0"/>
            </a:endParaRPr>
          </a:p>
          <a:p>
            <a:endParaRPr lang="ru-RU" altLang="ru-RU" sz="1400" b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06509" y="994576"/>
            <a:ext cx="1262603" cy="417621"/>
          </a:xfrm>
          <a:prstGeom prst="rect">
            <a:avLst/>
          </a:prstGeom>
          <a:noFill/>
        </p:spPr>
        <p:txBody>
          <a:bodyPr wrap="none" lIns="78302" tIns="39151" rIns="78302" bIns="39151"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в 1,5 раза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1283" name="TextBox 42"/>
          <p:cNvSpPr txBox="1">
            <a:spLocks noChangeArrowheads="1"/>
          </p:cNvSpPr>
          <p:nvPr/>
        </p:nvSpPr>
        <p:spPr bwMode="auto">
          <a:xfrm>
            <a:off x="957026" y="1610111"/>
            <a:ext cx="886435" cy="4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3 337 </a:t>
            </a:r>
            <a:endParaRPr lang="ru-RU" alt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75508" y="1128549"/>
            <a:ext cx="1333135" cy="448399"/>
          </a:xfrm>
          <a:prstGeom prst="rect">
            <a:avLst/>
          </a:prstGeom>
          <a:noFill/>
        </p:spPr>
        <p:txBody>
          <a:bodyPr wrap="none" lIns="78302" tIns="39151" rIns="78302" bIns="39151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в 4,5 раза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1285" name="TextBox 48"/>
          <p:cNvSpPr txBox="1">
            <a:spLocks noChangeArrowheads="1"/>
          </p:cNvSpPr>
          <p:nvPr/>
        </p:nvSpPr>
        <p:spPr bwMode="auto">
          <a:xfrm>
            <a:off x="3016978" y="2109751"/>
            <a:ext cx="1056070" cy="49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700" b="1" dirty="0" smtClean="0">
                <a:solidFill>
                  <a:schemeClr val="bg1"/>
                </a:solidFill>
                <a:latin typeface="Arial Narrow" pitchFamily="34" charset="0"/>
              </a:rPr>
              <a:t>149</a:t>
            </a:r>
            <a:endParaRPr lang="ru-RU" alt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50622" y="2162114"/>
            <a:ext cx="1262603" cy="417621"/>
          </a:xfrm>
          <a:prstGeom prst="rect">
            <a:avLst/>
          </a:prstGeom>
          <a:noFill/>
        </p:spPr>
        <p:txBody>
          <a:bodyPr wrap="none" lIns="78302" tIns="39151" rIns="78302" bIns="39151"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в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1,4 </a:t>
            </a:r>
            <a:r>
              <a:rPr lang="ru-RU" sz="22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раза</a:t>
            </a:r>
          </a:p>
        </p:txBody>
      </p:sp>
      <p:sp>
        <p:nvSpPr>
          <p:cNvPr id="11288" name="TextBox 30"/>
          <p:cNvSpPr txBox="1">
            <a:spLocks noChangeArrowheads="1"/>
          </p:cNvSpPr>
          <p:nvPr/>
        </p:nvSpPr>
        <p:spPr bwMode="auto">
          <a:xfrm>
            <a:off x="1003784" y="2742912"/>
            <a:ext cx="792922" cy="86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4 900</a:t>
            </a:r>
          </a:p>
          <a:p>
            <a:pPr algn="ctr"/>
            <a:endParaRPr lang="ru-RU" altLang="ru-RU" sz="27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96851" y="827193"/>
            <a:ext cx="1224131" cy="371454"/>
          </a:xfrm>
          <a:prstGeom prst="rect">
            <a:avLst/>
          </a:prstGeom>
          <a:noFill/>
        </p:spPr>
        <p:txBody>
          <a:bodyPr wrap="none" lIns="78302" tIns="39151" rIns="78302" bIns="39151">
            <a:spAutoFit/>
          </a:bodyPr>
          <a:lstStyle/>
          <a:p>
            <a:pPr algn="ctr">
              <a:defRPr/>
            </a:pPr>
            <a:r>
              <a:rPr lang="ru-RU" sz="19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Млрд. </a:t>
            </a:r>
            <a:r>
              <a:rPr lang="ru-RU" sz="19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руб.</a:t>
            </a:r>
          </a:p>
        </p:txBody>
      </p:sp>
      <p:sp>
        <p:nvSpPr>
          <p:cNvPr id="11290" name="TextBox 33"/>
          <p:cNvSpPr txBox="1">
            <a:spLocks noChangeArrowheads="1"/>
          </p:cNvSpPr>
          <p:nvPr/>
        </p:nvSpPr>
        <p:spPr bwMode="auto">
          <a:xfrm>
            <a:off x="3124498" y="2851188"/>
            <a:ext cx="848412" cy="4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680</a:t>
            </a:r>
            <a:endParaRPr lang="ru-RU" altLang="ru-RU" sz="27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flipV="1">
            <a:off x="1163363" y="937984"/>
            <a:ext cx="414032" cy="56608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flipV="1">
            <a:off x="3384245" y="855270"/>
            <a:ext cx="415390" cy="118326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85979" y="4208318"/>
            <a:ext cx="7842175" cy="219217"/>
          </a:xfrm>
          <a:prstGeom prst="rect">
            <a:avLst/>
          </a:prstGeom>
        </p:spPr>
        <p:txBody>
          <a:bodyPr lIns="81630" tIns="40815" rIns="81630" bIns="40815" anchor="b"/>
          <a:lstStyle>
            <a:lvl1pPr algn="ctr" defTabSz="1042988" rtl="0" eaLnBrk="0" fontAlgn="base" hangingPunct="0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  <a:lvl2pPr algn="ctr" defTabSz="1042988" rtl="0" eaLnBrk="0" fontAlgn="base" hangingPunct="0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2pPr>
            <a:lvl3pPr algn="ctr" defTabSz="1042988" rtl="0" eaLnBrk="0" fontAlgn="base" hangingPunct="0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3pPr>
            <a:lvl4pPr algn="ctr" defTabSz="1042988" rtl="0" eaLnBrk="0" fontAlgn="base" hangingPunct="0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4pPr>
            <a:lvl5pPr algn="ctr" defTabSz="1042988" rtl="0" eaLnBrk="0" fontAlgn="base" hangingPunct="0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5pPr>
            <a:lvl6pPr marL="457200" algn="ctr" defTabSz="1042988" rtl="0" fontAlgn="base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6pPr>
            <a:lvl7pPr marL="914400" algn="ctr" defTabSz="1042988" rtl="0" fontAlgn="base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7pPr>
            <a:lvl8pPr marL="1371600" algn="ctr" defTabSz="1042988" rtl="0" fontAlgn="base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8pPr>
            <a:lvl9pPr marL="1828800" algn="ctr" defTabSz="1042988" rtl="0" fontAlgn="base">
              <a:lnSpc>
                <a:spcPts val="6613"/>
              </a:lnSpc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Palatino Linotype" pitchFamily="18" charset="0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ru-RU" sz="1100" b="1" dirty="0">
              <a:solidFill>
                <a:srgbClr val="006600"/>
              </a:solidFill>
            </a:endParaRPr>
          </a:p>
        </p:txBody>
      </p:sp>
      <p:sp>
        <p:nvSpPr>
          <p:cNvPr id="34" name="Стрелка вниз 33"/>
          <p:cNvSpPr/>
          <p:nvPr/>
        </p:nvSpPr>
        <p:spPr>
          <a:xfrm flipV="1">
            <a:off x="4914200" y="1679538"/>
            <a:ext cx="415390" cy="96011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10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15"/>
          <p:cNvSpPr>
            <a:spLocks noChangeArrowheads="1"/>
          </p:cNvSpPr>
          <p:nvPr/>
        </p:nvSpPr>
        <p:spPr bwMode="auto">
          <a:xfrm>
            <a:off x="7023721" y="2827143"/>
            <a:ext cx="1035759" cy="936089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lIns="78302" tIns="39151" rIns="78302" bIns="39151"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endParaRPr lang="ru-RU" altLang="ru-RU" b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29580" y="2837793"/>
            <a:ext cx="1035758" cy="378772"/>
          </a:xfrm>
          <a:prstGeom prst="rect">
            <a:avLst/>
          </a:prstGeom>
          <a:solidFill>
            <a:srgbClr val="E3A192"/>
          </a:solidFill>
          <a:ln w="31750">
            <a:solidFill>
              <a:schemeClr val="bg1"/>
            </a:solidFill>
          </a:ln>
        </p:spPr>
        <p:txBody>
          <a:bodyPr lIns="78302" tIns="39151" rIns="78302" bIns="39151" anchor="ctr"/>
          <a:lstStyle/>
          <a:p>
            <a:pPr algn="ctr">
              <a:defRPr/>
            </a:pPr>
            <a:endParaRPr lang="ru-RU" b="1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42" name="Стрелка вниз 41"/>
          <p:cNvSpPr/>
          <p:nvPr/>
        </p:nvSpPr>
        <p:spPr>
          <a:xfrm flipV="1">
            <a:off x="7079341" y="2331525"/>
            <a:ext cx="415390" cy="47230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TextBox 33"/>
          <p:cNvSpPr txBox="1">
            <a:spLocks noChangeArrowheads="1"/>
          </p:cNvSpPr>
          <p:nvPr/>
        </p:nvSpPr>
        <p:spPr bwMode="auto">
          <a:xfrm>
            <a:off x="4883611" y="3261887"/>
            <a:ext cx="1046649" cy="4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110</a:t>
            </a:r>
            <a:endParaRPr lang="ru-RU" altLang="ru-RU" sz="27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58917" y="1666228"/>
            <a:ext cx="1717856" cy="448399"/>
          </a:xfrm>
          <a:prstGeom prst="rect">
            <a:avLst/>
          </a:prstGeom>
          <a:noFill/>
        </p:spPr>
        <p:txBody>
          <a:bodyPr wrap="none" lIns="78302" tIns="39151" rIns="78302" bIns="39151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charset="0"/>
              </a:rPr>
              <a:t>в 2 раза раза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46" name="TextBox 33"/>
          <p:cNvSpPr txBox="1">
            <a:spLocks noChangeArrowheads="1"/>
          </p:cNvSpPr>
          <p:nvPr/>
        </p:nvSpPr>
        <p:spPr bwMode="auto">
          <a:xfrm>
            <a:off x="7006971" y="3299587"/>
            <a:ext cx="1046649" cy="4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36</a:t>
            </a:r>
            <a:endParaRPr lang="ru-RU" altLang="ru-RU" sz="27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8" name="TextBox 33"/>
          <p:cNvSpPr txBox="1">
            <a:spLocks noChangeArrowheads="1"/>
          </p:cNvSpPr>
          <p:nvPr/>
        </p:nvSpPr>
        <p:spPr bwMode="auto">
          <a:xfrm>
            <a:off x="7013208" y="2827281"/>
            <a:ext cx="1046649" cy="4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Arial Narrow" pitchFamily="34" charset="0"/>
              </a:rPr>
              <a:t>26</a:t>
            </a:r>
            <a:endParaRPr lang="ru-RU" altLang="ru-RU" sz="27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9" name="TextBox 18"/>
          <p:cNvSpPr txBox="1">
            <a:spLocks noChangeArrowheads="1"/>
          </p:cNvSpPr>
          <p:nvPr/>
        </p:nvSpPr>
        <p:spPr bwMode="auto">
          <a:xfrm>
            <a:off x="6586503" y="3795800"/>
            <a:ext cx="1725870" cy="2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2" tIns="39151" rIns="78302" bIns="39151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1400" b="1" dirty="0" smtClean="0">
                <a:latin typeface="Arial Narrow" pitchFamily="34" charset="0"/>
              </a:rPr>
              <a:t>Мировое соглашение</a:t>
            </a:r>
            <a:endParaRPr lang="ru-RU" altLang="ru-RU" sz="1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4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54760" y="269972"/>
            <a:ext cx="7337192" cy="490268"/>
          </a:xfrm>
        </p:spPr>
        <p:txBody>
          <a:bodyPr/>
          <a:lstStyle/>
          <a:p>
            <a:pPr defTabSz="816242" fontAlgn="base">
              <a:spcAft>
                <a:spcPct val="0"/>
              </a:spcAft>
              <a:defRPr/>
            </a:pPr>
            <a:r>
              <a:rPr lang="ru-RU" altLang="ru-RU" sz="16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ПРИНЦИПЫ РАБОТЫ ПЛОЩАДКИ РЕСТРУКТУРИЗАЦИИ ДОЛГОМ</a:t>
            </a:r>
            <a:endParaRPr lang="ru-RU" altLang="ru-RU" sz="1600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53137" y="1034219"/>
            <a:ext cx="2711670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ЧЕСТНОСТЬ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0106" y="1034219"/>
            <a:ext cx="2635994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ОТКРЫТОСТЬ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58543" y="3001754"/>
            <a:ext cx="2806264" cy="15778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ПРОЗРАЧНОСТЬ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0106" y="3001754"/>
            <a:ext cx="2635994" cy="15778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БЕЗВОЗМЕЗДНОСТЬ</a:t>
            </a:r>
            <a:endParaRPr lang="ru-RU" dirty="0"/>
          </a:p>
        </p:txBody>
      </p:sp>
      <p:pic>
        <p:nvPicPr>
          <p:cNvPr id="13" name="Picture 346"/>
          <p:cNvPicPr/>
          <p:nvPr/>
        </p:nvPicPr>
        <p:blipFill>
          <a:blip r:embed="rId2"/>
          <a:stretch>
            <a:fillRect/>
          </a:stretch>
        </p:blipFill>
        <p:spPr>
          <a:xfrm>
            <a:off x="1800182" y="3211589"/>
            <a:ext cx="435610" cy="435610"/>
          </a:xfrm>
          <a:prstGeom prst="rect">
            <a:avLst/>
          </a:prstGeom>
        </p:spPr>
      </p:pic>
      <p:pic>
        <p:nvPicPr>
          <p:cNvPr id="14" name="Picture 566"/>
          <p:cNvPicPr/>
          <p:nvPr/>
        </p:nvPicPr>
        <p:blipFill>
          <a:blip r:embed="rId3"/>
          <a:stretch>
            <a:fillRect/>
          </a:stretch>
        </p:blipFill>
        <p:spPr>
          <a:xfrm>
            <a:off x="1906365" y="1176944"/>
            <a:ext cx="910619" cy="40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754760" y="171703"/>
            <a:ext cx="7337192" cy="49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defTabSz="816242" fontAlgn="base">
              <a:spcAft>
                <a:spcPct val="0"/>
              </a:spcAft>
              <a:defRPr/>
            </a:pPr>
            <a:r>
              <a:rPr lang="ru-RU" altLang="ru-RU" sz="16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ПЛОЩАДКА РЕСТРУКТУРИЗАЦИИ ДОЛГА ПРЕДЛАГАЕТ:</a:t>
            </a:r>
            <a:endParaRPr lang="ru-RU" altLang="ru-RU" sz="1600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77417" y="786492"/>
            <a:ext cx="5444173" cy="10109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71561" tIns="35780" rIns="71561" bIns="35780">
            <a:spAutoFit/>
          </a:bodyPr>
          <a:lstStyle/>
          <a:p>
            <a:pPr algn="ctr">
              <a:defRPr/>
            </a:pP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Проанализировать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возможности реструктуризации долга и выбрать оптимальный способ его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урегулирования</a:t>
            </a:r>
          </a:p>
          <a:p>
            <a:pPr algn="ctr">
              <a:defRPr/>
            </a:pPr>
            <a:endParaRPr lang="ru-RU" sz="1300" dirty="0">
              <a:latin typeface="Arial Narrow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77417" y="2079546"/>
            <a:ext cx="5444173" cy="9955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1561" tIns="35780" rIns="71561" bIns="35780">
            <a:spAutoFit/>
          </a:bodyPr>
          <a:lstStyle/>
          <a:p>
            <a:pPr algn="ctr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Ускорить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подготовку документов для реструктуризации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долга</a:t>
            </a:r>
          </a:p>
          <a:p>
            <a:pPr algn="ctr">
              <a:defRPr/>
            </a:pPr>
            <a:endParaRPr lang="ru-RU" sz="1600" b="1" u="sng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63795" y="3455867"/>
            <a:ext cx="5442431" cy="10571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1561" tIns="35780" rIns="71561" bIns="35780">
            <a:spAutoFit/>
          </a:bodyPr>
          <a:lstStyle/>
          <a:p>
            <a:pPr algn="ctr"/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Наладить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диалог с кредиторами, которые не заинтересованы в реструктуризации долга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358025" y="1438355"/>
            <a:ext cx="982140" cy="620563"/>
          </a:xfrm>
          <a:prstGeom prst="straightConnector1">
            <a:avLst/>
          </a:prstGeom>
          <a:ln w="2857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321590" y="2578047"/>
            <a:ext cx="1118419" cy="17956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6351214" y="3001135"/>
            <a:ext cx="995762" cy="1006076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340165" y="1631834"/>
            <a:ext cx="1564866" cy="1717671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индивидуальным предпринимателям и юридическим лицам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15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6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2460" y="245519"/>
            <a:ext cx="825457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 defTabSz="1040754">
              <a:spcBef>
                <a:spcPct val="0"/>
              </a:spcBef>
            </a:pPr>
            <a:r>
              <a:rPr lang="ru-RU" sz="1600" dirty="0" smtClean="0">
                <a:solidFill>
                  <a:srgbClr val="375F91"/>
                </a:solidFill>
                <a:cs typeface="Times New Roman" pitchFamily="18" charset="0"/>
              </a:rPr>
              <a:t>СПОСОБЫ УРЕГУЛИРОВАНИЯ ДОЛГА</a:t>
            </a:r>
            <a:endParaRPr lang="ru-RU" sz="2200" dirty="0">
              <a:solidFill>
                <a:srgbClr val="375F91"/>
              </a:solidFill>
              <a:cs typeface="Times New Roman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51272" y="3090650"/>
            <a:ext cx="2711670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координация действий в банкротстве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90973" y="973260"/>
            <a:ext cx="2711670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отсрочка (рассрочка) в порядке ст. 64 НК РФ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2055" y="3093499"/>
            <a:ext cx="2749506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отлагательные меры взыскания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51272" y="973260"/>
            <a:ext cx="2711670" cy="1456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мировое соглашение</a:t>
            </a:r>
          </a:p>
        </p:txBody>
      </p:sp>
    </p:spTree>
    <p:extLst>
      <p:ext uri="{BB962C8B-B14F-4D97-AF65-F5344CB8AC3E}">
        <p14:creationId xmlns:p14="http://schemas.microsoft.com/office/powerpoint/2010/main" val="400702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2460" y="245519"/>
            <a:ext cx="825457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 defTabSz="1040754">
              <a:spcBef>
                <a:spcPct val="0"/>
              </a:spcBef>
            </a:pPr>
            <a:r>
              <a:rPr lang="ru-RU" sz="1800" dirty="0" smtClean="0">
                <a:solidFill>
                  <a:srgbClr val="375F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ПРЕДСТАВЛЕНИЯ ОСТРОЧКИ (РАССРОЧКИ)</a:t>
            </a:r>
            <a:endParaRPr lang="ru-RU" sz="1800" dirty="0">
              <a:solidFill>
                <a:srgbClr val="375F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05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79260" y="674765"/>
            <a:ext cx="6728723" cy="3531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причинение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ущерба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стихийного бедствия, технологической катастрофы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4571" y="1174801"/>
            <a:ext cx="6763408" cy="6912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непредоставление (несвоевременное предоставление) бюджетных ассигнований и (или) лимитов бюджетных обязательств </a:t>
            </a:r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получателя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средств в объеме, достаточном для своевременной уплаты налогов, сборов, страховых взносов</a:t>
            </a:r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в счет оплаты оказанных этим лицом услуг (выполненных работ, поставленных товаров) для государственных, муниципальных нужд;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4571" y="1985015"/>
            <a:ext cx="6728723" cy="3783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возникновения признаков несостоятельности (банкротства) заинтересованного лица в случае единовременной уплаты им налога, сбора, страхового взноса, пеней, штрафов,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процентов;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4570" y="2494416"/>
            <a:ext cx="6728723" cy="5460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имущественное положение физического лица (без учета имущества, на которое в соответствии с законодательством Российской Федерации не может быть обращено взыскание) исключает возможность единовременной уплаты налога, сбора, страхового взноса, пеней, штрафов, процентов;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4570" y="3179453"/>
            <a:ext cx="6728723" cy="3026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(или) реализация товаров, работ или услуг заинтересованным лицом носит сезонный характер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4569" y="3621124"/>
            <a:ext cx="6728723" cy="6355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оснований для предоставления отсрочки или рассрочки по уплате налогов и (или) сборов, подлежащих уплате в связи с перемещением товаров через таможенную границу Евразийского экономического союза, установленных правом Евразийского экономического союза и законодательством Российской Федерации о таможенном регулировании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44568" y="4358368"/>
            <a:ext cx="6728723" cy="4386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единовременной уплаты сумм налогов, сборов, страховых взносов, пеней, штрафов, процентов, подлежащих уплате в бюджетную систему Российской Федерации по результатам налоговой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21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2460" y="245519"/>
            <a:ext cx="82545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 defTabSz="1040754">
              <a:spcBef>
                <a:spcPct val="0"/>
              </a:spcBef>
            </a:pPr>
            <a:r>
              <a:rPr lang="ru-RU" dirty="0" smtClean="0">
                <a:solidFill>
                  <a:srgbClr val="375F91"/>
                </a:solidFill>
                <a:cs typeface="Times New Roman" pitchFamily="18" charset="0"/>
              </a:rPr>
              <a:t>О</a:t>
            </a:r>
            <a:r>
              <a:rPr lang="ru-RU" smtClean="0">
                <a:solidFill>
                  <a:srgbClr val="375F91"/>
                </a:solidFill>
                <a:cs typeface="Times New Roman" pitchFamily="18" charset="0"/>
              </a:rPr>
              <a:t>тсрочка </a:t>
            </a:r>
            <a:r>
              <a:rPr lang="ru-RU" dirty="0">
                <a:solidFill>
                  <a:srgbClr val="375F91"/>
                </a:solidFill>
                <a:cs typeface="Times New Roman" pitchFamily="18" charset="0"/>
              </a:rPr>
              <a:t>(рассрочка) в порядке ст. 64 НК РФ</a:t>
            </a:r>
          </a:p>
        </p:txBody>
      </p:sp>
      <p:sp>
        <p:nvSpPr>
          <p:cNvPr id="9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8276" y="693683"/>
            <a:ext cx="7857534" cy="9017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Перечень </a:t>
            </a:r>
            <a:r>
              <a:rPr lang="ru-RU" sz="1600" dirty="0"/>
              <a:t>документов, необходимых для рассмотрения вопроса о предоставлении отсрочки (рассрочки), определен п.4, 5 ст. 64 НК РФ и Порядком , утвержденным </a:t>
            </a:r>
            <a:r>
              <a:rPr lang="ru-RU" sz="1600" dirty="0" smtClean="0"/>
              <a:t>приказом </a:t>
            </a:r>
            <a:r>
              <a:rPr lang="ru-RU" sz="1600" dirty="0"/>
              <a:t>ФНС </a:t>
            </a:r>
            <a:r>
              <a:rPr lang="ru-RU" sz="1600" dirty="0" smtClean="0"/>
              <a:t>России от </a:t>
            </a:r>
            <a:r>
              <a:rPr lang="ru-RU" sz="1600" dirty="0"/>
              <a:t>30.11.2022 N ЕД-7-8/1134@</a:t>
            </a:r>
          </a:p>
          <a:p>
            <a:pPr algn="ctr"/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47697" y="1768459"/>
            <a:ext cx="3127879" cy="14224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справки банков о ежемесячных оборотах денежных средств </a:t>
            </a:r>
            <a:r>
              <a:rPr lang="ru-RU" sz="1000" dirty="0" smtClean="0">
                <a:solidFill>
                  <a:schemeClr val="tx1"/>
                </a:solidFill>
              </a:rPr>
              <a:t>за </a:t>
            </a:r>
            <a:r>
              <a:rPr lang="ru-RU" sz="1000" dirty="0">
                <a:solidFill>
                  <a:schemeClr val="tx1"/>
                </a:solidFill>
              </a:rPr>
              <a:t>каждый месяц из предшествующих подаче указанного заявления шести месяцев по счетам </a:t>
            </a:r>
            <a:r>
              <a:rPr lang="ru-RU" sz="1000" dirty="0" smtClean="0">
                <a:solidFill>
                  <a:schemeClr val="tx1"/>
                </a:solidFill>
              </a:rPr>
              <a:t>в </a:t>
            </a:r>
            <a:r>
              <a:rPr lang="ru-RU" sz="1000" dirty="0">
                <a:solidFill>
                  <a:schemeClr val="tx1"/>
                </a:solidFill>
              </a:rPr>
              <a:t>банках, а также о наличии </a:t>
            </a:r>
            <a:r>
              <a:rPr lang="ru-RU" sz="1000" dirty="0" smtClean="0">
                <a:solidFill>
                  <a:schemeClr val="tx1"/>
                </a:solidFill>
              </a:rPr>
              <a:t>расчетных </a:t>
            </a:r>
            <a:r>
              <a:rPr lang="ru-RU" sz="1000" dirty="0">
                <a:solidFill>
                  <a:schemeClr val="tx1"/>
                </a:solidFill>
              </a:rPr>
              <a:t>документов, помещенных в соответствующую картотеку неоплаченных расчетных документов, либо об их отсутствии в этой картотеке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14313" y="1705081"/>
            <a:ext cx="2131498" cy="1485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справки банков об остатках денежных средств (электронных денежных средств, драгоценных металлов) на всех </a:t>
            </a:r>
            <a:r>
              <a:rPr lang="ru-RU" sz="1000" dirty="0" smtClean="0">
                <a:solidFill>
                  <a:schemeClr val="tx1"/>
                </a:solidFill>
              </a:rPr>
              <a:t>счетах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83769" y="3447458"/>
            <a:ext cx="3153102" cy="12625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перечень контрагентов - дебиторов этого лица с указанием цен договоров, заключенных с соответствующими контрагентами - дебиторами, и сроков их исполнения. Заинтересованное лицо вправе предоставить аналогичную информацию об иных обязательствах и основаниях их возникновения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83769" y="1705080"/>
            <a:ext cx="2137804" cy="1485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заявление о предоставлении отсрочки или рассрочки в электронной форме по телекоммуникационным каналам связи или через личный кабинет налогоплательщика (Форма по КНД 1150086).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0919" y="3451727"/>
            <a:ext cx="3569313" cy="12625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Обеспечение выполнения условий отсрочки (рассрочки):</a:t>
            </a: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ru-RU" sz="1050" dirty="0" smtClean="0">
                <a:solidFill>
                  <a:schemeClr val="tx1"/>
                </a:solidFill>
              </a:rPr>
              <a:t>Залог в соответствии со ст. 73 НК РФ</a:t>
            </a: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ru-RU" sz="1050" dirty="0" smtClean="0">
                <a:solidFill>
                  <a:schemeClr val="tx1"/>
                </a:solidFill>
              </a:rPr>
              <a:t>Поручительство </a:t>
            </a:r>
            <a:r>
              <a:rPr lang="ru-RU" sz="1050" dirty="0">
                <a:solidFill>
                  <a:schemeClr val="tx1"/>
                </a:solidFill>
              </a:rPr>
              <a:t>в соответствии со ст. </a:t>
            </a:r>
            <a:r>
              <a:rPr lang="ru-RU" sz="1050" dirty="0" smtClean="0">
                <a:solidFill>
                  <a:schemeClr val="tx1"/>
                </a:solidFill>
              </a:rPr>
              <a:t>74 </a:t>
            </a:r>
            <a:r>
              <a:rPr lang="ru-RU" sz="1050" dirty="0">
                <a:solidFill>
                  <a:schemeClr val="tx1"/>
                </a:solidFill>
              </a:rPr>
              <a:t>НК РФ</a:t>
            </a: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ru-RU" sz="1050" dirty="0" smtClean="0">
                <a:solidFill>
                  <a:schemeClr val="tx1"/>
                </a:solidFill>
              </a:rPr>
              <a:t>Банковская гарантия </a:t>
            </a:r>
            <a:r>
              <a:rPr lang="ru-RU" sz="1050" dirty="0">
                <a:solidFill>
                  <a:schemeClr val="tx1"/>
                </a:solidFill>
              </a:rPr>
              <a:t>в соответствии со ст. </a:t>
            </a:r>
            <a:r>
              <a:rPr lang="ru-RU" sz="1050" dirty="0" smtClean="0">
                <a:solidFill>
                  <a:schemeClr val="tx1"/>
                </a:solidFill>
              </a:rPr>
              <a:t>74.1 </a:t>
            </a:r>
            <a:r>
              <a:rPr lang="ru-RU" sz="1050" dirty="0">
                <a:solidFill>
                  <a:schemeClr val="tx1"/>
                </a:solidFill>
              </a:rPr>
              <a:t>НК РФ</a:t>
            </a:r>
          </a:p>
          <a:p>
            <a:pPr algn="ctr"/>
            <a:endParaRPr lang="ru-RU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2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260" y="269972"/>
            <a:ext cx="8287640" cy="317705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40754">
              <a:lnSpc>
                <a:spcPct val="100000"/>
              </a:lnSpc>
              <a:defRPr/>
            </a:pPr>
            <a:r>
              <a:rPr lang="ru-RU" sz="1600" dirty="0" smtClean="0">
                <a:solidFill>
                  <a:srgbClr val="375F91"/>
                </a:solidFill>
                <a:latin typeface="Arial Narrow" pitchFamily="34" charset="0"/>
                <a:cs typeface="Times New Roman" pitchFamily="18" charset="0"/>
              </a:rPr>
              <a:t>Мировое соглашение</a:t>
            </a:r>
            <a:endParaRPr lang="ru-RU" sz="1600" dirty="0" smtClean="0">
              <a:solidFill>
                <a:srgbClr val="375F91"/>
              </a:solidFill>
              <a:latin typeface="Arial Narrow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7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3501" y="587676"/>
            <a:ext cx="7870146" cy="10519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В соответствии со статьей 2 Федерального закона от 26.10.2002 № 127-ФЗ «О несостоятельности (банкротстве)» (далее – Закон о банкротстве) под мировым соглашением понимается процедура, применяемая в деле о банкротстве на любой стадии его рассмотрения в целях прекращения производства по делу о банкротстве путем соглашения между должником и кредиторами. </a:t>
            </a:r>
            <a:endParaRPr lang="ru-RU" sz="1050" dirty="0" smtClean="0"/>
          </a:p>
          <a:p>
            <a:pPr algn="ctr"/>
            <a:r>
              <a:rPr lang="ru-RU" sz="1050" dirty="0" smtClean="0"/>
              <a:t>К мировым </a:t>
            </a:r>
            <a:r>
              <a:rPr lang="ru-RU" sz="1050" dirty="0"/>
              <a:t>соглашениям, заключаемым в ходе процедур банкротства и предусматривающим погашение задолженности по обязательным платежам, предъявляются следующие требования: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3502" y="1746819"/>
            <a:ext cx="3455800" cy="655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 smtClean="0">
              <a:solidFill>
                <a:schemeClr val="tx1"/>
              </a:solidFill>
            </a:endParaRPr>
          </a:p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полное </a:t>
            </a:r>
            <a:r>
              <a:rPr lang="ru-RU" sz="1050" dirty="0">
                <a:solidFill>
                  <a:schemeClr val="tx1"/>
                </a:solidFill>
              </a:rPr>
              <a:t>погашение требований об уплате обязательных платежей </a:t>
            </a:r>
            <a:r>
              <a:rPr lang="ru-RU" sz="1050" dirty="0" smtClean="0">
                <a:solidFill>
                  <a:schemeClr val="tx1"/>
                </a:solidFill>
              </a:rPr>
              <a:t>ежемесячно</a:t>
            </a:r>
            <a:r>
              <a:rPr lang="ru-RU" sz="1050" dirty="0">
                <a:solidFill>
                  <a:schemeClr val="tx1"/>
                </a:solidFill>
              </a:rPr>
              <a:t>, пропорционально, равными долями в течение года с даты утверждения мирового соглашения арбитражным судом.</a:t>
            </a:r>
          </a:p>
          <a:p>
            <a:pPr algn="ctr"/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0737" y="1746820"/>
            <a:ext cx="3732224" cy="6558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00" dirty="0" smtClean="0">
                <a:solidFill>
                  <a:schemeClr val="tx1"/>
                </a:solidFill>
              </a:rPr>
              <a:t>погашение процентов, установленных </a:t>
            </a:r>
            <a:r>
              <a:rPr lang="ru-RU" sz="1000" dirty="0">
                <a:solidFill>
                  <a:schemeClr val="tx1"/>
                </a:solidFill>
              </a:rPr>
              <a:t>на дату утверждения </a:t>
            </a:r>
            <a:r>
              <a:rPr lang="ru-RU" sz="1000" dirty="0" smtClean="0">
                <a:solidFill>
                  <a:schemeClr val="tx1"/>
                </a:solidFill>
              </a:rPr>
              <a:t>МС арбитражным </a:t>
            </a:r>
            <a:r>
              <a:rPr lang="ru-RU" sz="1000" dirty="0">
                <a:solidFill>
                  <a:schemeClr val="tx1"/>
                </a:solidFill>
              </a:rPr>
              <a:t>судом, исходя из непогашенной суммы </a:t>
            </a:r>
            <a:r>
              <a:rPr lang="ru-RU" sz="1000" dirty="0" smtClean="0">
                <a:solidFill>
                  <a:schemeClr val="tx1"/>
                </a:solidFill>
              </a:rPr>
              <a:t>задолженности. </a:t>
            </a:r>
            <a:r>
              <a:rPr lang="ru-RU" sz="1000" dirty="0">
                <a:solidFill>
                  <a:schemeClr val="tx1"/>
                </a:solidFill>
              </a:rPr>
              <a:t>Расчет названных процентов подлежит обязательному отражению в </a:t>
            </a:r>
            <a:r>
              <a:rPr lang="ru-RU" sz="1000" dirty="0" smtClean="0">
                <a:solidFill>
                  <a:schemeClr val="tx1"/>
                </a:solidFill>
              </a:rPr>
              <a:t>договоре мирового соглашения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3503" y="2472035"/>
            <a:ext cx="3140489" cy="11855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05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050" dirty="0" smtClean="0">
                <a:solidFill>
                  <a:schemeClr val="tx1"/>
                </a:solidFill>
              </a:rPr>
              <a:t>Обеспечение </a:t>
            </a:r>
            <a:r>
              <a:rPr lang="ru-RU" sz="1050" dirty="0">
                <a:solidFill>
                  <a:schemeClr val="tx1"/>
                </a:solidFill>
              </a:rPr>
              <a:t>выполнения условий </a:t>
            </a:r>
            <a:r>
              <a:rPr lang="ru-RU" sz="1050" dirty="0" smtClean="0">
                <a:solidFill>
                  <a:schemeClr val="tx1"/>
                </a:solidFill>
              </a:rPr>
              <a:t>МС:</a:t>
            </a:r>
            <a:endParaRPr lang="ru-RU" sz="1050" dirty="0">
              <a:solidFill>
                <a:schemeClr val="tx1"/>
              </a:solidFill>
            </a:endParaRPr>
          </a:p>
          <a:p>
            <a:pPr marL="171450" lvl="0" indent="-171450" algn="ctr">
              <a:buFont typeface="Wingdings" panose="05000000000000000000" pitchFamily="2" charset="2"/>
              <a:buChar char="q"/>
            </a:pPr>
            <a:r>
              <a:rPr lang="ru-RU" sz="1050" dirty="0">
                <a:solidFill>
                  <a:schemeClr val="tx1"/>
                </a:solidFill>
              </a:rPr>
              <a:t>Залог в соответствии со ст. 73 НК РФ</a:t>
            </a:r>
          </a:p>
          <a:p>
            <a:pPr marL="171450" lvl="0" indent="-171450" algn="ctr">
              <a:buFont typeface="Wingdings" panose="05000000000000000000" pitchFamily="2" charset="2"/>
              <a:buChar char="q"/>
            </a:pPr>
            <a:r>
              <a:rPr lang="ru-RU" sz="1050" dirty="0">
                <a:solidFill>
                  <a:schemeClr val="tx1"/>
                </a:solidFill>
              </a:rPr>
              <a:t>Поручительство в соответствии со ст. 74 НК РФ</a:t>
            </a:r>
          </a:p>
          <a:p>
            <a:pPr marL="171450" lvl="0" indent="-171450" algn="ctr">
              <a:buFont typeface="Wingdings" panose="05000000000000000000" pitchFamily="2" charset="2"/>
              <a:buChar char="q"/>
            </a:pPr>
            <a:r>
              <a:rPr lang="ru-RU" sz="1050" dirty="0">
                <a:solidFill>
                  <a:schemeClr val="tx1"/>
                </a:solidFill>
              </a:rPr>
              <a:t>Банковская гарантия в соответствии со ст. 74.1 НК </a:t>
            </a:r>
            <a:r>
              <a:rPr lang="ru-RU" sz="1050" dirty="0" smtClean="0">
                <a:solidFill>
                  <a:schemeClr val="tx1"/>
                </a:solidFill>
              </a:rPr>
              <a:t>РФ</a:t>
            </a:r>
          </a:p>
          <a:p>
            <a:pPr lvl="0" algn="ctr"/>
            <a:r>
              <a:rPr lang="ru-RU" sz="1050" b="1" dirty="0" smtClean="0">
                <a:solidFill>
                  <a:schemeClr val="tx1"/>
                </a:solidFill>
              </a:rPr>
              <a:t>Обязательно нотариальное удостоверение </a:t>
            </a:r>
            <a:r>
              <a:rPr lang="ru-RU" sz="1050" b="1" dirty="0">
                <a:solidFill>
                  <a:schemeClr val="tx1"/>
                </a:solidFill>
              </a:rPr>
              <a:t>договоров поручительства и залога имущества</a:t>
            </a:r>
          </a:p>
          <a:p>
            <a:pPr lvl="0" algn="ctr"/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35972" y="2472037"/>
            <a:ext cx="2358522" cy="11918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залогодатель</a:t>
            </a:r>
            <a:r>
              <a:rPr lang="ru-RU" sz="1000" dirty="0">
                <a:solidFill>
                  <a:schemeClr val="tx1"/>
                </a:solidFill>
              </a:rPr>
              <a:t>, поручитель не должны иметь задолженности по налогам, сборам, страховым взносам, пени, штрафам, просроченной задолженности перед иными другими кредиторами, обладать признаками неплатежеспособности и недостаточности имущества.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0706" y="3726971"/>
            <a:ext cx="7189076" cy="11828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Договор залога должен содержать:</a:t>
            </a:r>
          </a:p>
          <a:p>
            <a:pPr marL="228600" indent="-228600" algn="ctr"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schemeClr val="tx1"/>
                </a:solidFill>
              </a:rPr>
              <a:t>передачу </a:t>
            </a:r>
            <a:r>
              <a:rPr lang="ru-RU" sz="1000" dirty="0">
                <a:solidFill>
                  <a:schemeClr val="tx1"/>
                </a:solidFill>
              </a:rPr>
              <a:t>прав на земельный участок в условиях возможной реализации предмета </a:t>
            </a:r>
            <a:r>
              <a:rPr lang="ru-RU" sz="1000" dirty="0" smtClean="0">
                <a:solidFill>
                  <a:schemeClr val="tx1"/>
                </a:solidFill>
              </a:rPr>
              <a:t>залога, если </a:t>
            </a:r>
            <a:r>
              <a:rPr lang="ru-RU" sz="1000" dirty="0">
                <a:solidFill>
                  <a:schemeClr val="tx1"/>
                </a:solidFill>
              </a:rPr>
              <a:t>в залог передается здание (сооружение</a:t>
            </a:r>
            <a:r>
              <a:rPr lang="ru-RU" sz="1000" dirty="0" smtClean="0">
                <a:solidFill>
                  <a:schemeClr val="tx1"/>
                </a:solidFill>
              </a:rPr>
              <a:t>);</a:t>
            </a:r>
          </a:p>
          <a:p>
            <a:pPr marL="228600" indent="-228600" algn="ctr"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schemeClr val="tx1"/>
                </a:solidFill>
              </a:rPr>
              <a:t>с</a:t>
            </a:r>
            <a:r>
              <a:rPr lang="ru-RU" sz="1000" dirty="0" smtClean="0">
                <a:solidFill>
                  <a:schemeClr val="tx1"/>
                </a:solidFill>
              </a:rPr>
              <a:t>трахование заложенных объектов с </a:t>
            </a:r>
            <a:r>
              <a:rPr lang="ru-RU" sz="1000" dirty="0">
                <a:solidFill>
                  <a:schemeClr val="tx1"/>
                </a:solidFill>
              </a:rPr>
              <a:t>приложением копии полиса </a:t>
            </a:r>
            <a:r>
              <a:rPr lang="ru-RU" sz="1000" dirty="0" smtClean="0">
                <a:solidFill>
                  <a:schemeClr val="tx1"/>
                </a:solidFill>
              </a:rPr>
              <a:t>страхования в части движимого имущества;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endParaRPr lang="ru-RU" sz="1000" dirty="0" smtClean="0">
              <a:solidFill>
                <a:schemeClr val="tx1"/>
              </a:solidFill>
            </a:endParaRPr>
          </a:p>
          <a:p>
            <a:pPr marL="228600" indent="-228600" algn="ctr"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schemeClr val="tx1"/>
                </a:solidFill>
              </a:rPr>
              <a:t>отчет </a:t>
            </a:r>
            <a:r>
              <a:rPr lang="ru-RU" sz="1000" dirty="0">
                <a:solidFill>
                  <a:schemeClr val="tx1"/>
                </a:solidFill>
              </a:rPr>
              <a:t>о стоимости </a:t>
            </a:r>
            <a:r>
              <a:rPr lang="ru-RU" sz="1000" dirty="0" smtClean="0">
                <a:solidFill>
                  <a:schemeClr val="tx1"/>
                </a:solidFill>
              </a:rPr>
              <a:t>имущества, предлагаемого </a:t>
            </a:r>
            <a:r>
              <a:rPr lang="ru-RU" sz="1000" dirty="0">
                <a:solidFill>
                  <a:schemeClr val="tx1"/>
                </a:solidFill>
              </a:rPr>
              <a:t>в </a:t>
            </a:r>
            <a:r>
              <a:rPr lang="ru-RU" sz="1000" dirty="0" smtClean="0">
                <a:solidFill>
                  <a:schemeClr val="tx1"/>
                </a:solidFill>
              </a:rPr>
              <a:t>залог;</a:t>
            </a:r>
          </a:p>
          <a:p>
            <a:pPr marL="228600" indent="-228600" algn="ctr"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schemeClr val="tx1"/>
                </a:solidFill>
              </a:rPr>
              <a:t>Заверение должником </a:t>
            </a:r>
            <a:r>
              <a:rPr lang="ru-RU" sz="1000" dirty="0">
                <a:solidFill>
                  <a:schemeClr val="tx1"/>
                </a:solidFill>
              </a:rPr>
              <a:t>об отсутствии просроченной задолженности перед любыми иными кредиторами, в случае предоставления в качестве залога имущества должника.</a:t>
            </a:r>
            <a:endParaRPr lang="ru-RU" sz="1000" dirty="0" smtClean="0">
              <a:solidFill>
                <a:schemeClr val="tx1"/>
              </a:solidFill>
            </a:endParaRPr>
          </a:p>
          <a:p>
            <a:pPr marL="228600" indent="-228600" algn="ctr">
              <a:buFont typeface="Wingdings" panose="05000000000000000000" pitchFamily="2" charset="2"/>
              <a:buChar char="q"/>
            </a:pPr>
            <a:endParaRPr lang="ru-RU" sz="1000" dirty="0">
              <a:solidFill>
                <a:schemeClr val="tx1"/>
              </a:solidFill>
            </a:endParaRPr>
          </a:p>
          <a:p>
            <a:pPr marL="228600" indent="-228600" algn="ctr">
              <a:buFont typeface="Wingdings" panose="05000000000000000000" pitchFamily="2" charset="2"/>
              <a:buChar char="q"/>
            </a:pPr>
            <a:endParaRPr lang="ru-RU" sz="1000" dirty="0" smtClean="0">
              <a:solidFill>
                <a:schemeClr val="tx1"/>
              </a:solidFill>
            </a:endParaRPr>
          </a:p>
          <a:p>
            <a:pPr marL="228600" indent="-228600" algn="ctr">
              <a:buFont typeface="Wingdings" panose="05000000000000000000" pitchFamily="2" charset="2"/>
              <a:buChar char="q"/>
            </a:pP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76474" y="2472035"/>
            <a:ext cx="2036905" cy="11855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 в МС необходимо отметить, что залогодатель обеспечивает государственную </a:t>
            </a:r>
            <a:r>
              <a:rPr lang="ru-RU" sz="1000" dirty="0">
                <a:solidFill>
                  <a:schemeClr val="tx1"/>
                </a:solidFill>
              </a:rPr>
              <a:t>регистрацию ипотеки не позднее 5 </a:t>
            </a:r>
            <a:r>
              <a:rPr lang="ru-RU" sz="1000" dirty="0" smtClean="0">
                <a:solidFill>
                  <a:schemeClr val="tx1"/>
                </a:solidFill>
              </a:rPr>
              <a:t>дней </a:t>
            </a:r>
            <a:r>
              <a:rPr lang="ru-RU" sz="1000" dirty="0">
                <a:solidFill>
                  <a:schemeClr val="tx1"/>
                </a:solidFill>
              </a:rPr>
              <a:t>до судебного заседания по утверждению мирового соглашения арбитражным </a:t>
            </a:r>
            <a:r>
              <a:rPr lang="ru-RU" sz="1000" dirty="0" smtClean="0">
                <a:solidFill>
                  <a:schemeClr val="tx1"/>
                </a:solidFill>
              </a:rPr>
              <a:t>судом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3"/>
          <p:cNvSpPr>
            <a:spLocks noGrp="1"/>
          </p:cNvSpPr>
          <p:nvPr/>
        </p:nvSpPr>
        <p:spPr>
          <a:xfrm>
            <a:off x="8442961" y="4579620"/>
            <a:ext cx="384912" cy="2131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860" y="270919"/>
            <a:ext cx="8254576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 defTabSz="1040754">
              <a:spcBef>
                <a:spcPct val="0"/>
              </a:spcBef>
            </a:pPr>
            <a:r>
              <a:rPr lang="ru-RU" sz="1200" dirty="0" smtClean="0">
                <a:solidFill>
                  <a:srgbClr val="375F91"/>
                </a:solidFill>
                <a:cs typeface="Times New Roman" pitchFamily="18" charset="0"/>
              </a:rPr>
              <a:t>ОТЛАГАТЕЛЬНЫЕ МЕРЫ ВЗЫСКАНИЯ</a:t>
            </a:r>
            <a:endParaRPr lang="ru-RU" sz="1200" dirty="0">
              <a:solidFill>
                <a:srgbClr val="375F91"/>
              </a:solidFill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00888" y="699990"/>
            <a:ext cx="7397181" cy="10909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В соответствии с Постановлением Правительства РФ от 29.03.2023 N 500 (ред. от 30.06.2023) "О мерах по урегулированию задолженности по уплате налогов, сборов, страховых взносов, пеней, штрафов, процентов, установленных Налоговым кодексом Российской Федерации, в 2023 году" следует, что предусмотренные Налоговым кодексом Российской Федерации предельные сроки направления требований об уплате задолженности и принятия решений о взыскании задолженности увеличиваются на 6 месяцев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Данная мера носит заявительный характер.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0888" y="1898167"/>
            <a:ext cx="7397181" cy="1286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/>
              <a:t>Принятие решений о применении мер принудительного взыскания задолженности в предельные сроки, установленные Налоговым кодексом Российской Федерации, осуществляется МИ ФНС России по управлению долгом. Данная мера носит заявительный характер.</a:t>
            </a:r>
          </a:p>
          <a:p>
            <a:pPr algn="just"/>
            <a:r>
              <a:rPr lang="ru-RU" sz="1200" dirty="0" smtClean="0"/>
              <a:t>В случае поступлений обращений от налогоплательщиков на продление сроков применения мер взыскания, Управлением данные обращения направляются в МИ ФНС России по управлению долгом для принятия решения</a:t>
            </a:r>
            <a:r>
              <a:rPr lang="ru-RU" sz="1200" dirty="0"/>
              <a:t>. </a:t>
            </a:r>
            <a:endParaRPr lang="ru-RU" sz="1200" dirty="0" smtClean="0"/>
          </a:p>
          <a:p>
            <a:pPr algn="just"/>
            <a:r>
              <a:rPr lang="ru-RU" sz="1200" dirty="0" smtClean="0"/>
              <a:t>Перечень </a:t>
            </a:r>
            <a:r>
              <a:rPr lang="ru-RU" sz="1200" dirty="0"/>
              <a:t>налогоплательщиков, в отношении которых могут приниматься указанные решения: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6746" y="3291837"/>
            <a:ext cx="1910780" cy="167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- </a:t>
            </a:r>
            <a:r>
              <a:rPr lang="ru-RU" sz="1100" dirty="0">
                <a:solidFill>
                  <a:schemeClr val="tx1"/>
                </a:solidFill>
              </a:rPr>
              <a:t>крупнейшие </a:t>
            </a:r>
            <a:r>
              <a:rPr lang="ru-RU" sz="1100" dirty="0" smtClean="0">
                <a:solidFill>
                  <a:schemeClr val="tx1"/>
                </a:solidFill>
              </a:rPr>
              <a:t>налогоплательщики</a:t>
            </a:r>
            <a:r>
              <a:rPr lang="ru-RU" sz="1100" dirty="0">
                <a:solidFill>
                  <a:schemeClr val="tx1"/>
                </a:solidFill>
              </a:rPr>
              <a:t>;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- системообразующие </a:t>
            </a:r>
            <a:r>
              <a:rPr lang="ru-RU" sz="1100" dirty="0">
                <a:solidFill>
                  <a:schemeClr val="tx1"/>
                </a:solidFill>
              </a:rPr>
              <a:t>организации; 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- стратегические предприятия;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- организации оборонно-промышленного </a:t>
            </a:r>
            <a:r>
              <a:rPr lang="ru-RU" sz="1100" dirty="0" smtClean="0">
                <a:solidFill>
                  <a:schemeClr val="tx1"/>
                </a:solidFill>
              </a:rPr>
              <a:t>комплекса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79989" y="3291837"/>
            <a:ext cx="1861380" cy="167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налогоплательщики, входящих </a:t>
            </a:r>
            <a:r>
              <a:rPr lang="ru-RU" sz="1100" dirty="0">
                <a:solidFill>
                  <a:schemeClr val="tx1"/>
                </a:solidFill>
              </a:rPr>
              <a:t>в перечень субъектов экономической деятельности (социально значимых организаций), утвержденного органом исполнительной власти субъекта </a:t>
            </a:r>
            <a:r>
              <a:rPr lang="ru-RU" sz="1100" dirty="0" smtClean="0">
                <a:solidFill>
                  <a:schemeClr val="tx1"/>
                </a:solidFill>
              </a:rPr>
              <a:t>РФ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53831" y="3291838"/>
            <a:ext cx="1274903" cy="167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налогоплательщики, включенные в перечень организаций, связанных с системами жизнеобеспечения </a:t>
            </a:r>
            <a:r>
              <a:rPr lang="ru-RU" sz="1100" dirty="0" smtClean="0">
                <a:solidFill>
                  <a:schemeClr val="tx1"/>
                </a:solidFill>
              </a:rPr>
              <a:t>населения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9182" y="3291838"/>
            <a:ext cx="2181949" cy="167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ЮЛ </a:t>
            </a:r>
            <a:r>
              <a:rPr lang="ru-RU" sz="1100" dirty="0">
                <a:solidFill>
                  <a:schemeClr val="tx1"/>
                </a:solidFill>
              </a:rPr>
              <a:t>с</a:t>
            </a:r>
            <a:r>
              <a:rPr lang="ru-RU" sz="1100" dirty="0" smtClean="0">
                <a:solidFill>
                  <a:schemeClr val="tx1"/>
                </a:solidFill>
              </a:rPr>
              <a:t> численностью </a:t>
            </a:r>
            <a:r>
              <a:rPr lang="ru-RU" sz="1100" dirty="0">
                <a:solidFill>
                  <a:schemeClr val="tx1"/>
                </a:solidFill>
              </a:rPr>
              <a:t>работников на последнюю отчетную дату: от 500 человек - для городов областного, республиканского, краевого подчинения; от 300 человек – для городов районного подчинения; от 100 человек – для иных муниципальных </a:t>
            </a:r>
            <a:r>
              <a:rPr lang="ru-RU" sz="1100" dirty="0" smtClean="0">
                <a:solidFill>
                  <a:schemeClr val="tx1"/>
                </a:solidFill>
              </a:rPr>
              <a:t>образований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0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3"/>
          <p:cNvSpPr>
            <a:spLocks noGrp="1"/>
          </p:cNvSpPr>
          <p:nvPr/>
        </p:nvSpPr>
        <p:spPr>
          <a:xfrm>
            <a:off x="8442961" y="4579620"/>
            <a:ext cx="384912" cy="349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9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860" y="270919"/>
            <a:ext cx="8254576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 defTabSz="1040754">
              <a:spcBef>
                <a:spcPct val="0"/>
              </a:spcBef>
            </a:pPr>
            <a:r>
              <a:rPr lang="ru-RU" sz="2200" dirty="0" smtClean="0">
                <a:solidFill>
                  <a:srgbClr val="375F91"/>
                </a:solidFill>
                <a:cs typeface="Times New Roman" pitchFamily="18" charset="0"/>
              </a:rPr>
              <a:t>КООРДИНАЦИЯ ДЕЙСТВИЙ В БАНКРОТСТВЕ</a:t>
            </a:r>
            <a:endParaRPr lang="ru-RU" sz="2200" dirty="0">
              <a:solidFill>
                <a:srgbClr val="375F91"/>
              </a:solidFill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30623" y="983767"/>
            <a:ext cx="7636813" cy="370805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</a:rPr>
              <a:t>В соответствии с Постановлением Правительства РФ от 29.05.2004 N 257 "Об обеспечении интересов Российской Федерации как кредитора в деле о банкротстве и в процедурах, применяемых в деле о банкротстве" уполномоченным органом на представление интересов Российской Федерации в делах о банкротстве является Федеральная налоговая служба. ФНС России осуществляет свои полномочия как непосредственно, так и через территориальные налоговые </a:t>
            </a:r>
            <a:r>
              <a:rPr lang="ru-RU" sz="1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органы. </a:t>
            </a:r>
          </a:p>
          <a:p>
            <a:pPr algn="just">
              <a:lnSpc>
                <a:spcPct val="150000"/>
              </a:lnSpc>
            </a:pP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</a:rPr>
              <a:t>На площадку стоит обращаться, когда появилась угроза банкротства или накопился долг перед бюджетом или иными кредиторами.</a:t>
            </a:r>
          </a:p>
          <a:p>
            <a:pPr algn="just">
              <a:lnSpc>
                <a:spcPct val="150000"/>
              </a:lnSpc>
            </a:pP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</a:rPr>
              <a:t>Обратиться на площадку можно заполнив онлайн заявку на сайте nalog.gov.ru, если нужна консультация можно позвонить по номеру +7 499 673-90-04.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Если отсутствует задолженность перед бюджетом, но есть перед другими кредиторами, то в целях получения сервисного решения по урегулированию задолженности перед иными кредиторами возможно обратиться в Фонд содействия реструктуризации долга.</a:t>
            </a:r>
            <a:endParaRPr lang="ru-RU" sz="12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74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13955</TotalTime>
  <Words>1300</Words>
  <Application>Microsoft Office PowerPoint</Application>
  <PresentationFormat>Экран (16:9)</PresentationFormat>
  <Paragraphs>128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Times New Roman</vt:lpstr>
      <vt:lpstr>Wingdings</vt:lpstr>
      <vt:lpstr>Тема1</vt:lpstr>
      <vt:lpstr>Презентация PowerPoint</vt:lpstr>
      <vt:lpstr>ПРИНЦИПЫ РАБОТЫ ПЛОЩАДКИ РЕСТРУКТУРИЗАЦИИ ДОЛГОМ</vt:lpstr>
      <vt:lpstr>Презентация PowerPoint</vt:lpstr>
      <vt:lpstr>Презентация PowerPoint</vt:lpstr>
      <vt:lpstr>Презентация PowerPoint</vt:lpstr>
      <vt:lpstr>Презентация PowerPoint</vt:lpstr>
      <vt:lpstr>Мировое соглашение</vt:lpstr>
      <vt:lpstr>Презентация PowerPoint</vt:lpstr>
      <vt:lpstr>Презентация PowerPoint</vt:lpstr>
      <vt:lpstr>Фонд содействия реструктуризации долга</vt:lpstr>
      <vt:lpstr>РЕЗУЛЬТАТЫ РАБОТЫ ПЛОЩАДКИ РЕСТРУКТУРИЗАЦИИ ДОЛГА ПО СОСТОЯНИЮ НА 01.11.2023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Грудякова Марина Федоровна</cp:lastModifiedBy>
  <cp:revision>1100</cp:revision>
  <cp:lastPrinted>2023-11-15T12:52:17Z</cp:lastPrinted>
  <dcterms:modified xsi:type="dcterms:W3CDTF">2023-11-15T12:52:47Z</dcterms:modified>
</cp:coreProperties>
</file>