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5" r:id="rId1"/>
  </p:sldMasterIdLst>
  <p:notesMasterIdLst>
    <p:notesMasterId r:id="rId11"/>
  </p:notesMasterIdLst>
  <p:sldIdLst>
    <p:sldId id="268" r:id="rId2"/>
    <p:sldId id="269" r:id="rId3"/>
    <p:sldId id="282" r:id="rId4"/>
    <p:sldId id="278" r:id="rId5"/>
    <p:sldId id="275" r:id="rId6"/>
    <p:sldId id="280" r:id="rId7"/>
    <p:sldId id="277" r:id="rId8"/>
    <p:sldId id="285" r:id="rId9"/>
    <p:sldId id="284" r:id="rId10"/>
  </p:sldIdLst>
  <p:sldSz cx="12192000" cy="6858000"/>
  <p:notesSz cx="6797675" cy="9926638"/>
  <p:defaultTextStyle>
    <a:defPPr>
      <a:defRPr lang="en-US"/>
    </a:defPPr>
    <a:lvl1pPr marL="0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45718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ей Фильшин" initials="АФ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22" autoAdjust="0"/>
  </p:normalViewPr>
  <p:slideViewPr>
    <p:cSldViewPr snapToGrid="0">
      <p:cViewPr varScale="1">
        <p:scale>
          <a:sx n="107" d="100"/>
          <a:sy n="107" d="100"/>
        </p:scale>
        <p:origin x="-576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6A25E-CB30-4E9D-AC53-5BF58FF5056D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82FD7-2E40-4333-9EB4-DEBB00E93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628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652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 b="0">
                <a:solidFill>
                  <a:schemeClr val="bg1"/>
                </a:solidFill>
                <a:latin typeface="+mj-lt"/>
              </a:defRPr>
            </a:lvl1pPr>
            <a:lvl2pPr marL="54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3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67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62" y="1037861"/>
            <a:ext cx="1008374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22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97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3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2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700"/>
            </a:lvl1pPr>
            <a:lvl2pPr marL="544170" indent="0">
              <a:buNone/>
              <a:defRPr sz="1500"/>
            </a:lvl2pPr>
            <a:lvl3pPr marL="1088339" indent="0">
              <a:buNone/>
              <a:defRPr sz="1200"/>
            </a:lvl3pPr>
            <a:lvl4pPr marL="1632510" indent="0">
              <a:buNone/>
              <a:defRPr sz="1100"/>
            </a:lvl4pPr>
            <a:lvl5pPr marL="2176680" indent="0">
              <a:buNone/>
              <a:defRPr sz="1100"/>
            </a:lvl5pPr>
            <a:lvl6pPr marL="2720849" indent="0">
              <a:buNone/>
              <a:defRPr sz="1100"/>
            </a:lvl6pPr>
            <a:lvl7pPr marL="3265020" indent="0">
              <a:buNone/>
              <a:defRPr sz="1100"/>
            </a:lvl7pPr>
            <a:lvl8pPr marL="3809190" indent="0">
              <a:buNone/>
              <a:defRPr sz="1100"/>
            </a:lvl8pPr>
            <a:lvl9pPr marL="435335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77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900"/>
            </a:lvl1pPr>
            <a:lvl2pPr marL="544170" indent="0">
              <a:buNone/>
              <a:defRPr sz="3300"/>
            </a:lvl2pPr>
            <a:lvl3pPr marL="1088339" indent="0">
              <a:buNone/>
              <a:defRPr sz="2800"/>
            </a:lvl3pPr>
            <a:lvl4pPr marL="1632510" indent="0">
              <a:buNone/>
              <a:defRPr sz="2400"/>
            </a:lvl4pPr>
            <a:lvl5pPr marL="2176680" indent="0">
              <a:buNone/>
              <a:defRPr sz="2400"/>
            </a:lvl5pPr>
            <a:lvl6pPr marL="2720849" indent="0">
              <a:buNone/>
              <a:defRPr sz="2400"/>
            </a:lvl6pPr>
            <a:lvl7pPr marL="3265020" indent="0">
              <a:buNone/>
              <a:defRPr sz="2400"/>
            </a:lvl7pPr>
            <a:lvl8pPr marL="3809190" indent="0">
              <a:buNone/>
              <a:defRPr sz="2400"/>
            </a:lvl8pPr>
            <a:lvl9pPr marL="4353359" indent="0">
              <a:buNone/>
              <a:defRPr sz="24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700"/>
            </a:lvl1pPr>
            <a:lvl2pPr marL="544170" indent="0">
              <a:buNone/>
              <a:defRPr sz="1500"/>
            </a:lvl2pPr>
            <a:lvl3pPr marL="1088339" indent="0">
              <a:buNone/>
              <a:defRPr sz="1200"/>
            </a:lvl3pPr>
            <a:lvl4pPr marL="1632510" indent="0">
              <a:buNone/>
              <a:defRPr sz="1100"/>
            </a:lvl4pPr>
            <a:lvl5pPr marL="2176680" indent="0">
              <a:buNone/>
              <a:defRPr sz="1100"/>
            </a:lvl5pPr>
            <a:lvl6pPr marL="2720849" indent="0">
              <a:buNone/>
              <a:defRPr sz="1100"/>
            </a:lvl6pPr>
            <a:lvl7pPr marL="3265020" indent="0">
              <a:buNone/>
              <a:defRPr sz="1100"/>
            </a:lvl7pPr>
            <a:lvl8pPr marL="3809190" indent="0">
              <a:buNone/>
              <a:defRPr sz="1100"/>
            </a:lvl8pPr>
            <a:lvl9pPr marL="435335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640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563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2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52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1"/>
            <a:ext cx="12192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304622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200"/>
              </a:lnSpc>
              <a:defRPr sz="63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119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2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6017" indent="3313">
              <a:defRPr>
                <a:latin typeface="+mj-lt"/>
              </a:defRPr>
            </a:lvl2pPr>
            <a:lvl3pPr marL="655958" indent="-271660">
              <a:tabLst/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5412" tIns="47705" rIns="95412" bIns="47705" rtlCol="0">
            <a:noAutofit/>
          </a:bodyPr>
          <a:lstStyle/>
          <a:p>
            <a:pPr defTabSz="1088367"/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9" y="745067"/>
            <a:ext cx="10064851" cy="1261535"/>
          </a:xfrm>
        </p:spPr>
        <p:txBody>
          <a:bodyPr/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425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2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6017" indent="3313">
              <a:defRPr>
                <a:latin typeface="+mj-lt"/>
              </a:defRPr>
            </a:lvl2pPr>
            <a:lvl3pPr marL="655958" indent="-271660">
              <a:tabLst/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5412" tIns="47705" rIns="95412" bIns="47705" rtlCol="0">
            <a:noAutofit/>
          </a:bodyPr>
          <a:lstStyle/>
          <a:p>
            <a:pPr defTabSz="1088367"/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8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37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1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9331" indent="0">
              <a:defRPr>
                <a:latin typeface="+mj-lt"/>
              </a:defRPr>
            </a:lvl2pPr>
            <a:lvl3pPr marL="655958" indent="-271660"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 marL="14974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18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8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0"/>
            <a:ext cx="12192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304624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200"/>
              </a:lnSpc>
              <a:defRPr sz="63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51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1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9331" indent="0">
              <a:defRPr>
                <a:latin typeface="+mj-lt"/>
              </a:defRPr>
            </a:lvl2pPr>
            <a:lvl3pPr marL="655958" indent="-271660"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 marL="14974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18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1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9" y="2006604"/>
            <a:ext cx="10176933" cy="4275665"/>
          </a:xfrm>
        </p:spPr>
        <p:txBody>
          <a:bodyPr>
            <a:noAutofit/>
          </a:bodyPr>
          <a:lstStyle>
            <a:lvl1pPr marL="379321" indent="0">
              <a:buFontTx/>
              <a:buNone/>
              <a:defRPr b="1">
                <a:latin typeface="+mj-lt"/>
              </a:defRPr>
            </a:lvl1pPr>
            <a:lvl2pPr marL="376008" indent="3313">
              <a:defRPr>
                <a:latin typeface="+mj-lt"/>
              </a:defRPr>
            </a:lvl2pPr>
            <a:lvl3pPr marL="655942" indent="-271653">
              <a:tabLst/>
              <a:defRPr>
                <a:latin typeface="+mj-lt"/>
              </a:defRPr>
            </a:lvl3pPr>
            <a:lvl4pPr marL="0" indent="37600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8" y="5127076"/>
            <a:ext cx="1231491" cy="376853"/>
          </a:xfrm>
          <a:prstGeom prst="rect">
            <a:avLst/>
          </a:prstGeom>
          <a:noFill/>
        </p:spPr>
        <p:txBody>
          <a:bodyPr wrap="square" lIns="95410" tIns="47704" rIns="95410" bIns="47704" rtlCol="0">
            <a:noAutofit/>
          </a:bodyPr>
          <a:lstStyle/>
          <a:p>
            <a:pPr defTabSz="1088339"/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20" y="745069"/>
            <a:ext cx="10064851" cy="1261535"/>
          </a:xfrm>
        </p:spPr>
        <p:txBody>
          <a:bodyPr/>
          <a:lstStyle>
            <a:lvl1pPr marL="0" marR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4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9" y="2006604"/>
            <a:ext cx="10176933" cy="4275665"/>
          </a:xfrm>
        </p:spPr>
        <p:txBody>
          <a:bodyPr>
            <a:noAutofit/>
          </a:bodyPr>
          <a:lstStyle>
            <a:lvl1pPr marL="379321" indent="0">
              <a:buFontTx/>
              <a:buNone/>
              <a:defRPr b="1">
                <a:latin typeface="+mj-lt"/>
              </a:defRPr>
            </a:lvl1pPr>
            <a:lvl2pPr marL="376008" indent="3313">
              <a:defRPr>
                <a:latin typeface="+mj-lt"/>
              </a:defRPr>
            </a:lvl2pPr>
            <a:lvl3pPr marL="655942" indent="-271653">
              <a:tabLst/>
              <a:defRPr>
                <a:latin typeface="+mj-lt"/>
              </a:defRPr>
            </a:lvl3pPr>
            <a:lvl4pPr marL="0" indent="37600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8" y="5127076"/>
            <a:ext cx="1231491" cy="376853"/>
          </a:xfrm>
          <a:prstGeom prst="rect">
            <a:avLst/>
          </a:prstGeom>
          <a:noFill/>
        </p:spPr>
        <p:txBody>
          <a:bodyPr wrap="square" lIns="95410" tIns="47704" rIns="95410" bIns="47704" rtlCol="0">
            <a:noAutofit/>
          </a:bodyPr>
          <a:lstStyle/>
          <a:p>
            <a:pPr defTabSz="1088339"/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9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2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9" y="2006602"/>
            <a:ext cx="10176933" cy="4275665"/>
          </a:xfrm>
        </p:spPr>
        <p:txBody>
          <a:bodyPr>
            <a:noAutofit/>
          </a:bodyPr>
          <a:lstStyle>
            <a:lvl1pPr marL="379321" indent="0">
              <a:buFontTx/>
              <a:buNone/>
              <a:defRPr b="1">
                <a:latin typeface="+mj-lt"/>
              </a:defRPr>
            </a:lvl1pPr>
            <a:lvl2pPr marL="379321" indent="0">
              <a:defRPr>
                <a:latin typeface="+mj-lt"/>
              </a:defRPr>
            </a:lvl2pPr>
            <a:lvl3pPr marL="655942" indent="-271653">
              <a:defRPr>
                <a:latin typeface="+mj-lt"/>
              </a:defRPr>
            </a:lvl3pPr>
            <a:lvl4pPr marL="0" indent="376008">
              <a:defRPr>
                <a:latin typeface="+mj-lt"/>
              </a:defRPr>
            </a:lvl4pPr>
            <a:lvl5pPr marL="14974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19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52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9" y="2006602"/>
            <a:ext cx="10176933" cy="4275665"/>
          </a:xfrm>
        </p:spPr>
        <p:txBody>
          <a:bodyPr>
            <a:noAutofit/>
          </a:bodyPr>
          <a:lstStyle>
            <a:lvl1pPr marL="379321" indent="0">
              <a:buFontTx/>
              <a:buNone/>
              <a:defRPr b="1">
                <a:latin typeface="+mj-lt"/>
              </a:defRPr>
            </a:lvl1pPr>
            <a:lvl2pPr marL="379321" indent="0">
              <a:defRPr>
                <a:latin typeface="+mj-lt"/>
              </a:defRPr>
            </a:lvl2pPr>
            <a:lvl3pPr marL="655942" indent="-271653">
              <a:defRPr>
                <a:latin typeface="+mj-lt"/>
              </a:defRPr>
            </a:lvl3pPr>
            <a:lvl4pPr marL="0" indent="376008">
              <a:defRPr>
                <a:latin typeface="+mj-lt"/>
              </a:defRPr>
            </a:lvl4pPr>
            <a:lvl5pPr marL="14974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19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0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0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729" y="1970916"/>
            <a:ext cx="7649123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2729" y="470729"/>
            <a:ext cx="7649123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6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8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1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3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207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67"/>
            <a:ext cx="10767483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4917" y="2006601"/>
            <a:ext cx="4863435" cy="427566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1" y="2006601"/>
            <a:ext cx="4895851" cy="427566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49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6"/>
            <a:ext cx="5386917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70" indent="0">
              <a:buNone/>
              <a:defRPr sz="2400" b="1"/>
            </a:lvl2pPr>
            <a:lvl3pPr marL="1088339" indent="0">
              <a:buNone/>
              <a:defRPr sz="2100" b="1"/>
            </a:lvl3pPr>
            <a:lvl4pPr marL="1632510" indent="0">
              <a:buNone/>
              <a:defRPr sz="1900" b="1"/>
            </a:lvl4pPr>
            <a:lvl5pPr marL="2176680" indent="0">
              <a:buNone/>
              <a:defRPr sz="1900" b="1"/>
            </a:lvl5pPr>
            <a:lvl6pPr marL="2720849" indent="0">
              <a:buNone/>
              <a:defRPr sz="1900" b="1"/>
            </a:lvl6pPr>
            <a:lvl7pPr marL="3265020" indent="0">
              <a:buNone/>
              <a:defRPr sz="1900" b="1"/>
            </a:lvl7pPr>
            <a:lvl8pPr marL="3809190" indent="0">
              <a:buNone/>
              <a:defRPr sz="1900" b="1"/>
            </a:lvl8pPr>
            <a:lvl9pPr marL="435335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6"/>
            <a:ext cx="5389033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70" indent="0">
              <a:buNone/>
              <a:defRPr sz="2400" b="1"/>
            </a:lvl2pPr>
            <a:lvl3pPr marL="1088339" indent="0">
              <a:buNone/>
              <a:defRPr sz="2100" b="1"/>
            </a:lvl3pPr>
            <a:lvl4pPr marL="1632510" indent="0">
              <a:buNone/>
              <a:defRPr sz="1900" b="1"/>
            </a:lvl4pPr>
            <a:lvl5pPr marL="2176680" indent="0">
              <a:buNone/>
              <a:defRPr sz="1900" b="1"/>
            </a:lvl5pPr>
            <a:lvl6pPr marL="2720849" indent="0">
              <a:buNone/>
              <a:defRPr sz="1900" b="1"/>
            </a:lvl6pPr>
            <a:lvl7pPr marL="3265020" indent="0">
              <a:buNone/>
              <a:defRPr sz="1900" b="1"/>
            </a:lvl7pPr>
            <a:lvl8pPr marL="3809190" indent="0">
              <a:buNone/>
              <a:defRPr sz="1900" b="1"/>
            </a:lvl8pPr>
            <a:lvl9pPr marL="435335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1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2" cstate="print"/>
          <a:stretch>
            <a:fillRect/>
          </a:stretch>
        </p:blipFill>
        <p:spPr bwMode="auto">
          <a:xfrm>
            <a:off x="3" y="1559"/>
            <a:ext cx="12191997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9" y="745067"/>
            <a:ext cx="10176933" cy="1234645"/>
          </a:xfrm>
          <a:prstGeom prst="rect">
            <a:avLst/>
          </a:prstGeom>
        </p:spPr>
        <p:txBody>
          <a:bodyPr vert="horz" lIns="108835" tIns="54417" rIns="108835" bIns="54417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4919" y="1988840"/>
            <a:ext cx="10176932" cy="4293427"/>
          </a:xfrm>
          <a:prstGeom prst="rect">
            <a:avLst/>
          </a:prstGeom>
        </p:spPr>
        <p:txBody>
          <a:bodyPr vert="horz" lIns="108835" tIns="54417" rIns="108835" bIns="54417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108835" tIns="54417" rIns="108835" bIns="5441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8339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88339"/>
              <a:t>21.03.2025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08835" tIns="54417" rIns="108835" bIns="5441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833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04577" y="5864225"/>
            <a:ext cx="671447" cy="684776"/>
          </a:xfrm>
          <a:prstGeom prst="rect">
            <a:avLst/>
          </a:prstGeom>
        </p:spPr>
        <p:txBody>
          <a:bodyPr vert="horz" lIns="108835" tIns="54417" rIns="108835" bIns="54417" rtlCol="0" anchor="ctr"/>
          <a:lstStyle>
            <a:lvl1pPr algn="ctr">
              <a:lnSpc>
                <a:spcPts val="2504"/>
              </a:lnSpc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 defTabSz="1088339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88339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45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  <p:sldLayoutId id="2147483910" r:id="rId15"/>
    <p:sldLayoutId id="2147483913" r:id="rId16"/>
    <p:sldLayoutId id="2147483914" r:id="rId17"/>
    <p:sldLayoutId id="2147483915" r:id="rId18"/>
    <p:sldLayoutId id="2147483916" r:id="rId19"/>
    <p:sldLayoutId id="2147483917" r:id="rId20"/>
  </p:sldLayoutIdLst>
  <p:hf hdr="0" ftr="0" dt="0"/>
  <p:txStyles>
    <p:titleStyle>
      <a:lvl1pPr algn="l" defTabSz="1088339" rtl="0" eaLnBrk="1" latinLnBrk="0" hangingPunct="1">
        <a:spcBef>
          <a:spcPct val="0"/>
        </a:spcBef>
        <a:buNone/>
        <a:defRPr sz="51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79321" indent="0" algn="l" defTabSz="10883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79321" indent="0" algn="l" defTabSz="1088339" rtl="0" eaLnBrk="1" latinLnBrk="0" hangingPunct="1">
        <a:spcBef>
          <a:spcPct val="20000"/>
        </a:spcBef>
        <a:buFont typeface="Arial" pitchFamily="34" charset="0"/>
        <a:buNone/>
        <a:defRPr sz="27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43733" indent="-271653" algn="l" defTabSz="1088339" rtl="0" eaLnBrk="1" latinLnBrk="0" hangingPunct="1">
        <a:spcBef>
          <a:spcPct val="20000"/>
        </a:spcBef>
        <a:buFont typeface="Arial" pitchFamily="34" charset="0"/>
        <a:buChar char="•"/>
        <a:defRPr sz="27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76008" algn="just" defTabSz="1088339" rtl="0" eaLnBrk="1" latinLnBrk="0" hangingPunct="1">
        <a:lnSpc>
          <a:spcPts val="2533"/>
        </a:lnSpc>
        <a:spcBef>
          <a:spcPts val="53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97404" indent="0" algn="l" defTabSz="1088339" rtl="0" eaLnBrk="1" latinLnBrk="0" hangingPunct="1">
        <a:lnSpc>
          <a:spcPts val="2400"/>
        </a:lnSpc>
        <a:spcBef>
          <a:spcPts val="533"/>
        </a:spcBef>
        <a:buFont typeface="Arial" pitchFamily="34" charset="0"/>
        <a:buNone/>
        <a:defRPr sz="19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992935" indent="-272085" algn="l" defTabSz="108833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105" indent="-272085" algn="l" defTabSz="108833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275" indent="-272085" algn="l" defTabSz="108833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443" indent="-272085" algn="l" defTabSz="108833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7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39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1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68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849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2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190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359" algn="l" defTabSz="10883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2155" y="3302493"/>
            <a:ext cx="10363200" cy="1686757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«Автоматизированная упрощенная система налогообложения (</a:t>
            </a:r>
            <a:r>
              <a:rPr lang="ru-RU" sz="4000" dirty="0" err="1" smtClean="0"/>
              <a:t>АвтоУСН</a:t>
            </a:r>
            <a:r>
              <a:rPr lang="ru-RU" sz="4000" dirty="0" smtClean="0"/>
              <a:t>). Условия перехода и преимущества»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2494625"/>
            <a:ext cx="8858249" cy="701336"/>
          </a:xfrm>
          <a:prstGeom prst="rect">
            <a:avLst/>
          </a:prstGeom>
        </p:spPr>
        <p:txBody>
          <a:bodyPr vert="horz" wrap="square" lIns="139063" tIns="69533" rIns="139063" bIns="69533" rtlCol="0" anchor="ctr">
            <a:noAutofit/>
          </a:bodyPr>
          <a:lstStyle/>
          <a:p>
            <a:pPr algn="ctr" defTabSz="1390637">
              <a:spcBef>
                <a:spcPct val="0"/>
              </a:spcBef>
            </a:pPr>
            <a:r>
              <a:rPr lang="ru-RU" sz="4000" b="1" dirty="0" smtClean="0">
                <a:solidFill>
                  <a:prstClr val="white"/>
                </a:solidFill>
              </a:rPr>
              <a:t>УФНС по Хабаровскому краю</a:t>
            </a:r>
            <a:endParaRPr lang="ru-RU" sz="4000" b="1" dirty="0">
              <a:solidFill>
                <a:prstClr val="white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30105" y="5823753"/>
            <a:ext cx="11798438" cy="80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  <a:noAutofit/>
          </a:bodyPr>
          <a:lstStyle>
            <a:lvl1pPr marL="315913" indent="-315913" algn="l" defTabSz="911225" rtl="0" eaLnBrk="1" fontAlgn="base" hangingPunct="1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3200">
                <a:solidFill>
                  <a:srgbClr val="005AA9"/>
                </a:solidFill>
                <a:latin typeface="+mn-lt"/>
                <a:ea typeface="+mn-ea"/>
                <a:cs typeface="+mn-cs"/>
              </a:defRPr>
            </a:lvl1pPr>
            <a:lvl2pPr marL="315913" indent="138113" algn="l" defTabSz="91122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100">
                <a:solidFill>
                  <a:srgbClr val="504F53"/>
                </a:solidFill>
                <a:latin typeface="+mn-lt"/>
              </a:defRPr>
            </a:lvl2pPr>
            <a:lvl3pPr marL="622300" indent="-225425" algn="l" defTabSz="91122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100">
                <a:solidFill>
                  <a:srgbClr val="504F53"/>
                </a:solidFill>
                <a:latin typeface="+mn-lt"/>
              </a:defRPr>
            </a:lvl3pPr>
            <a:lvl4pPr marL="1598613" indent="-1284288" algn="just" defTabSz="911225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charset="0"/>
              <a:buChar char="–"/>
              <a:defRPr sz="1400">
                <a:solidFill>
                  <a:srgbClr val="504F53"/>
                </a:solidFill>
                <a:latin typeface="+mn-lt"/>
              </a:defRPr>
            </a:lvl4pPr>
            <a:lvl5pPr marL="1255713" indent="569913" algn="l" defTabSz="911225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8D8C90"/>
                </a:solidFill>
                <a:latin typeface="+mn-lt"/>
              </a:defRPr>
            </a:lvl5pPr>
            <a:lvl6pPr marL="1714197" indent="571399" algn="l" defTabSz="912652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+mn-lt"/>
              </a:defRPr>
            </a:lvl6pPr>
            <a:lvl7pPr marL="2171317" indent="571399" algn="l" defTabSz="912652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+mn-lt"/>
              </a:defRPr>
            </a:lvl7pPr>
            <a:lvl8pPr marL="2628436" indent="571399" algn="l" defTabSz="912652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+mn-lt"/>
              </a:defRPr>
            </a:lvl8pPr>
            <a:lvl9pPr marL="3085555" indent="571399" algn="l" defTabSz="912652" rtl="0" eaLnBrk="1" fontAlgn="base" hangingPunct="1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Заместитель начальника отдела камерального контроля специальных налоговых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режимов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УФНС России по Хабаровскому краю		</a:t>
            </a:r>
            <a:r>
              <a:rPr lang="ru-RU" sz="2000" b="1" kern="0" dirty="0" smtClean="0">
                <a:solidFill>
                  <a:srgbClr val="FFFFFF"/>
                </a:solidFill>
                <a:cs typeface="Times New Roman" pitchFamily="18" charset="0"/>
              </a:rPr>
              <a:t>Фильшина </a:t>
            </a:r>
            <a:r>
              <a:rPr lang="ru-RU" sz="2000" b="1" kern="0" dirty="0">
                <a:solidFill>
                  <a:srgbClr val="FFFFFF"/>
                </a:solidFill>
                <a:cs typeface="Times New Roman" pitchFamily="18" charset="0"/>
              </a:rPr>
              <a:t>Екатерина Владимировна</a:t>
            </a:r>
          </a:p>
          <a:p>
            <a:pPr marL="0" marR="0" lvl="0" indent="0" defTabSz="911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alibri" pitchFamily="34" charset="0"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010035" y="1125919"/>
            <a:ext cx="3392532" cy="3216224"/>
            <a:chOff x="293773" y="2591666"/>
            <a:chExt cx="2951359" cy="2438016"/>
          </a:xfrm>
        </p:grpSpPr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73" y="2591666"/>
              <a:ext cx="2951359" cy="243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157" y="2691195"/>
              <a:ext cx="368537" cy="311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87" y="3258942"/>
              <a:ext cx="320255" cy="28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930" y="4039617"/>
              <a:ext cx="385511" cy="36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2" y="4654422"/>
              <a:ext cx="306200" cy="263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AutoShape 12"/>
            <p:cNvSpPr>
              <a:spLocks/>
            </p:cNvSpPr>
            <p:nvPr/>
          </p:nvSpPr>
          <p:spPr bwMode="auto">
            <a:xfrm>
              <a:off x="2116308" y="4646974"/>
              <a:ext cx="266526" cy="262310"/>
            </a:xfrm>
            <a:custGeom>
              <a:avLst/>
              <a:gdLst>
                <a:gd name="T0" fmla="+- 0 7451 6900"/>
                <a:gd name="T1" fmla="*/ T0 w 586"/>
                <a:gd name="T2" fmla="+- 0 6808 6660"/>
                <a:gd name="T3" fmla="*/ 6808 h 526"/>
                <a:gd name="T4" fmla="+- 0 6934 6900"/>
                <a:gd name="T5" fmla="*/ T4 w 586"/>
                <a:gd name="T6" fmla="+- 0 6808 6660"/>
                <a:gd name="T7" fmla="*/ 6808 h 526"/>
                <a:gd name="T8" fmla="+- 0 6934 6900"/>
                <a:gd name="T9" fmla="*/ T8 w 586"/>
                <a:gd name="T10" fmla="+- 0 6824 6660"/>
                <a:gd name="T11" fmla="*/ 6824 h 526"/>
                <a:gd name="T12" fmla="+- 0 6943 6900"/>
                <a:gd name="T13" fmla="*/ T12 w 586"/>
                <a:gd name="T14" fmla="+- 0 6832 6660"/>
                <a:gd name="T15" fmla="*/ 6832 h 526"/>
                <a:gd name="T16" fmla="+- 0 7443 6900"/>
                <a:gd name="T17" fmla="*/ T16 w 586"/>
                <a:gd name="T18" fmla="+- 0 6832 6660"/>
                <a:gd name="T19" fmla="*/ 6832 h 526"/>
                <a:gd name="T20" fmla="+- 0 7451 6900"/>
                <a:gd name="T21" fmla="*/ T20 w 586"/>
                <a:gd name="T22" fmla="+- 0 6824 6660"/>
                <a:gd name="T23" fmla="*/ 6824 h 526"/>
                <a:gd name="T24" fmla="+- 0 7451 6900"/>
                <a:gd name="T25" fmla="*/ T24 w 586"/>
                <a:gd name="T26" fmla="+- 0 6808 6660"/>
                <a:gd name="T27" fmla="*/ 6808 h 526"/>
                <a:gd name="T28" fmla="+- 0 7193 6900"/>
                <a:gd name="T29" fmla="*/ T28 w 586"/>
                <a:gd name="T30" fmla="+- 0 6660 6660"/>
                <a:gd name="T31" fmla="*/ 6660 h 526"/>
                <a:gd name="T32" fmla="+- 0 6900 6900"/>
                <a:gd name="T33" fmla="*/ T32 w 586"/>
                <a:gd name="T34" fmla="+- 0 6775 6660"/>
                <a:gd name="T35" fmla="*/ 6775 h 526"/>
                <a:gd name="T36" fmla="+- 0 6900 6900"/>
                <a:gd name="T37" fmla="*/ T36 w 586"/>
                <a:gd name="T38" fmla="+- 0 6808 6660"/>
                <a:gd name="T39" fmla="*/ 6808 h 526"/>
                <a:gd name="T40" fmla="+- 0 7486 6900"/>
                <a:gd name="T41" fmla="*/ T40 w 586"/>
                <a:gd name="T42" fmla="+- 0 6808 6660"/>
                <a:gd name="T43" fmla="*/ 6808 h 526"/>
                <a:gd name="T44" fmla="+- 0 7486 6900"/>
                <a:gd name="T45" fmla="*/ T44 w 586"/>
                <a:gd name="T46" fmla="+- 0 6775 6660"/>
                <a:gd name="T47" fmla="*/ 6775 h 526"/>
                <a:gd name="T48" fmla="+- 0 7193 6900"/>
                <a:gd name="T49" fmla="*/ T48 w 586"/>
                <a:gd name="T50" fmla="+- 0 6660 6660"/>
                <a:gd name="T51" fmla="*/ 6660 h 526"/>
                <a:gd name="T52" fmla="+- 0 7477 6900"/>
                <a:gd name="T53" fmla="*/ T52 w 586"/>
                <a:gd name="T54" fmla="+- 0 7128 6660"/>
                <a:gd name="T55" fmla="*/ 7128 h 526"/>
                <a:gd name="T56" fmla="+- 0 6909 6900"/>
                <a:gd name="T57" fmla="*/ T56 w 586"/>
                <a:gd name="T58" fmla="+- 0 7128 6660"/>
                <a:gd name="T59" fmla="*/ 7128 h 526"/>
                <a:gd name="T60" fmla="+- 0 6900 6900"/>
                <a:gd name="T61" fmla="*/ T60 w 586"/>
                <a:gd name="T62" fmla="+- 0 7136 6660"/>
                <a:gd name="T63" fmla="*/ 7136 h 526"/>
                <a:gd name="T64" fmla="+- 0 6900 6900"/>
                <a:gd name="T65" fmla="*/ T64 w 586"/>
                <a:gd name="T66" fmla="+- 0 7186 6660"/>
                <a:gd name="T67" fmla="*/ 7186 h 526"/>
                <a:gd name="T68" fmla="+- 0 7486 6900"/>
                <a:gd name="T69" fmla="*/ T68 w 586"/>
                <a:gd name="T70" fmla="+- 0 7186 6660"/>
                <a:gd name="T71" fmla="*/ 7186 h 526"/>
                <a:gd name="T72" fmla="+- 0 7486 6900"/>
                <a:gd name="T73" fmla="*/ T72 w 586"/>
                <a:gd name="T74" fmla="+- 0 7136 6660"/>
                <a:gd name="T75" fmla="*/ 7136 h 526"/>
                <a:gd name="T76" fmla="+- 0 7477 6900"/>
                <a:gd name="T77" fmla="*/ T76 w 586"/>
                <a:gd name="T78" fmla="+- 0 7128 6660"/>
                <a:gd name="T79" fmla="*/ 7128 h 526"/>
                <a:gd name="T80" fmla="+- 0 7443 6900"/>
                <a:gd name="T81" fmla="*/ T80 w 586"/>
                <a:gd name="T82" fmla="+- 0 7071 6660"/>
                <a:gd name="T83" fmla="*/ 7071 h 526"/>
                <a:gd name="T84" fmla="+- 0 6943 6900"/>
                <a:gd name="T85" fmla="*/ T84 w 586"/>
                <a:gd name="T86" fmla="+- 0 7071 6660"/>
                <a:gd name="T87" fmla="*/ 7071 h 526"/>
                <a:gd name="T88" fmla="+- 0 6934 6900"/>
                <a:gd name="T89" fmla="*/ T88 w 586"/>
                <a:gd name="T90" fmla="+- 0 7079 6660"/>
                <a:gd name="T91" fmla="*/ 7079 h 526"/>
                <a:gd name="T92" fmla="+- 0 6934 6900"/>
                <a:gd name="T93" fmla="*/ T92 w 586"/>
                <a:gd name="T94" fmla="+- 0 7112 6660"/>
                <a:gd name="T95" fmla="*/ 7112 h 526"/>
                <a:gd name="T96" fmla="+- 0 7451 6900"/>
                <a:gd name="T97" fmla="*/ T96 w 586"/>
                <a:gd name="T98" fmla="+- 0 7112 6660"/>
                <a:gd name="T99" fmla="*/ 7112 h 526"/>
                <a:gd name="T100" fmla="+- 0 7451 6900"/>
                <a:gd name="T101" fmla="*/ T100 w 586"/>
                <a:gd name="T102" fmla="+- 0 7079 6660"/>
                <a:gd name="T103" fmla="*/ 7079 h 526"/>
                <a:gd name="T104" fmla="+- 0 7443 6900"/>
                <a:gd name="T105" fmla="*/ T104 w 586"/>
                <a:gd name="T106" fmla="+- 0 7071 6660"/>
                <a:gd name="T107" fmla="*/ 7071 h 526"/>
                <a:gd name="T108" fmla="+- 0 7055 6900"/>
                <a:gd name="T109" fmla="*/ T108 w 586"/>
                <a:gd name="T110" fmla="+- 0 6849 6660"/>
                <a:gd name="T111" fmla="*/ 6849 h 526"/>
                <a:gd name="T112" fmla="+- 0 6978 6900"/>
                <a:gd name="T113" fmla="*/ T112 w 586"/>
                <a:gd name="T114" fmla="+- 0 6849 6660"/>
                <a:gd name="T115" fmla="*/ 6849 h 526"/>
                <a:gd name="T116" fmla="+- 0 6978 6900"/>
                <a:gd name="T117" fmla="*/ T116 w 586"/>
                <a:gd name="T118" fmla="+- 0 7071 6660"/>
                <a:gd name="T119" fmla="*/ 7071 h 526"/>
                <a:gd name="T120" fmla="+- 0 7055 6900"/>
                <a:gd name="T121" fmla="*/ T120 w 586"/>
                <a:gd name="T122" fmla="+- 0 7071 6660"/>
                <a:gd name="T123" fmla="*/ 7071 h 526"/>
                <a:gd name="T124" fmla="+- 0 7055 6900"/>
                <a:gd name="T125" fmla="*/ T124 w 586"/>
                <a:gd name="T126" fmla="+- 0 6849 6660"/>
                <a:gd name="T127" fmla="*/ 6849 h 526"/>
                <a:gd name="T128" fmla="+- 0 7176 6900"/>
                <a:gd name="T129" fmla="*/ T128 w 586"/>
                <a:gd name="T130" fmla="+- 0 6849 6660"/>
                <a:gd name="T131" fmla="*/ 6849 h 526"/>
                <a:gd name="T132" fmla="+- 0 7098 6900"/>
                <a:gd name="T133" fmla="*/ T132 w 586"/>
                <a:gd name="T134" fmla="+- 0 6849 6660"/>
                <a:gd name="T135" fmla="*/ 6849 h 526"/>
                <a:gd name="T136" fmla="+- 0 7098 6900"/>
                <a:gd name="T137" fmla="*/ T136 w 586"/>
                <a:gd name="T138" fmla="+- 0 7071 6660"/>
                <a:gd name="T139" fmla="*/ 7071 h 526"/>
                <a:gd name="T140" fmla="+- 0 7176 6900"/>
                <a:gd name="T141" fmla="*/ T140 w 586"/>
                <a:gd name="T142" fmla="+- 0 7071 6660"/>
                <a:gd name="T143" fmla="*/ 7071 h 526"/>
                <a:gd name="T144" fmla="+- 0 7176 6900"/>
                <a:gd name="T145" fmla="*/ T144 w 586"/>
                <a:gd name="T146" fmla="+- 0 6849 6660"/>
                <a:gd name="T147" fmla="*/ 6849 h 526"/>
                <a:gd name="T148" fmla="+- 0 7288 6900"/>
                <a:gd name="T149" fmla="*/ T148 w 586"/>
                <a:gd name="T150" fmla="+- 0 6849 6660"/>
                <a:gd name="T151" fmla="*/ 6849 h 526"/>
                <a:gd name="T152" fmla="+- 0 7210 6900"/>
                <a:gd name="T153" fmla="*/ T152 w 586"/>
                <a:gd name="T154" fmla="+- 0 6849 6660"/>
                <a:gd name="T155" fmla="*/ 6849 h 526"/>
                <a:gd name="T156" fmla="+- 0 7210 6900"/>
                <a:gd name="T157" fmla="*/ T156 w 586"/>
                <a:gd name="T158" fmla="+- 0 7071 6660"/>
                <a:gd name="T159" fmla="*/ 7071 h 526"/>
                <a:gd name="T160" fmla="+- 0 7288 6900"/>
                <a:gd name="T161" fmla="*/ T160 w 586"/>
                <a:gd name="T162" fmla="+- 0 7071 6660"/>
                <a:gd name="T163" fmla="*/ 7071 h 526"/>
                <a:gd name="T164" fmla="+- 0 7288 6900"/>
                <a:gd name="T165" fmla="*/ T164 w 586"/>
                <a:gd name="T166" fmla="+- 0 6849 6660"/>
                <a:gd name="T167" fmla="*/ 6849 h 526"/>
                <a:gd name="T168" fmla="+- 0 7408 6900"/>
                <a:gd name="T169" fmla="*/ T168 w 586"/>
                <a:gd name="T170" fmla="+- 0 6849 6660"/>
                <a:gd name="T171" fmla="*/ 6849 h 526"/>
                <a:gd name="T172" fmla="+- 0 7331 6900"/>
                <a:gd name="T173" fmla="*/ T172 w 586"/>
                <a:gd name="T174" fmla="+- 0 6849 6660"/>
                <a:gd name="T175" fmla="*/ 6849 h 526"/>
                <a:gd name="T176" fmla="+- 0 7331 6900"/>
                <a:gd name="T177" fmla="*/ T176 w 586"/>
                <a:gd name="T178" fmla="+- 0 7071 6660"/>
                <a:gd name="T179" fmla="*/ 7071 h 526"/>
                <a:gd name="T180" fmla="+- 0 7408 6900"/>
                <a:gd name="T181" fmla="*/ T180 w 586"/>
                <a:gd name="T182" fmla="+- 0 7071 6660"/>
                <a:gd name="T183" fmla="*/ 7071 h 526"/>
                <a:gd name="T184" fmla="+- 0 7408 6900"/>
                <a:gd name="T185" fmla="*/ T184 w 586"/>
                <a:gd name="T186" fmla="+- 0 6849 6660"/>
                <a:gd name="T187" fmla="*/ 6849 h 5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</a:cxnLst>
              <a:rect l="0" t="0" r="r" b="b"/>
              <a:pathLst>
                <a:path w="586" h="526">
                  <a:moveTo>
                    <a:pt x="551" y="148"/>
                  </a:moveTo>
                  <a:lnTo>
                    <a:pt x="34" y="148"/>
                  </a:lnTo>
                  <a:lnTo>
                    <a:pt x="34" y="164"/>
                  </a:lnTo>
                  <a:lnTo>
                    <a:pt x="43" y="172"/>
                  </a:lnTo>
                  <a:lnTo>
                    <a:pt x="543" y="172"/>
                  </a:lnTo>
                  <a:lnTo>
                    <a:pt x="551" y="164"/>
                  </a:lnTo>
                  <a:lnTo>
                    <a:pt x="551" y="148"/>
                  </a:lnTo>
                  <a:close/>
                  <a:moveTo>
                    <a:pt x="293" y="0"/>
                  </a:moveTo>
                  <a:lnTo>
                    <a:pt x="0" y="115"/>
                  </a:lnTo>
                  <a:lnTo>
                    <a:pt x="0" y="148"/>
                  </a:lnTo>
                  <a:lnTo>
                    <a:pt x="586" y="148"/>
                  </a:lnTo>
                  <a:lnTo>
                    <a:pt x="586" y="115"/>
                  </a:lnTo>
                  <a:lnTo>
                    <a:pt x="293" y="0"/>
                  </a:lnTo>
                  <a:close/>
                  <a:moveTo>
                    <a:pt x="577" y="468"/>
                  </a:moveTo>
                  <a:lnTo>
                    <a:pt x="9" y="468"/>
                  </a:lnTo>
                  <a:lnTo>
                    <a:pt x="0" y="476"/>
                  </a:lnTo>
                  <a:lnTo>
                    <a:pt x="0" y="526"/>
                  </a:lnTo>
                  <a:lnTo>
                    <a:pt x="586" y="526"/>
                  </a:lnTo>
                  <a:lnTo>
                    <a:pt x="586" y="476"/>
                  </a:lnTo>
                  <a:lnTo>
                    <a:pt x="577" y="468"/>
                  </a:lnTo>
                  <a:close/>
                  <a:moveTo>
                    <a:pt x="543" y="411"/>
                  </a:moveTo>
                  <a:lnTo>
                    <a:pt x="43" y="411"/>
                  </a:lnTo>
                  <a:lnTo>
                    <a:pt x="34" y="419"/>
                  </a:lnTo>
                  <a:lnTo>
                    <a:pt x="34" y="452"/>
                  </a:lnTo>
                  <a:lnTo>
                    <a:pt x="551" y="452"/>
                  </a:lnTo>
                  <a:lnTo>
                    <a:pt x="551" y="419"/>
                  </a:lnTo>
                  <a:lnTo>
                    <a:pt x="543" y="411"/>
                  </a:lnTo>
                  <a:close/>
                  <a:moveTo>
                    <a:pt x="155" y="189"/>
                  </a:moveTo>
                  <a:lnTo>
                    <a:pt x="78" y="189"/>
                  </a:lnTo>
                  <a:lnTo>
                    <a:pt x="78" y="411"/>
                  </a:lnTo>
                  <a:lnTo>
                    <a:pt x="155" y="411"/>
                  </a:lnTo>
                  <a:lnTo>
                    <a:pt x="155" y="189"/>
                  </a:lnTo>
                  <a:close/>
                  <a:moveTo>
                    <a:pt x="276" y="189"/>
                  </a:moveTo>
                  <a:lnTo>
                    <a:pt x="198" y="189"/>
                  </a:lnTo>
                  <a:lnTo>
                    <a:pt x="198" y="411"/>
                  </a:lnTo>
                  <a:lnTo>
                    <a:pt x="276" y="411"/>
                  </a:lnTo>
                  <a:lnTo>
                    <a:pt x="276" y="189"/>
                  </a:lnTo>
                  <a:close/>
                  <a:moveTo>
                    <a:pt x="388" y="189"/>
                  </a:moveTo>
                  <a:lnTo>
                    <a:pt x="310" y="189"/>
                  </a:lnTo>
                  <a:lnTo>
                    <a:pt x="310" y="411"/>
                  </a:lnTo>
                  <a:lnTo>
                    <a:pt x="388" y="411"/>
                  </a:lnTo>
                  <a:lnTo>
                    <a:pt x="388" y="189"/>
                  </a:lnTo>
                  <a:close/>
                  <a:moveTo>
                    <a:pt x="508" y="189"/>
                  </a:moveTo>
                  <a:lnTo>
                    <a:pt x="431" y="189"/>
                  </a:lnTo>
                  <a:lnTo>
                    <a:pt x="431" y="411"/>
                  </a:lnTo>
                  <a:lnTo>
                    <a:pt x="508" y="411"/>
                  </a:lnTo>
                  <a:lnTo>
                    <a:pt x="508" y="189"/>
                  </a:ln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8" name="Picture 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352" y="4075523"/>
              <a:ext cx="325649" cy="29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1739" y="3258942"/>
              <a:ext cx="282263" cy="29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6308" y="2683463"/>
              <a:ext cx="282263" cy="282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363984" y="420960"/>
            <a:ext cx="11462830" cy="41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5"/>
              </a:lnSpc>
              <a:spcBef>
                <a:spcPts val="575"/>
              </a:spcBef>
              <a:spcAft>
                <a:spcPts val="6070"/>
              </a:spcAft>
            </a:pPr>
            <a:r>
              <a:rPr lang="ru-RU" sz="3000" b="1" u="sng" dirty="0">
                <a:ea typeface="Trebuchet MS"/>
                <a:cs typeface="Trebuchet MS"/>
              </a:rPr>
              <a:t>Параметры налогового режима «АУСН»</a:t>
            </a:r>
            <a:endParaRPr lang="ru-RU" sz="3000" u="sng" dirty="0"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355" y="965981"/>
            <a:ext cx="29537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ЮЛ и ИП (с численностью до 5 человек и годовым доходом до 60 млн </a:t>
            </a:r>
            <a:r>
              <a:rPr lang="ru-RU" sz="1600" dirty="0" smtClean="0"/>
              <a:t>руб.)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6914" y="1921128"/>
            <a:ext cx="2442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Налоговый период - месяц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30240" y="2777605"/>
            <a:ext cx="24762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Единые правила на территории РФ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2355" y="3640348"/>
            <a:ext cx="2877353" cy="1286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>
              <a:lnSpc>
                <a:spcPct val="97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600" spc="-15" dirty="0">
                <a:ea typeface="Calibri"/>
              </a:rPr>
              <a:t>Доходы </a:t>
            </a:r>
            <a:r>
              <a:rPr lang="ru-RU" sz="1600" dirty="0">
                <a:ea typeface="Calibri"/>
              </a:rPr>
              <a:t>и расходы </a:t>
            </a:r>
            <a:r>
              <a:rPr lang="ru-RU" sz="1600" spc="-15" dirty="0">
                <a:ea typeface="Calibri"/>
              </a:rPr>
              <a:t>определяются </a:t>
            </a:r>
            <a:r>
              <a:rPr lang="ru-RU" sz="1600" dirty="0">
                <a:ea typeface="Calibri"/>
              </a:rPr>
              <a:t>на основании данных </a:t>
            </a:r>
            <a:r>
              <a:rPr lang="ru-RU" sz="1600" spc="-35" dirty="0">
                <a:ea typeface="Calibri"/>
              </a:rPr>
              <a:t>ККТ, </a:t>
            </a:r>
            <a:r>
              <a:rPr lang="ru-RU" sz="1600" dirty="0">
                <a:ea typeface="Calibri"/>
              </a:rPr>
              <a:t>банков и сведений, внесенных налогоплательщиками в ЛК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51146" y="4172866"/>
            <a:ext cx="30666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0025">
              <a:spcAft>
                <a:spcPts val="0"/>
              </a:spcAft>
            </a:pPr>
            <a:r>
              <a:rPr lang="en-US" sz="1600" dirty="0" err="1">
                <a:ea typeface="Calibri"/>
              </a:rPr>
              <a:t>Отменено</a:t>
            </a:r>
            <a:r>
              <a:rPr lang="en-US" sz="1600" dirty="0">
                <a:ea typeface="Calibri"/>
              </a:rPr>
              <a:t> 10 </a:t>
            </a:r>
            <a:r>
              <a:rPr lang="en-US" sz="1600" dirty="0" err="1">
                <a:ea typeface="Calibri"/>
              </a:rPr>
              <a:t>форм</a:t>
            </a:r>
            <a:r>
              <a:rPr lang="en-US" sz="1600" dirty="0">
                <a:ea typeface="Calibri"/>
              </a:rPr>
              <a:t> </a:t>
            </a:r>
            <a:r>
              <a:rPr lang="en-US" sz="1600" dirty="0" err="1">
                <a:ea typeface="Calibri"/>
              </a:rPr>
              <a:t>отчетности</a:t>
            </a:r>
            <a:endParaRPr lang="ru-RU" sz="1600" dirty="0">
              <a:ea typeface="Calibri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36239"/>
            <a:ext cx="184731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6331789" y="3145982"/>
            <a:ext cx="19046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Страховые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зносы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не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уплачиваются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02567" y="1668224"/>
            <a:ext cx="27414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Ставка «доходы» - </a:t>
            </a:r>
            <a:r>
              <a:rPr lang="ru-RU" sz="1600" dirty="0" smtClean="0"/>
              <a:t>8 %,</a:t>
            </a:r>
            <a:endParaRPr lang="ru-RU" sz="1600" dirty="0"/>
          </a:p>
          <a:p>
            <a:r>
              <a:rPr lang="ru-RU" sz="1600" dirty="0"/>
              <a:t>«доходы – расходы» </a:t>
            </a:r>
            <a:r>
              <a:rPr lang="ru-RU" sz="1600" dirty="0" smtClean="0"/>
              <a:t>- 20 %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10045" y="878633"/>
            <a:ext cx="3240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Объект</a:t>
            </a:r>
            <a:r>
              <a:rPr lang="en-US" sz="1600" dirty="0"/>
              <a:t> </a:t>
            </a:r>
            <a:r>
              <a:rPr lang="en-US" sz="1600" dirty="0" err="1"/>
              <a:t>налогообложения</a:t>
            </a:r>
            <a:r>
              <a:rPr lang="en-US" sz="1600" dirty="0"/>
              <a:t> –</a:t>
            </a:r>
            <a:endParaRPr lang="ru-RU" sz="1600" dirty="0"/>
          </a:p>
          <a:p>
            <a:r>
              <a:rPr lang="en-US" sz="1600" dirty="0"/>
              <a:t>«</a:t>
            </a:r>
            <a:r>
              <a:rPr lang="en-US" sz="1600" dirty="0" err="1"/>
              <a:t>доходы</a:t>
            </a:r>
            <a:r>
              <a:rPr lang="en-US" sz="1600" dirty="0"/>
              <a:t>» </a:t>
            </a:r>
            <a:r>
              <a:rPr lang="en-US" sz="1600" dirty="0" err="1"/>
              <a:t>или</a:t>
            </a:r>
            <a:r>
              <a:rPr lang="en-US" sz="1600" dirty="0"/>
              <a:t> «</a:t>
            </a:r>
            <a:r>
              <a:rPr lang="en-US" sz="1600" dirty="0" err="1"/>
              <a:t>доходы</a:t>
            </a:r>
            <a:r>
              <a:rPr lang="en-US" sz="1600" dirty="0"/>
              <a:t>- </a:t>
            </a:r>
            <a:r>
              <a:rPr lang="en-US" sz="1600" dirty="0" err="1"/>
              <a:t>расходы</a:t>
            </a:r>
            <a:r>
              <a:rPr lang="en-US" sz="1600" dirty="0"/>
              <a:t>»</a:t>
            </a:r>
            <a:endParaRPr lang="ru-RU" sz="1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339707" y="2294838"/>
            <a:ext cx="2649979" cy="808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algn="ctr">
              <a:lnSpc>
                <a:spcPct val="9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585858"/>
                </a:solidFill>
                <a:ea typeface="Calibri"/>
              </a:rPr>
              <a:t>СИСТЕМА, </a:t>
            </a:r>
            <a:r>
              <a:rPr lang="ru-RU" sz="1600" b="1" spc="-15" dirty="0">
                <a:solidFill>
                  <a:srgbClr val="585858"/>
                </a:solidFill>
                <a:ea typeface="Calibri"/>
              </a:rPr>
              <a:t>СЧИТАЮЩАЯ</a:t>
            </a:r>
            <a:r>
              <a:rPr lang="ru-RU" sz="1600" b="1" dirty="0">
                <a:solidFill>
                  <a:srgbClr val="585858"/>
                </a:solidFill>
                <a:ea typeface="Calibri"/>
              </a:rPr>
              <a:t> </a:t>
            </a:r>
            <a:endParaRPr lang="ru-RU" sz="1600" b="1" dirty="0" smtClean="0">
              <a:solidFill>
                <a:srgbClr val="585858"/>
              </a:solidFill>
              <a:ea typeface="Calibri"/>
            </a:endParaRPr>
          </a:p>
          <a:p>
            <a:pPr marL="57150" algn="ctr">
              <a:lnSpc>
                <a:spcPct val="97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585858"/>
                </a:solidFill>
                <a:ea typeface="Calibri"/>
              </a:rPr>
              <a:t>НАЛОГИ </a:t>
            </a:r>
            <a:r>
              <a:rPr lang="ru-RU" sz="1600" b="1" dirty="0">
                <a:solidFill>
                  <a:srgbClr val="585858"/>
                </a:solidFill>
                <a:ea typeface="Calibri"/>
              </a:rPr>
              <a:t>ЗА </a:t>
            </a:r>
            <a:r>
              <a:rPr lang="ru-RU" sz="1600" b="1" spc="-5" dirty="0">
                <a:solidFill>
                  <a:srgbClr val="585858"/>
                </a:solidFill>
                <a:ea typeface="Calibri"/>
              </a:rPr>
              <a:t>НАЛОГОПЛАТЕЛЬЩИКА</a:t>
            </a:r>
            <a:endParaRPr lang="ru-RU" sz="1600" dirty="0">
              <a:ea typeface="Calibri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9023229" y="965289"/>
            <a:ext cx="2803585" cy="4055108"/>
          </a:xfrm>
          <a:prstGeom prst="rect">
            <a:avLst/>
          </a:prstGeom>
          <a:solidFill>
            <a:srgbClr val="D7D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cs typeface="Times New Roman" pitchFamily="18" charset="0"/>
              </a:rPr>
              <a:t>Развитие </a:t>
            </a:r>
            <a:r>
              <a:rPr lang="ru-RU" sz="1600" b="1" dirty="0" err="1" smtClean="0">
                <a:cs typeface="Times New Roman" pitchFamily="18" charset="0"/>
              </a:rPr>
              <a:t>АвтоУСН</a:t>
            </a:r>
            <a:endParaRPr lang="ru-RU" sz="1600" b="1" dirty="0">
              <a:cs typeface="Times New Roman" pitchFamily="18" charset="0"/>
            </a:endParaRPr>
          </a:p>
          <a:p>
            <a:pPr algn="ctr"/>
            <a:endParaRPr lang="ru-RU" sz="1600" dirty="0" smtClean="0"/>
          </a:p>
          <a:p>
            <a:pPr algn="ctr"/>
            <a:r>
              <a:rPr lang="ru-RU" sz="1100" b="1" dirty="0" smtClean="0"/>
              <a:t> </a:t>
            </a:r>
            <a:r>
              <a:rPr lang="ru-RU" sz="1400" b="1" dirty="0" smtClean="0"/>
              <a:t>Снятие </a:t>
            </a:r>
            <a:r>
              <a:rPr lang="ru-RU" sz="1400" b="1" dirty="0"/>
              <a:t>отдельных ограничений для </a:t>
            </a:r>
            <a:r>
              <a:rPr lang="ru-RU" sz="1400" b="1" dirty="0" err="1" smtClean="0"/>
              <a:t>АвтоУСН</a:t>
            </a:r>
            <a:r>
              <a:rPr lang="ru-RU" sz="1400" b="1" dirty="0" smtClean="0"/>
              <a:t>:</a:t>
            </a:r>
          </a:p>
          <a:p>
            <a:r>
              <a:rPr lang="ru-RU" sz="1400" dirty="0" smtClean="0"/>
              <a:t>- возможность применения налогоплательщиками -принципалами, реализующими товары на </a:t>
            </a:r>
            <a:r>
              <a:rPr lang="ru-RU" sz="1400" dirty="0" err="1" smtClean="0"/>
              <a:t>меркетплейсах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- переход </a:t>
            </a:r>
            <a:r>
              <a:rPr lang="ru-RU" sz="1400" dirty="0"/>
              <a:t>плательщиками, применяющими НПД и УСН, на </a:t>
            </a:r>
            <a:r>
              <a:rPr lang="ru-RU" sz="1400" dirty="0" err="1"/>
              <a:t>АвтоУСН</a:t>
            </a:r>
            <a:r>
              <a:rPr lang="ru-RU" sz="1400" dirty="0"/>
              <a:t> с 1 числа любого </a:t>
            </a:r>
            <a:r>
              <a:rPr lang="ru-RU" sz="1400" dirty="0" smtClean="0"/>
              <a:t>месяца</a:t>
            </a:r>
            <a:endParaRPr lang="ru-RU" sz="1400" dirty="0"/>
          </a:p>
          <a:p>
            <a:r>
              <a:rPr lang="ru-RU" sz="1400" dirty="0" smtClean="0"/>
              <a:t>- право </a:t>
            </a:r>
            <a:r>
              <a:rPr lang="ru-RU" sz="1400" dirty="0"/>
              <a:t>учета </a:t>
            </a:r>
            <a:r>
              <a:rPr lang="ru-RU" sz="1400" dirty="0" smtClean="0"/>
              <a:t>расходов, осуществленных </a:t>
            </a:r>
            <a:r>
              <a:rPr lang="ru-RU" sz="1400" dirty="0"/>
              <a:t>в натуральной </a:t>
            </a:r>
            <a:r>
              <a:rPr lang="ru-RU" sz="1400" dirty="0" smtClean="0"/>
              <a:t>форме.</a:t>
            </a:r>
          </a:p>
          <a:p>
            <a:pPr algn="ctr"/>
            <a:r>
              <a:rPr lang="ru-RU" sz="1400" b="1" dirty="0" smtClean="0"/>
              <a:t>Включение </a:t>
            </a:r>
            <a:r>
              <a:rPr lang="ru-RU" sz="1400" b="1" dirty="0"/>
              <a:t>в состав партнеров проекта операторов электронных площадок (</a:t>
            </a:r>
            <a:r>
              <a:rPr lang="ru-RU" sz="1400" b="1" dirty="0" err="1"/>
              <a:t>маркетплейсы</a:t>
            </a:r>
            <a:r>
              <a:rPr lang="ru-RU" sz="1400" b="1" dirty="0"/>
              <a:t>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463177" y="179697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2091" y="5142914"/>
            <a:ext cx="3088255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j-ea"/>
                <a:cs typeface="+mj-cs"/>
              </a:rPr>
              <a:t>97 </a:t>
            </a:r>
            <a:r>
              <a:rPr lang="ru-RU" sz="2300" dirty="0" smtClean="0">
                <a:solidFill>
                  <a:schemeClr val="tx2"/>
                </a:solidFill>
                <a:ea typeface="+mj-ea"/>
                <a:cs typeface="+mj-cs"/>
              </a:rPr>
              <a:t>налогоплательщиков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j-ea"/>
                <a:cs typeface="+mj-cs"/>
              </a:rPr>
              <a:t>на территории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j-ea"/>
                <a:cs typeface="+mj-cs"/>
              </a:rPr>
              <a:t>Хабаровского края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84239" y="5133984"/>
            <a:ext cx="24817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tx2"/>
                </a:solidFill>
              </a:rPr>
              <a:t>СУММАРНЫЙ ДОХОД     за 3 месяца более</a:t>
            </a:r>
            <a:endParaRPr lang="ru-RU" sz="1800" dirty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28 млн руб.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69043" y="5133984"/>
            <a:ext cx="2498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cap="all" dirty="0" smtClean="0">
                <a:solidFill>
                  <a:srgbClr val="1A3D76"/>
                </a:solidFill>
              </a:rPr>
              <a:t>НАЧИСЛЕНО </a:t>
            </a:r>
            <a:r>
              <a:rPr lang="ru-RU" sz="1800" cap="all" dirty="0">
                <a:solidFill>
                  <a:srgbClr val="1A3D76"/>
                </a:solidFill>
              </a:rPr>
              <a:t>В РСБ </a:t>
            </a:r>
            <a:r>
              <a:rPr lang="ru-RU" sz="1800" cap="all" dirty="0" smtClean="0">
                <a:solidFill>
                  <a:srgbClr val="1A3D76"/>
                </a:solidFill>
              </a:rPr>
              <a:t>более 1,3 </a:t>
            </a:r>
            <a:r>
              <a:rPr lang="ru-RU" sz="1800" dirty="0" smtClean="0">
                <a:solidFill>
                  <a:srgbClr val="1F497D"/>
                </a:solidFill>
              </a:rPr>
              <a:t>млн</a:t>
            </a:r>
            <a:r>
              <a:rPr lang="ru-RU" sz="1400" cap="all" dirty="0" smtClean="0">
                <a:solidFill>
                  <a:srgbClr val="1A3D76"/>
                </a:solidFill>
              </a:rPr>
              <a:t> </a:t>
            </a:r>
            <a:r>
              <a:rPr lang="ru-RU" sz="1800" dirty="0">
                <a:solidFill>
                  <a:srgbClr val="1F497D"/>
                </a:solidFill>
              </a:rPr>
              <a:t>руб.</a:t>
            </a:r>
            <a:endParaRPr lang="ru-RU" sz="1800" cap="all" dirty="0">
              <a:solidFill>
                <a:srgbClr val="1A3D7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01796" y="5127440"/>
            <a:ext cx="36834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/>
                </a:solidFill>
              </a:rPr>
              <a:t>Налог распределяется в следующем порядке</a:t>
            </a:r>
            <a:r>
              <a:rPr lang="ru-RU" sz="1800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800" dirty="0" smtClean="0">
                <a:solidFill>
                  <a:schemeClr val="tx2"/>
                </a:solidFill>
              </a:rPr>
              <a:t>- 46 % </a:t>
            </a:r>
            <a:r>
              <a:rPr lang="ru-RU" sz="1800" dirty="0">
                <a:solidFill>
                  <a:schemeClr val="tx2"/>
                </a:solidFill>
              </a:rPr>
              <a:t>- в </a:t>
            </a:r>
            <a:r>
              <a:rPr lang="ru-RU" sz="1800" dirty="0" smtClean="0">
                <a:solidFill>
                  <a:schemeClr val="tx2"/>
                </a:solidFill>
              </a:rPr>
              <a:t>федеральный бюджет</a:t>
            </a:r>
            <a:r>
              <a:rPr lang="ru-RU" sz="1800" dirty="0">
                <a:solidFill>
                  <a:schemeClr val="tx2"/>
                </a:solidFill>
              </a:rPr>
              <a:t>; </a:t>
            </a:r>
            <a:endParaRPr lang="ru-RU" sz="1800" dirty="0" smtClean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- 54 % </a:t>
            </a:r>
            <a:r>
              <a:rPr lang="ru-RU" sz="1800" dirty="0">
                <a:solidFill>
                  <a:schemeClr val="tx2"/>
                </a:solidFill>
              </a:rPr>
              <a:t>- в бюджет </a:t>
            </a:r>
            <a:r>
              <a:rPr lang="ru-RU" sz="1800" dirty="0" smtClean="0">
                <a:solidFill>
                  <a:schemeClr val="tx2"/>
                </a:solidFill>
              </a:rPr>
              <a:t>субъекта РФ</a:t>
            </a:r>
            <a:endParaRPr lang="ru-RU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4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14919" y="1381126"/>
            <a:ext cx="10176933" cy="4901144"/>
          </a:xfrm>
        </p:spPr>
        <p:txBody>
          <a:bodyPr/>
          <a:lstStyle/>
          <a:p>
            <a:endParaRPr lang="ru-RU" dirty="0" smtClean="0">
              <a:latin typeface="+mn-lt"/>
            </a:endParaRPr>
          </a:p>
          <a:p>
            <a:endParaRPr lang="ru-RU" dirty="0">
              <a:latin typeface="+mn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3049" y="958787"/>
            <a:ext cx="10359448" cy="5531561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Н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алогоплательщики</a:t>
            </a:r>
            <a:r>
              <a:rPr lang="ru-RU" sz="20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, применяющие АУСН, освобождены от представления следующей отчетности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:</a:t>
            </a:r>
            <a: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Декларация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по УСН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Расчет 6-НДФЛ и Справки о доходах и суммах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</a:t>
            </a:r>
            <a:b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налога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физического лица)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Расчет по страховым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взносам</a:t>
            </a:r>
            <a:r>
              <a:rPr lang="ru-RU" sz="2000" b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Times New Roman" pitchFamily="18" charset="0"/>
              </a:rPr>
              <a:t>Не нужно вести книги учета доходов и расходов </a:t>
            </a:r>
            <a:r>
              <a:rPr lang="ru-RU" sz="2000" b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Отчетность </a:t>
            </a:r>
            <a:r>
              <a:rPr lang="ru-RU" sz="20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в СФР (Социальный фонд России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):</a:t>
            </a:r>
            <a: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Сведения о застрахованных лицах (СЗВ-М)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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Сведения о страховом стаже застрахованных лиц (СЗВ-СТАЖ)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Роль банков (11 банков участвуют в проекте):</a:t>
            </a:r>
            <a: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Направление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в НО размеченных банковских операций;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 Выполнение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части функций налоговых агентов по НДФЛ;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 НП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выплачивает зарплату только через банк;</a:t>
            </a:r>
            <a:b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 Направление </a:t>
            </a:r>
            <a:r>
              <a:rPr lang="ru-RU" sz="2000" b="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в НО сведений о доходах выплаченных сотрудникам, вычетах и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НДФЛ</a:t>
            </a:r>
            <a:endParaRPr lang="ru-RU" sz="200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65" y="1596002"/>
            <a:ext cx="3310749" cy="203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3984" y="420960"/>
            <a:ext cx="11462830" cy="41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5"/>
              </a:lnSpc>
              <a:spcBef>
                <a:spcPts val="575"/>
              </a:spcBef>
              <a:spcAft>
                <a:spcPts val="6070"/>
              </a:spcAft>
            </a:pPr>
            <a:r>
              <a:rPr lang="ru-RU" sz="3000" b="1" u="sng" dirty="0" smtClean="0">
                <a:ea typeface="Trebuchet MS"/>
                <a:cs typeface="Trebuchet MS"/>
              </a:rPr>
              <a:t>Отчетность на АУСН</a:t>
            </a:r>
            <a:endParaRPr lang="ru-RU" sz="3000" u="sng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6013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0519" y="1489690"/>
            <a:ext cx="10644324" cy="4653658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Установлено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35 ограничений: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организации и ИП, применяющие иные режимы налогообложения;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организации и ИП, у которых совокупный размер доходов за календарный год, предшествующий году перехода на специальный налоговый режим, либо с начала текущего календарного года превысил 60 миллионов рублей;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унитарные предприятия, основанные на праве оперативного управления или хозяйственного ведения и некоммерческие организации;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организации и ИП, привлекающие к трудовой деятельности физических лиц, не являющихся налоговыми резидентами Российской Федерации;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организации и ИП, средняя численность работников которых за налоговый период,  превышает пять человек;</a:t>
            </a:r>
          </a:p>
          <a:p>
            <a:pPr marL="357188" indent="-342900" algn="just">
              <a:buFontTx/>
              <a:buChar char="-"/>
            </a:pPr>
            <a:r>
              <a:rPr lang="ru-RU" sz="2000" b="0" dirty="0" smtClean="0">
                <a:latin typeface="+mn-lt"/>
                <a:cs typeface="Times New Roman" pitchFamily="18" charset="0"/>
              </a:rPr>
              <a:t>крестьянские фермерские хозяйства.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984" y="420960"/>
            <a:ext cx="11462830" cy="41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5"/>
              </a:lnSpc>
              <a:spcBef>
                <a:spcPts val="575"/>
              </a:spcBef>
              <a:spcAft>
                <a:spcPts val="6070"/>
              </a:spcAft>
            </a:pPr>
            <a:r>
              <a:rPr lang="ru-RU" sz="3000" b="1" u="sng" dirty="0" smtClean="0">
                <a:ea typeface="Trebuchet MS"/>
                <a:cs typeface="Trebuchet MS"/>
              </a:rPr>
              <a:t>Не вправе применять специальный налоговый режим:</a:t>
            </a:r>
            <a:endParaRPr lang="ru-RU" sz="3000" u="sng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20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14905" y="1321214"/>
            <a:ext cx="10706469" cy="524670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sz="1800" dirty="0" smtClean="0">
                <a:latin typeface="+mn-lt"/>
                <a:cs typeface="Times New Roman" pitchFamily="18" charset="0"/>
              </a:rPr>
              <a:t>Переход </a:t>
            </a:r>
            <a:r>
              <a:rPr lang="ru-RU" sz="1800" dirty="0">
                <a:latin typeface="+mn-lt"/>
                <a:cs typeface="Times New Roman" pitchFamily="18" charset="0"/>
              </a:rPr>
              <a:t>на </a:t>
            </a:r>
            <a:r>
              <a:rPr lang="ru-RU" sz="1800" dirty="0" err="1">
                <a:latin typeface="+mn-lt"/>
                <a:cs typeface="Times New Roman" pitchFamily="18" charset="0"/>
              </a:rPr>
              <a:t>АвтоУСН</a:t>
            </a:r>
            <a:r>
              <a:rPr lang="ru-RU" sz="1800" dirty="0" smtClean="0">
                <a:latin typeface="+mn-lt"/>
                <a:cs typeface="Times New Roman" pitchFamily="18" charset="0"/>
              </a:rPr>
              <a:t>:</a:t>
            </a:r>
            <a:r>
              <a:rPr lang="ru-RU" sz="1800" b="0" dirty="0" smtClean="0">
                <a:latin typeface="+mn-lt"/>
              </a:rPr>
              <a:t/>
            </a:r>
            <a:br>
              <a:rPr lang="ru-RU" sz="1800" b="0" dirty="0" smtClean="0">
                <a:latin typeface="+mn-lt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С </a:t>
            </a:r>
            <a:r>
              <a:rPr lang="ru-RU" sz="1800" b="0" dirty="0">
                <a:latin typeface="+mn-lt"/>
                <a:cs typeface="Times New Roman" pitchFamily="18" charset="0"/>
              </a:rPr>
              <a:t>1 января 2025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г. </a:t>
            </a:r>
            <a:r>
              <a:rPr lang="ru-RU" sz="1800" b="0" dirty="0">
                <a:latin typeface="+mn-lt"/>
                <a:cs typeface="Times New Roman" pitchFamily="18" charset="0"/>
              </a:rPr>
              <a:t>организации, применяющие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УСН, </a:t>
            </a:r>
            <a:r>
              <a:rPr lang="ru-RU" sz="1800" b="0" dirty="0">
                <a:latin typeface="+mn-lt"/>
                <a:cs typeface="Times New Roman" pitchFamily="18" charset="0"/>
              </a:rPr>
              <a:t>и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ИП, </a:t>
            </a:r>
            <a:r>
              <a:rPr lang="ru-RU" sz="1800" b="0" dirty="0">
                <a:latin typeface="+mn-lt"/>
                <a:cs typeface="Times New Roman" pitchFamily="18" charset="0"/>
              </a:rPr>
              <a:t>применяющие НПД или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УСН, - в </a:t>
            </a:r>
            <a:r>
              <a:rPr lang="ru-RU" sz="1800" b="0" dirty="0">
                <a:latin typeface="+mn-lt"/>
                <a:cs typeface="Times New Roman" pitchFamily="18" charset="0"/>
              </a:rPr>
              <a:t>течение года с 1 числа любого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месяца, </a:t>
            </a:r>
            <a:r>
              <a:rPr lang="ru-RU" sz="1800" b="0" dirty="0">
                <a:latin typeface="+mn-lt"/>
                <a:cs typeface="Times New Roman" pitchFamily="18" charset="0"/>
              </a:rPr>
              <a:t>уведомив об этом не позднее последнего числа месяца, предшествующего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месяцу </a:t>
            </a:r>
            <a:r>
              <a:rPr lang="ru-RU" sz="1800" b="0" dirty="0">
                <a:latin typeface="+mn-lt"/>
                <a:cs typeface="Times New Roman" pitchFamily="18" charset="0"/>
              </a:rPr>
              <a:t>перехода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.</a:t>
            </a:r>
            <a:r>
              <a:rPr lang="ru-RU" sz="1800" b="0" dirty="0">
                <a:latin typeface="+mn-lt"/>
                <a:cs typeface="Times New Roman" pitchFamily="18" charset="0"/>
              </a:rPr>
              <a:t/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Вновь </a:t>
            </a:r>
            <a:r>
              <a:rPr lang="ru-RU" sz="1800" b="0" dirty="0">
                <a:latin typeface="+mn-lt"/>
                <a:cs typeface="Times New Roman" pitchFamily="18" charset="0"/>
              </a:rPr>
              <a:t>созданные организации и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ИП с </a:t>
            </a:r>
            <a:r>
              <a:rPr lang="ru-RU" sz="1800" b="0" dirty="0">
                <a:latin typeface="+mn-lt"/>
                <a:cs typeface="Times New Roman" pitchFamily="18" charset="0"/>
              </a:rPr>
              <a:t>даты постановки на налоговый учет. Для этого им требуется подать уведомление о переходе на этот </a:t>
            </a:r>
            <a:r>
              <a:rPr lang="ru-RU" sz="1800" b="0" dirty="0" err="1" smtClean="0">
                <a:latin typeface="+mn-lt"/>
                <a:cs typeface="Times New Roman" pitchFamily="18" charset="0"/>
              </a:rPr>
              <a:t>спецрежим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 не </a:t>
            </a:r>
            <a:r>
              <a:rPr lang="ru-RU" sz="1800" b="0" dirty="0">
                <a:latin typeface="+mn-lt"/>
                <a:cs typeface="Times New Roman" pitchFamily="18" charset="0"/>
              </a:rPr>
              <a:t>позднее 30 календарных дней с даты постановки на учет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.</a:t>
            </a:r>
            <a:r>
              <a:rPr lang="ru-RU" sz="1800" b="0" dirty="0">
                <a:latin typeface="+mn-lt"/>
                <a:cs typeface="Times New Roman" pitchFamily="18" charset="0"/>
              </a:rPr>
              <a:t/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</a:t>
            </a:r>
            <a:r>
              <a:rPr lang="ru-RU" sz="1800" dirty="0" smtClean="0">
                <a:latin typeface="+mn-lt"/>
                <a:cs typeface="Times New Roman" pitchFamily="18" charset="0"/>
              </a:rPr>
              <a:t>Уведомление </a:t>
            </a:r>
            <a:r>
              <a:rPr lang="ru-RU" sz="1800" dirty="0">
                <a:latin typeface="+mn-lt"/>
                <a:cs typeface="Times New Roman" pitchFamily="18" charset="0"/>
              </a:rPr>
              <a:t>о переходе на </a:t>
            </a:r>
            <a:r>
              <a:rPr lang="ru-RU" sz="1800" dirty="0" err="1">
                <a:latin typeface="+mn-lt"/>
                <a:cs typeface="Times New Roman" pitchFamily="18" charset="0"/>
              </a:rPr>
              <a:t>АвтоУСН</a:t>
            </a:r>
            <a:r>
              <a:rPr lang="ru-RU" sz="1800" dirty="0">
                <a:latin typeface="+mn-lt"/>
                <a:cs typeface="Times New Roman" pitchFamily="18" charset="0"/>
              </a:rPr>
              <a:t> подается через ЛК налогоплательщика или через уполномоченную кредитную организацию</a:t>
            </a:r>
            <a:r>
              <a:rPr lang="ru-RU" sz="1800" dirty="0" smtClean="0">
                <a:latin typeface="+mn-lt"/>
                <a:cs typeface="Times New Roman" pitchFamily="18" charset="0"/>
              </a:rPr>
              <a:t>.</a:t>
            </a:r>
            <a:r>
              <a:rPr lang="ru-RU" sz="1800" b="0" dirty="0">
                <a:latin typeface="+mn-lt"/>
                <a:cs typeface="Times New Roman" pitchFamily="18" charset="0"/>
              </a:rPr>
              <a:t/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</a:t>
            </a:r>
            <a:r>
              <a:rPr lang="ru-RU" sz="1800" b="0" dirty="0">
                <a:latin typeface="+mn-lt"/>
                <a:cs typeface="Times New Roman" pitchFamily="18" charset="0"/>
              </a:rPr>
              <a:t> 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Налогоплательщик </a:t>
            </a:r>
            <a:r>
              <a:rPr lang="ru-RU" sz="1800" b="0" dirty="0">
                <a:latin typeface="+mn-lt"/>
                <a:cs typeface="Times New Roman" pitchFamily="18" charset="0"/>
              </a:rPr>
              <a:t>не вправе перейти на иной режим налогообложения до конца календарного года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.</a:t>
            </a:r>
            <a:r>
              <a:rPr lang="ru-RU" sz="1800" b="0" dirty="0">
                <a:latin typeface="+mn-lt"/>
                <a:cs typeface="Times New Roman" pitchFamily="18" charset="0"/>
              </a:rPr>
              <a:t/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При </a:t>
            </a:r>
            <a:r>
              <a:rPr lang="ru-RU" sz="1800" b="0" dirty="0">
                <a:latin typeface="+mn-lt"/>
                <a:cs typeface="Times New Roman" pitchFamily="18" charset="0"/>
              </a:rPr>
              <a:t>не соблюдении требований для применения </a:t>
            </a:r>
            <a:r>
              <a:rPr lang="ru-RU" sz="1800" b="0" dirty="0" err="1">
                <a:latin typeface="+mn-lt"/>
                <a:cs typeface="Times New Roman" pitchFamily="18" charset="0"/>
              </a:rPr>
              <a:t>АвтоУСН</a:t>
            </a:r>
            <a:r>
              <a:rPr lang="ru-RU" sz="1800" b="0" dirty="0">
                <a:latin typeface="+mn-lt"/>
                <a:cs typeface="Times New Roman" pitchFamily="18" charset="0"/>
              </a:rPr>
              <a:t> налогоплательщик утрачивает право на применение режима с начала календарного месяца, в котором осуществлены нарушения требований. </a:t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Если </a:t>
            </a:r>
            <a:r>
              <a:rPr lang="ru-RU" sz="1800" b="0" dirty="0">
                <a:latin typeface="+mn-lt"/>
                <a:cs typeface="Times New Roman" pitchFamily="18" charset="0"/>
              </a:rPr>
              <a:t>налогоплательщик самостоятельно не уведомит об утрате права на применение </a:t>
            </a:r>
            <a:r>
              <a:rPr lang="ru-RU" sz="1800" b="0" dirty="0" err="1">
                <a:latin typeface="+mn-lt"/>
                <a:cs typeface="Times New Roman" pitchFamily="18" charset="0"/>
              </a:rPr>
              <a:t>АвтоУСН</a:t>
            </a:r>
            <a:r>
              <a:rPr lang="ru-RU" sz="1800" b="0" dirty="0">
                <a:latin typeface="+mn-lt"/>
                <a:cs typeface="Times New Roman" pitchFamily="18" charset="0"/>
              </a:rPr>
              <a:t> налоговый орган уведомит такого плательщика об утрате указанного права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.</a:t>
            </a:r>
            <a:r>
              <a:rPr lang="ru-RU" sz="1800" b="0" dirty="0">
                <a:latin typeface="+mn-lt"/>
                <a:cs typeface="Times New Roman" pitchFamily="18" charset="0"/>
              </a:rPr>
              <a:t/>
            </a:r>
            <a:br>
              <a:rPr lang="ru-RU" sz="1800" b="0" dirty="0">
                <a:latin typeface="+mn-lt"/>
                <a:cs typeface="Times New Roman" pitchFamily="18" charset="0"/>
              </a:rPr>
            </a:br>
            <a:r>
              <a:rPr lang="ru-RU" sz="1800" b="0" dirty="0" smtClean="0">
                <a:latin typeface="+mn-lt"/>
                <a:cs typeface="Times New Roman" pitchFamily="18" charset="0"/>
              </a:rPr>
              <a:t>• Организации </a:t>
            </a:r>
            <a:r>
              <a:rPr lang="ru-RU" sz="1800" b="0" dirty="0">
                <a:latin typeface="+mn-lt"/>
                <a:cs typeface="Times New Roman" pitchFamily="18" charset="0"/>
              </a:rPr>
              <a:t>и индивидуальные предприниматели, утратившие право на применение </a:t>
            </a:r>
            <a:r>
              <a:rPr lang="ru-RU" sz="1800" b="0" dirty="0" err="1">
                <a:latin typeface="+mn-lt"/>
                <a:cs typeface="Times New Roman" pitchFamily="18" charset="0"/>
              </a:rPr>
              <a:t>АвтоУСН</a:t>
            </a:r>
            <a:r>
              <a:rPr lang="ru-RU" sz="1800" b="0" dirty="0">
                <a:latin typeface="+mn-lt"/>
                <a:cs typeface="Times New Roman" pitchFamily="18" charset="0"/>
              </a:rPr>
              <a:t>, вправе уведомить налоговый орган о переходе на УСН или ЕСХН с даты утраты права. В таком случае налогоплательщик должен уведомить об этом через ЛК налогоплательщика</a:t>
            </a:r>
            <a:r>
              <a:rPr lang="ru-RU" sz="1800" b="0" dirty="0" smtClean="0">
                <a:latin typeface="+mn-lt"/>
                <a:cs typeface="Times New Roman" pitchFamily="18" charset="0"/>
              </a:rPr>
              <a:t>.</a:t>
            </a:r>
            <a:endParaRPr lang="ru-RU" sz="1600" dirty="0">
              <a:latin typeface="+mn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984" y="305551"/>
            <a:ext cx="114628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u="sng" dirty="0" smtClean="0">
                <a:ea typeface="Trebuchet MS"/>
                <a:cs typeface="Trebuchet MS"/>
              </a:rPr>
              <a:t>Порядок и условия начала и прекращения применения </a:t>
            </a:r>
          </a:p>
          <a:p>
            <a:pPr algn="ctr"/>
            <a:r>
              <a:rPr lang="ru-RU" sz="3000" b="1" u="sng" dirty="0" smtClean="0">
                <a:ea typeface="Trebuchet MS"/>
                <a:cs typeface="Trebuchet MS"/>
              </a:rPr>
              <a:t>специального налогового режима</a:t>
            </a:r>
            <a:endParaRPr lang="ru-RU" sz="3000" u="sng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811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640670"/>
              </p:ext>
            </p:extLst>
          </p:nvPr>
        </p:nvGraphicFramePr>
        <p:xfrm>
          <a:off x="710297" y="1321214"/>
          <a:ext cx="10377913" cy="5091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775"/>
                <a:gridCol w="5397623"/>
                <a:gridCol w="3373515"/>
              </a:tblGrid>
              <a:tr h="331592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Получают от налоговых органов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Направляют в налоговые органы</a:t>
                      </a:r>
                      <a:endParaRPr lang="ru-RU" sz="1400" dirty="0"/>
                    </a:p>
                  </a:txBody>
                  <a:tcPr/>
                </a:tc>
              </a:tr>
              <a:tr h="180301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Уполномоченные банки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 Информация по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dirty="0" smtClean="0"/>
                        <a:t> (проверка соответствия режиму, сведения о постановке/снятии, агрегаты ККТ, планируются к передаче агрегированные данные об операциях на электронных торговых площадках)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об отрицательном сальдо ЕНС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 начислениях, реквизиты для пополнения ЕНС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об оповещениях НП АУСН (сообщения, уведомления)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 Информация по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(уведомления о постановке/снятии, смене объекта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налогообложения)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по безналичным операциям с разметкой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Сведения о выплатах доходов физическим лицам (сотрудникам) и НДФЛ</a:t>
                      </a:r>
                    </a:p>
                  </a:txBody>
                  <a:tcPr/>
                </a:tc>
              </a:tr>
              <a:tr h="81612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Социальный фонд России (СФР)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по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dirty="0" smtClean="0"/>
                        <a:t> (реестр НП)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Сведения о выплатах и иных вознаграждениях, выплаченных в пользу физических лиц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Сведения о суммах, подлежащих учету в качестве фиксированных СВ по ИП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 Взаимодействие со страхователями по обмену недостающими сведениями при назначении пособий (по временной нетрудоспособности, материнством)</a:t>
                      </a:r>
                      <a:endParaRPr lang="ru-RU" sz="1400" dirty="0"/>
                    </a:p>
                  </a:txBody>
                  <a:tcPr/>
                </a:tc>
              </a:tr>
              <a:tr h="82567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Операторы электронных торговых площадок (ОЭП) (с 01.01.2024)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по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dirty="0" smtClean="0"/>
                        <a:t> (сведения о постановке/снятии)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 подтверждении/отказе НП прав на получение данных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об отрицательном сальдо ЕНС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Данные о расчете налога и реквизиты для уплаты (пополнения ЕНС)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об оповещениях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(сообщения/уведомления для НП)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по НП </a:t>
                      </a:r>
                      <a:r>
                        <a:rPr lang="ru-RU" sz="1400" dirty="0" err="1" smtClean="0"/>
                        <a:t>АвтоУСН</a:t>
                      </a:r>
                      <a:r>
                        <a:rPr lang="ru-RU" sz="1400" dirty="0" smtClean="0"/>
                        <a:t>.  Запрос на</a:t>
                      </a:r>
                    </a:p>
                    <a:p>
                      <a:r>
                        <a:rPr lang="ru-RU" sz="1400" dirty="0" smtClean="0"/>
                        <a:t>подтверждение права</a:t>
                      </a:r>
                    </a:p>
                    <a:p>
                      <a:r>
                        <a:rPr lang="ru-RU" sz="1400" dirty="0" smtClean="0"/>
                        <a:t>•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Информация о зачете встречных требований (агентское вознаграждение, комиссия, иные суммы удержаний) - не позднее 10 числа месяца, следующего за отчетным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3984" y="305551"/>
            <a:ext cx="114628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u="sng" dirty="0" smtClean="0">
                <a:ea typeface="Trebuchet MS"/>
                <a:cs typeface="Trebuchet MS"/>
              </a:rPr>
              <a:t>Информационное взаимодействие с банками,</a:t>
            </a:r>
          </a:p>
          <a:p>
            <a:pPr algn="ctr"/>
            <a:r>
              <a:rPr lang="ru-RU" sz="3000" b="1" u="sng" dirty="0" smtClean="0">
                <a:ea typeface="Trebuchet MS"/>
                <a:cs typeface="Trebuchet MS"/>
              </a:rPr>
              <a:t>СФР и другими организациями</a:t>
            </a:r>
            <a:endParaRPr lang="ru-RU" sz="3000" u="sng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08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4802" y="992798"/>
            <a:ext cx="7748207" cy="2274185"/>
          </a:xfrm>
        </p:spPr>
        <p:txBody>
          <a:bodyPr/>
          <a:lstStyle/>
          <a:p>
            <a:pPr lvl="0" defTabSz="9144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Не позднее 15-го числа налоговый орган уведомляет  налогоплательщика через личный кабинет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:</a:t>
            </a:r>
            <a:br>
              <a:rPr lang="ru-RU" sz="200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о налоговой базе</a:t>
            </a:r>
            <a:r>
              <a:rPr lang="ru-RU" sz="2000" b="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;</a:t>
            </a:r>
            <a:br>
              <a:rPr lang="ru-RU" sz="2000" b="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о сумме убытка, полученного за налоговый период</a:t>
            </a:r>
            <a:r>
              <a:rPr lang="ru-RU" sz="2000" b="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;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о сумме убытка, зачтенного в налоговом периоде и об оставшейся части убытка, переходящей</a:t>
            </a:r>
            <a:r>
              <a:rPr lang="ru-RU" sz="2000" b="0" dirty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на следующие налоговые периоды;</a:t>
            </a:r>
            <a:endParaRPr lang="ru-RU" sz="2000" b="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334" y="628517"/>
            <a:ext cx="2581275" cy="316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399" y="3924300"/>
            <a:ext cx="49911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984" y="420960"/>
            <a:ext cx="11462830" cy="41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5"/>
              </a:lnSpc>
              <a:spcBef>
                <a:spcPts val="575"/>
              </a:spcBef>
              <a:spcAft>
                <a:spcPts val="6070"/>
              </a:spcAft>
            </a:pPr>
            <a:r>
              <a:rPr lang="ru-RU" sz="3000" b="1" u="sng" dirty="0" smtClean="0">
                <a:ea typeface="Trebuchet MS"/>
                <a:cs typeface="Trebuchet MS"/>
              </a:rPr>
              <a:t>Исчисление налога</a:t>
            </a:r>
            <a:endParaRPr lang="ru-RU" sz="3000" u="sng" dirty="0">
              <a:ea typeface="Times New Roman"/>
              <a:cs typeface="Times New Roman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594803" y="3187085"/>
            <a:ext cx="5500596" cy="2441360"/>
          </a:xfrm>
          <a:prstGeom prst="rect">
            <a:avLst/>
          </a:prstGeom>
        </p:spPr>
        <p:txBody>
          <a:bodyPr vert="horz" lIns="108835" tIns="54417" rIns="108835" bIns="54417" rtlCol="0" anchor="ctr">
            <a:noAutofit/>
          </a:bodyPr>
          <a:lstStyle>
            <a:lvl1pPr marL="0" marR="0" indent="0" algn="l" defTabSz="1088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6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14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о сумме налога, исчисленной по итогам налогового периода;</a:t>
            </a:r>
            <a:b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о сумме налога, подлежащей уплате по итогам налогового периода, с указанием реквизитов, необходимых для уплаты налога</a:t>
            </a:r>
            <a:r>
              <a:rPr lang="en-US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;</a:t>
            </a:r>
            <a:br>
              <a:rPr lang="en-US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en-US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srgbClr val="0070C0"/>
                </a:solidFill>
                <a:latin typeface="+mn-lt"/>
                <a:ea typeface="+mn-ea"/>
                <a:cs typeface="Times New Roman" pitchFamily="18" charset="0"/>
              </a:rPr>
              <a:t>срок уплаты  не позднее 25-го числа месяца, следующего за налоговым периодом.</a:t>
            </a:r>
            <a:endParaRPr lang="ru-RU" sz="2000" b="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399" y="763742"/>
            <a:ext cx="10582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35170" y="5460521"/>
            <a:ext cx="9144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8096" y="1051672"/>
            <a:ext cx="1037757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Федеральный закон от 25.02.2022 № 17-ФЗ</a:t>
            </a:r>
            <a:r>
              <a:rPr lang="ru-RU" dirty="0"/>
              <a:t> «О проведении эксперимента по </a:t>
            </a:r>
            <a:r>
              <a:rPr lang="ru-RU" dirty="0" smtClean="0"/>
              <a:t>установлению специального </a:t>
            </a:r>
            <a:r>
              <a:rPr lang="ru-RU" dirty="0"/>
              <a:t>налогового режима «Автоматизированная упрощенная система налогообложения</a:t>
            </a:r>
            <a:r>
              <a:rPr lang="ru-RU" dirty="0" smtClean="0"/>
              <a:t>»</a:t>
            </a:r>
          </a:p>
          <a:p>
            <a:endParaRPr lang="ru-RU" b="1" dirty="0" smtClean="0"/>
          </a:p>
          <a:p>
            <a:r>
              <a:rPr lang="ru-RU" b="1" dirty="0" smtClean="0"/>
              <a:t>Закон </a:t>
            </a:r>
            <a:r>
              <a:rPr lang="ru-RU" b="1" dirty="0"/>
              <a:t>Хабаровского края от  27.11.2024 № 18</a:t>
            </a:r>
            <a:r>
              <a:rPr lang="ru-RU" dirty="0"/>
              <a:t> «О внесении изменений в Закон Хабаровского края «О региональных  налогах и налоговых  льготах в Хабаровском крае»</a:t>
            </a:r>
          </a:p>
          <a:p>
            <a:endParaRPr lang="ru-RU" b="1" dirty="0"/>
          </a:p>
          <a:p>
            <a:r>
              <a:rPr lang="ru-RU" b="1" dirty="0" smtClean="0"/>
              <a:t>Приказ </a:t>
            </a:r>
            <a:r>
              <a:rPr lang="ru-RU" b="1" dirty="0"/>
              <a:t>ФНС России от 07.06.2022 № ЕД-7-11/473@</a:t>
            </a:r>
            <a:r>
              <a:rPr lang="ru-RU" dirty="0"/>
              <a:t> «Об утверждении кодов видов доходов и вычетов, а также кодов выплат, не признаваемых объектом обложения страховыми взносами, и выплат, не подлежащих обложению страховыми взносами, для применения специального налогового режима «Автоматизированная упрощенная система налогообложения</a:t>
            </a:r>
            <a:r>
              <a:rPr lang="ru-RU" dirty="0" smtClean="0"/>
              <a:t>»</a:t>
            </a:r>
            <a:endParaRPr lang="ru-RU" dirty="0"/>
          </a:p>
          <a:p>
            <a:endParaRPr lang="ru-RU" b="1" dirty="0" smtClean="0"/>
          </a:p>
          <a:p>
            <a:r>
              <a:rPr lang="ru-RU" b="1" dirty="0" smtClean="0"/>
              <a:t>Протокол </a:t>
            </a:r>
            <a:r>
              <a:rPr lang="ru-RU" dirty="0"/>
              <a:t>информационного обмена с </a:t>
            </a:r>
            <a:r>
              <a:rPr lang="ru-RU" dirty="0" smtClean="0"/>
              <a:t>банками</a:t>
            </a:r>
          </a:p>
          <a:p>
            <a:endParaRPr lang="ru-RU" dirty="0"/>
          </a:p>
          <a:p>
            <a:r>
              <a:rPr lang="ru-RU" b="1" dirty="0"/>
              <a:t>Протокол </a:t>
            </a:r>
            <a:r>
              <a:rPr lang="ru-RU" dirty="0"/>
              <a:t>информационного обмена по взаимодействию с внешними учетными системами, </a:t>
            </a:r>
            <a:r>
              <a:rPr lang="ru-RU" dirty="0" smtClean="0"/>
              <a:t>применяемыми</a:t>
            </a:r>
            <a:r>
              <a:rPr lang="ru-RU" dirty="0"/>
              <a:t> </a:t>
            </a:r>
            <a:r>
              <a:rPr lang="ru-RU" dirty="0" smtClean="0"/>
              <a:t>налогоплательщиками</a:t>
            </a:r>
          </a:p>
          <a:p>
            <a:endParaRPr lang="ru-RU" dirty="0"/>
          </a:p>
          <a:p>
            <a:r>
              <a:rPr lang="ru-RU" b="1" dirty="0"/>
              <a:t>Протокол </a:t>
            </a:r>
            <a:r>
              <a:rPr lang="ru-RU" dirty="0"/>
              <a:t>информационного обмена с ОЭП (проект) Методические рекомендации по разметке банковских </a:t>
            </a:r>
            <a:r>
              <a:rPr lang="ru-RU" dirty="0" smtClean="0"/>
              <a:t>операций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3984" y="420960"/>
            <a:ext cx="11462830" cy="41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5"/>
              </a:lnSpc>
              <a:spcBef>
                <a:spcPts val="575"/>
              </a:spcBef>
              <a:spcAft>
                <a:spcPts val="6070"/>
              </a:spcAft>
            </a:pPr>
            <a:r>
              <a:rPr lang="ru-RU" sz="3000" b="1" u="sng" dirty="0" smtClean="0">
                <a:ea typeface="Trebuchet MS"/>
                <a:cs typeface="Trebuchet MS"/>
              </a:rPr>
              <a:t>Нормативно-правовое регулирование </a:t>
            </a:r>
            <a:r>
              <a:rPr lang="ru-RU" sz="3000" b="1" u="sng" dirty="0" err="1" smtClean="0">
                <a:ea typeface="Trebuchet MS"/>
                <a:cs typeface="Trebuchet MS"/>
              </a:rPr>
              <a:t>АвтоУСН</a:t>
            </a:r>
            <a:endParaRPr lang="ru-RU" sz="3000" u="sng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53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14919" y="754602"/>
            <a:ext cx="10176933" cy="5527667"/>
          </a:xfrm>
        </p:spPr>
        <p:txBody>
          <a:bodyPr/>
          <a:lstStyle/>
          <a:p>
            <a:endParaRPr lang="ru-RU" dirty="0" smtClean="0">
              <a:latin typeface="+mn-lt"/>
            </a:endParaRPr>
          </a:p>
          <a:p>
            <a:endParaRPr lang="ru-RU" dirty="0">
              <a:latin typeface="+mn-lt"/>
            </a:endParaRPr>
          </a:p>
          <a:p>
            <a:endParaRPr lang="ru-RU" dirty="0" smtClean="0">
              <a:latin typeface="+mn-lt"/>
            </a:endParaRPr>
          </a:p>
          <a:p>
            <a:endParaRPr lang="ru-RU" dirty="0">
              <a:latin typeface="+mn-lt"/>
            </a:endParaRPr>
          </a:p>
          <a:p>
            <a:pPr algn="ctr"/>
            <a:endParaRPr lang="ru-RU" dirty="0" smtClean="0">
              <a:latin typeface="+mn-lt"/>
            </a:endParaRPr>
          </a:p>
          <a:p>
            <a:pPr algn="ctr"/>
            <a:endParaRPr lang="ru-RU" dirty="0" smtClean="0">
              <a:latin typeface="+mn-lt"/>
            </a:endParaRPr>
          </a:p>
          <a:p>
            <a:pPr algn="ctr"/>
            <a:r>
              <a:rPr lang="ru-RU" dirty="0" smtClean="0">
                <a:latin typeface="+mn-lt"/>
              </a:rPr>
              <a:t>Полная информация на </a:t>
            </a:r>
            <a:r>
              <a:rPr lang="ru-RU" dirty="0">
                <a:latin typeface="+mn-lt"/>
              </a:rPr>
              <a:t>сайте ФНС России AUSN.NALOG.GOV.RU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77" y="2008449"/>
            <a:ext cx="220027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37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1969</TotalTime>
  <Words>791</Words>
  <Application>Microsoft Office PowerPoint</Application>
  <PresentationFormat>Произвольный</PresentationFormat>
  <Paragraphs>105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Present_FNS2012_16-9</vt:lpstr>
      <vt:lpstr>«Автоматизированная упрощенная система налогообложения (АвтоУСН). Условия перехода и преимущества»</vt:lpstr>
      <vt:lpstr>Презентация PowerPoint</vt:lpstr>
      <vt:lpstr>Налогоплательщики, применяющие АУСН, освобождены от представления следующей отчетности: Декларация по УСН Расчет 6-НДФЛ и Справки о доходах и суммах   налога физического лица) Расчет по страховым взносам Не нужно вести книги учета доходов и расходов   Отчетность в СФР (Социальный фонд России): Сведения о застрахованных лицах (СЗВ-М) Сведения о страховом стаже застрахованных лиц (СЗВ-СТАЖ)  Роль банков (11 банков участвуют в проекте):   Направление в НО размеченных банковских операций;   Выполнение части функций налоговых агентов по НДФЛ;   НП выплачивает зарплату только через банк;   Направление в НО сведений о доходах выплаченных сотрудникам, вычетах и НДФЛ</vt:lpstr>
      <vt:lpstr>Презентация PowerPoint</vt:lpstr>
      <vt:lpstr>Переход на АвтоУСН: • С 1 января 2025 г. организации, применяющие УСН, и ИП, применяющие НПД или УСН, - в течение года с 1 числа любого месяца, уведомив об этом не позднее последнего числа месяца, предшествующего месяцу перехода. • Вновь созданные организации и ИП с даты постановки на налоговый учет. Для этого им требуется подать уведомление о переходе на этот спецрежим не позднее 30 календарных дней с даты постановки на учет. • Уведомление о переходе на АвтоУСН подается через ЛК налогоплательщика или через уполномоченную кредитную организацию. • Налогоплательщик не вправе перейти на иной режим налогообложения до конца календарного года. • При не соблюдении требований для применения АвтоУСН налогоплательщик утрачивает право на применение режима с начала календарного месяца, в котором осуществлены нарушения требований.  • Если налогоплательщик самостоятельно не уведомит об утрате права на применение АвтоУСН налоговый орган уведомит такого плательщика об утрате указанного права. • Организации и индивидуальные предприниматели, утратившие право на применение АвтоУСН, вправе уведомить налоговый орган о переходе на УСН или ЕСХН с даты утраты права. В таком случае налогоплательщик должен уведомить об этом через ЛК налогоплательщика.</vt:lpstr>
      <vt:lpstr>Презентация PowerPoint</vt:lpstr>
      <vt:lpstr>Не позднее 15-го числа налоговый орган уведомляет  налогоплательщика через личный кабинет: - о налоговой базе; - о сумме убытка, полученного за налоговый период; - о сумме убытка, зачтенного в налоговом периоде и об оставшейся части убытка, переходящей на следующие налоговые периоды;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ХАБАРОВСКОГО КРАЯ от 10 ноября 2005 года № 308 «О региональных налогах и налоговых льготах в Хабаровском крае»</dc:title>
  <dc:creator>Алексей Фильшин</dc:creator>
  <cp:lastModifiedBy>Шабельцева Вероника Евгеньевна</cp:lastModifiedBy>
  <cp:revision>185</cp:revision>
  <cp:lastPrinted>2025-03-04T00:05:59Z</cp:lastPrinted>
  <dcterms:created xsi:type="dcterms:W3CDTF">2023-04-10T05:49:19Z</dcterms:created>
  <dcterms:modified xsi:type="dcterms:W3CDTF">2025-03-21T01:04:20Z</dcterms:modified>
</cp:coreProperties>
</file>