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4"/>
  </p:notesMasterIdLst>
  <p:sldIdLst>
    <p:sldId id="277" r:id="rId2"/>
    <p:sldId id="314" r:id="rId3"/>
    <p:sldId id="295" r:id="rId4"/>
    <p:sldId id="316" r:id="rId5"/>
    <p:sldId id="313" r:id="rId6"/>
    <p:sldId id="318" r:id="rId7"/>
    <p:sldId id="319" r:id="rId8"/>
    <p:sldId id="320" r:id="rId9"/>
    <p:sldId id="317" r:id="rId10"/>
    <p:sldId id="303" r:id="rId11"/>
    <p:sldId id="309" r:id="rId12"/>
    <p:sldId id="315" r:id="rId13"/>
  </p:sldIdLst>
  <p:sldSz cx="9144000" cy="6858000" type="screen4x3"/>
  <p:notesSz cx="6858000" cy="9926638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FF"/>
    <a:srgbClr val="0000FF"/>
    <a:srgbClr val="007033"/>
    <a:srgbClr val="4476B2"/>
    <a:srgbClr val="6666FF"/>
    <a:srgbClr val="F4D6AA"/>
    <a:srgbClr val="9BE5FF"/>
    <a:srgbClr val="64E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76" autoAdjust="0"/>
  </p:normalViewPr>
  <p:slideViewPr>
    <p:cSldViewPr>
      <p:cViewPr varScale="1">
        <p:scale>
          <a:sx n="79" d="100"/>
          <a:sy n="79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2"/>
            <a:ext cx="2971800" cy="498056"/>
          </a:xfrm>
          <a:prstGeom prst="rect">
            <a:avLst/>
          </a:prstGeom>
        </p:spPr>
        <p:txBody>
          <a:bodyPr vert="horz" lIns="92641" tIns="46319" rIns="92641" bIns="4631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7" y="12"/>
            <a:ext cx="2971800" cy="498056"/>
          </a:xfrm>
          <a:prstGeom prst="rect">
            <a:avLst/>
          </a:prstGeom>
        </p:spPr>
        <p:txBody>
          <a:bodyPr vert="horz" lIns="92641" tIns="46319" rIns="92641" bIns="46319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41" tIns="46319" rIns="92641" bIns="4631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5"/>
            <a:ext cx="5486400" cy="3908614"/>
          </a:xfrm>
          <a:prstGeom prst="rect">
            <a:avLst/>
          </a:prstGeom>
        </p:spPr>
        <p:txBody>
          <a:bodyPr vert="horz" lIns="92641" tIns="46319" rIns="92641" bIns="4631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71800" cy="498055"/>
          </a:xfrm>
          <a:prstGeom prst="rect">
            <a:avLst/>
          </a:prstGeom>
        </p:spPr>
        <p:txBody>
          <a:bodyPr vert="horz" lIns="92641" tIns="46319" rIns="92641" bIns="4631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7" y="9428584"/>
            <a:ext cx="2971800" cy="498055"/>
          </a:xfrm>
          <a:prstGeom prst="rect">
            <a:avLst/>
          </a:prstGeom>
        </p:spPr>
        <p:txBody>
          <a:bodyPr vert="horz" lIns="92641" tIns="46319" rIns="92641" bIns="46319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50718" indent="-288739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4952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6936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8915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0895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2877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64859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26841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522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52292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4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295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9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9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9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9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75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801" indent="0">
              <a:buNone/>
              <a:defRPr sz="2736"/>
            </a:lvl2pPr>
            <a:lvl3pPr marL="891603" indent="0">
              <a:buNone/>
              <a:defRPr sz="2309"/>
            </a:lvl3pPr>
            <a:lvl4pPr marL="1337404" indent="0">
              <a:buNone/>
              <a:defRPr sz="1967"/>
            </a:lvl4pPr>
            <a:lvl5pPr marL="1783205" indent="0">
              <a:buNone/>
              <a:defRPr sz="1967"/>
            </a:lvl5pPr>
            <a:lvl6pPr marL="2229005" indent="0">
              <a:buNone/>
              <a:defRPr sz="1967"/>
            </a:lvl6pPr>
            <a:lvl7pPr marL="2674808" indent="0">
              <a:buNone/>
              <a:defRPr sz="1967"/>
            </a:lvl7pPr>
            <a:lvl8pPr marL="3120609" indent="0">
              <a:buNone/>
              <a:defRPr sz="1967"/>
            </a:lvl8pPr>
            <a:lvl9pPr marL="3566409" indent="0">
              <a:buNone/>
              <a:defRPr sz="1967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7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8"/>
            <a:ext cx="923618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801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603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40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2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0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4808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06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64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7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600200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3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1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pPr defTabSz="89160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9160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891603" rtl="0" eaLnBrk="1" latinLnBrk="0" hangingPunct="1">
        <a:lnSpc>
          <a:spcPts val="4445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752" indent="0" algn="l" defTabSz="891603" rtl="0" eaLnBrk="1" latinLnBrk="0" hangingPunct="1">
        <a:spcBef>
          <a:spcPct val="20000"/>
        </a:spcBef>
        <a:buFont typeface="+mj-lt"/>
        <a:buNone/>
        <a:defRPr sz="3164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752" indent="0" algn="l" defTabSz="891603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290" indent="-222547" algn="l" defTabSz="891603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037" algn="just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6720" indent="0" algn="l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19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77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3509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89311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801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603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404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2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0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4808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06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64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980633" y="2420888"/>
            <a:ext cx="5240956" cy="4482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Федеральная налоговая служба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1632067" y="3194226"/>
            <a:ext cx="6264696" cy="33413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«Особенности применения упрощенной и патентной систем налогообложения в 2022 году»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202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1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r" defTabSz="891603" eaLnBrk="1" hangingPunct="1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Шиляева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Ирина Леонидовна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884"/>
            <a:ext cx="1786415" cy="17708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32" y="4704356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424936" cy="8640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Основные изменения по Закону УР от </a:t>
            </a:r>
            <a:r>
              <a:rPr lang="ru-RU" sz="2400" dirty="0" smtClean="0">
                <a:solidFill>
                  <a:srgbClr val="FF0000"/>
                </a:solidFill>
              </a:rPr>
              <a:t>28.11.2012 </a:t>
            </a:r>
            <a:r>
              <a:rPr lang="ru-RU" sz="2400" dirty="0">
                <a:solidFill>
                  <a:srgbClr val="FF0000"/>
                </a:solidFill>
              </a:rPr>
              <a:t>№</a:t>
            </a:r>
            <a:r>
              <a:rPr lang="ru-RU" sz="2400" dirty="0" smtClean="0">
                <a:solidFill>
                  <a:srgbClr val="FF0000"/>
                </a:solidFill>
              </a:rPr>
              <a:t>63-</a:t>
            </a:r>
            <a:r>
              <a:rPr lang="ru-RU" sz="2400" dirty="0" err="1" smtClean="0">
                <a:solidFill>
                  <a:srgbClr val="FF0000"/>
                </a:solidFill>
              </a:rPr>
              <a:t>РЗ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«О </a:t>
            </a:r>
            <a:r>
              <a:rPr lang="ru-RU" sz="2000" dirty="0">
                <a:solidFill>
                  <a:srgbClr val="FF0000"/>
                </a:solidFill>
              </a:rPr>
              <a:t>патентной системе налогообложения в Удмуртской </a:t>
            </a:r>
            <a:r>
              <a:rPr lang="ru-RU" sz="2000" dirty="0" smtClean="0">
                <a:solidFill>
                  <a:srgbClr val="FF0000"/>
                </a:solidFill>
              </a:rPr>
              <a:t>Республике»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изменения внесены Законом УР №</a:t>
            </a:r>
            <a:r>
              <a:rPr lang="ru-RU" sz="1600" dirty="0" smtClean="0">
                <a:solidFill>
                  <a:schemeClr val="tx1"/>
                </a:solidFill>
              </a:rPr>
              <a:t>125-</a:t>
            </a:r>
            <a:r>
              <a:rPr lang="ru-RU" sz="1600" dirty="0" err="1" smtClean="0">
                <a:solidFill>
                  <a:schemeClr val="tx1"/>
                </a:solidFill>
              </a:rPr>
              <a:t>РЗ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от </a:t>
            </a:r>
            <a:r>
              <a:rPr lang="ru-RU" sz="1600" dirty="0" smtClean="0">
                <a:solidFill>
                  <a:schemeClr val="tx1"/>
                </a:solidFill>
              </a:rPr>
              <a:t>30.11.2021</a:t>
            </a:r>
            <a:endParaRPr lang="ru-RU" sz="1600" dirty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3568" y="1124744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2"/>
          <p:cNvSpPr txBox="1">
            <a:spLocks/>
          </p:cNvSpPr>
          <p:nvPr/>
        </p:nvSpPr>
        <p:spPr>
          <a:xfrm>
            <a:off x="0" y="5517232"/>
            <a:ext cx="8677472" cy="86409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 fontScale="97500"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4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0283" y="1461568"/>
            <a:ext cx="8136905" cy="369562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!!! актуализированы </a:t>
            </a:r>
            <a:r>
              <a:rPr lang="ru-RU" sz="2000" dirty="0">
                <a:solidFill>
                  <a:srgbClr val="FF0000"/>
                </a:solidFill>
              </a:rPr>
              <a:t>группы муниципальных </a:t>
            </a:r>
            <a:r>
              <a:rPr lang="ru-RU" sz="2000" dirty="0" smtClean="0">
                <a:solidFill>
                  <a:srgbClr val="FF0000"/>
                </a:solidFill>
              </a:rPr>
              <a:t>образований!!!</a:t>
            </a:r>
          </a:p>
          <a:p>
            <a:pPr algn="ctr"/>
            <a:endParaRPr lang="ru-RU" sz="2000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433066"/>
              </p:ext>
            </p:extLst>
          </p:nvPr>
        </p:nvGraphicFramePr>
        <p:xfrm>
          <a:off x="467544" y="2060848"/>
          <a:ext cx="7992888" cy="3606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3096344"/>
                <a:gridCol w="2448272"/>
              </a:tblGrid>
              <a:tr h="504056"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</a:rPr>
                        <a:t>1 группа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2 группа 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3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 группа</a:t>
                      </a:r>
                      <a:endParaRPr lang="ru-RU" dirty="0" smtClean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2097494">
                <a:tc>
                  <a:txBody>
                    <a:bodyPr/>
                    <a:lstStyle/>
                    <a:p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 "Город Ижевск"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 "Городской округ город Воткинск УР";</a:t>
                      </a: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 "Город Глазов"; </a:t>
                      </a: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 "Город Можга"; </a:t>
                      </a: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 "Городской округ город Сарапул УР"</a:t>
                      </a:r>
                    </a:p>
                    <a:p>
                      <a:pPr algn="ctr"/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муниципальные округа, образованные на территории УР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5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24744"/>
            <a:ext cx="8208911" cy="532859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600" dirty="0" smtClean="0">
                <a:solidFill>
                  <a:srgbClr val="007033"/>
                </a:solidFill>
              </a:rPr>
              <a:t> Новые </a:t>
            </a:r>
            <a:r>
              <a:rPr lang="ru-RU" sz="2600" dirty="0">
                <a:solidFill>
                  <a:srgbClr val="007033"/>
                </a:solidFill>
              </a:rPr>
              <a:t>виды </a:t>
            </a:r>
            <a:r>
              <a:rPr lang="ru-RU" sz="2600" dirty="0" smtClean="0">
                <a:solidFill>
                  <a:srgbClr val="007033"/>
                </a:solidFill>
              </a:rPr>
              <a:t>деятельности:</a:t>
            </a:r>
            <a:endParaRPr lang="ru-RU" sz="2600" dirty="0">
              <a:solidFill>
                <a:srgbClr val="007033"/>
              </a:solidFill>
            </a:endParaRPr>
          </a:p>
          <a:p>
            <a:r>
              <a:rPr lang="ru-RU" sz="1800" dirty="0" smtClean="0"/>
              <a:t>-  деятельность </a:t>
            </a:r>
            <a:r>
              <a:rPr lang="ru-RU" sz="1800" dirty="0"/>
              <a:t>бань и душевых по предоставлению общегигиенических услуг, </a:t>
            </a:r>
          </a:p>
          <a:p>
            <a:r>
              <a:rPr lang="ru-RU" sz="1800" dirty="0"/>
              <a:t>- услуги копировально-множительные по индивидуальному заказу населения,</a:t>
            </a:r>
          </a:p>
          <a:p>
            <a:r>
              <a:rPr lang="ru-RU" sz="1800" dirty="0" smtClean="0"/>
              <a:t>- производство </a:t>
            </a:r>
            <a:r>
              <a:rPr lang="ru-RU" sz="1800" dirty="0"/>
              <a:t>бижутерии и подобных товаров, </a:t>
            </a:r>
          </a:p>
          <a:p>
            <a:r>
              <a:rPr lang="ru-RU" sz="1800" dirty="0"/>
              <a:t>- аренда и лизинг офисных машин и оборудования, включая вычислительную технику</a:t>
            </a:r>
          </a:p>
          <a:p>
            <a:r>
              <a:rPr lang="ru-RU" sz="1800" dirty="0"/>
              <a:t>- деятельность легкового такси и арендованных легковых автомобилей с водителем, осуществляемая ИП, имеющими на праве собственности или ином праве (пользования, владения и (или) распоряжения) не более 20 автотранспортных средств, предназначенных для указанной деятельности,</a:t>
            </a:r>
          </a:p>
          <a:p>
            <a:r>
              <a:rPr lang="ru-RU" sz="1800" dirty="0"/>
              <a:t>- издание книг в печатном и электронном виде (на компакт-дисках, электронных носителях, в </a:t>
            </a:r>
            <a:r>
              <a:rPr lang="ru-RU" sz="1800" dirty="0" err="1"/>
              <a:t>аудиоформате</a:t>
            </a:r>
            <a:r>
              <a:rPr lang="ru-RU" sz="1800" dirty="0"/>
              <a:t> или в информационно-телекоммуникационной сети "Интернет");</a:t>
            </a:r>
          </a:p>
          <a:p>
            <a:r>
              <a:rPr lang="ru-RU" sz="1800" dirty="0"/>
              <a:t>- деятельность по уборке прочих типов зданий и помещений,</a:t>
            </a:r>
          </a:p>
          <a:p>
            <a:r>
              <a:rPr lang="ru-RU" sz="1800" dirty="0"/>
              <a:t>- дезинфекция, дезинсекция, дератизация зданий, промышленного оборудования,</a:t>
            </a:r>
          </a:p>
          <a:p>
            <a:r>
              <a:rPr lang="ru-RU" sz="1800" dirty="0"/>
              <a:t>- деятельность зрелищно-развлекательная прочая, не включенная в другие группировки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1761" y="116632"/>
            <a:ext cx="8280920" cy="9117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200" dirty="0">
                <a:solidFill>
                  <a:srgbClr val="FF0000"/>
                </a:solidFill>
              </a:rPr>
              <a:t>Основные изменения по Закону УР от 28.11.2012 №63-</a:t>
            </a:r>
            <a:r>
              <a:rPr lang="ru-RU" sz="2200" dirty="0" err="1">
                <a:solidFill>
                  <a:srgbClr val="FF0000"/>
                </a:solidFill>
              </a:rPr>
              <a:t>РЗ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br>
              <a:rPr lang="ru-RU" sz="2200" dirty="0">
                <a:solidFill>
                  <a:srgbClr val="FF0000"/>
                </a:solidFill>
              </a:rPr>
            </a:br>
            <a:r>
              <a:rPr lang="ru-RU" sz="2200" dirty="0">
                <a:solidFill>
                  <a:srgbClr val="FF0000"/>
                </a:solidFill>
              </a:rPr>
              <a:t>«О патентной системе налогообложения в Удмуртской Республике»</a:t>
            </a:r>
            <a:br>
              <a:rPr lang="ru-RU" sz="2200" dirty="0">
                <a:solidFill>
                  <a:srgbClr val="FF0000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изменения внесены Законом УР №125-</a:t>
            </a:r>
            <a:r>
              <a:rPr lang="ru-RU" sz="1600" dirty="0" err="1">
                <a:solidFill>
                  <a:schemeClr val="tx1"/>
                </a:solidFill>
              </a:rPr>
              <a:t>РЗ</a:t>
            </a:r>
            <a:r>
              <a:rPr lang="ru-RU" sz="1600" dirty="0">
                <a:solidFill>
                  <a:schemeClr val="tx1"/>
                </a:solidFill>
              </a:rPr>
              <a:t> от 30.11.2021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01" y="1048295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97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1474" y="1844824"/>
            <a:ext cx="7882168" cy="1105803"/>
          </a:xfrm>
        </p:spPr>
        <p:txBody>
          <a:bodyPr>
            <a:noAutofit/>
          </a:bodyPr>
          <a:lstStyle/>
          <a:p>
            <a:pPr algn="ctr"/>
            <a:r>
              <a:rPr lang="ru-RU" sz="1200" b="0" dirty="0" smtClean="0"/>
              <a:t/>
            </a:r>
            <a:br>
              <a:rPr lang="ru-RU" sz="1200" b="0" dirty="0" smtClean="0"/>
            </a:br>
            <a:endParaRPr lang="ru-RU" sz="1600" dirty="0">
              <a:solidFill>
                <a:srgbClr val="0033CC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74" y="1443979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467544" y="3573016"/>
            <a:ext cx="7882168" cy="1105803"/>
          </a:xfrm>
          <a:prstGeom prst="rect">
            <a:avLst/>
          </a:prstGeom>
        </p:spPr>
        <p:txBody>
          <a:bodyPr vert="horz" lIns="104269" tIns="52135" rIns="104269" bIns="52135" rtlCol="0" anchor="ctr">
            <a:noAutofit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rgbClr val="0033CC"/>
              </a:solidFill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67544" y="5085184"/>
            <a:ext cx="7882168" cy="1105803"/>
          </a:xfrm>
          <a:prstGeom prst="rect">
            <a:avLst/>
          </a:prstGeom>
        </p:spPr>
        <p:txBody>
          <a:bodyPr vert="horz" lIns="104269" tIns="52135" rIns="104269" bIns="52135" rtlCol="0" anchor="ctr">
            <a:noAutofit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dirty="0">
              <a:solidFill>
                <a:srgbClr val="0033CC"/>
              </a:solidFill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539552" y="260649"/>
            <a:ext cx="806489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Autofit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500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Основные изменения по Закону УР от 28.11.2012 №63-</a:t>
            </a:r>
            <a:r>
              <a:rPr lang="ru-RU" sz="2000" dirty="0" err="1">
                <a:solidFill>
                  <a:srgbClr val="FF0000"/>
                </a:solidFill>
              </a:rPr>
              <a:t>РЗ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«О патентной системе налогообложения в Удмуртской Республике»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изменения внесены Законом УР №125-</a:t>
            </a:r>
            <a:r>
              <a:rPr lang="ru-RU" sz="1400" dirty="0" err="1">
                <a:solidFill>
                  <a:schemeClr val="tx1"/>
                </a:solidFill>
              </a:rPr>
              <a:t>РЗ</a:t>
            </a:r>
            <a:r>
              <a:rPr lang="ru-RU" sz="1400" dirty="0">
                <a:solidFill>
                  <a:schemeClr val="tx1"/>
                </a:solidFill>
              </a:rPr>
              <a:t> от 30.11.2021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326367"/>
              </p:ext>
            </p:extLst>
          </p:nvPr>
        </p:nvGraphicFramePr>
        <p:xfrm>
          <a:off x="827584" y="1772817"/>
          <a:ext cx="7416823" cy="37444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250"/>
                <a:gridCol w="4543315"/>
                <a:gridCol w="834086"/>
                <a:gridCol w="834086"/>
                <a:gridCol w="834086"/>
              </a:tblGrid>
              <a:tr h="819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Розничная торговля, осуществляемая через объекты стационарной торговой сети, не имеющие торговых залов, а также через объекты нестационарной торговой сети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6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на каждый объект стационарной торговой сети (за исключением торговых автоматов) при общей площади обособленного объекта, за 1 кв. метр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54000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43200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27648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500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на каждый торговый автомат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107000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85600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54784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651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 каждый объект при розничной торговле через объекты нестационарной торговой сети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240000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153600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 каждый объект при розничной торговле через объекты нестационарной торговой сети (в части развозной и разносной розничной торговли)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300000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5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4896" y="1991024"/>
            <a:ext cx="7992887" cy="3454200"/>
          </a:xfrm>
        </p:spPr>
        <p:txBody>
          <a:bodyPr>
            <a:normAutofit fontScale="92500" lnSpcReduction="10000"/>
          </a:bodyPr>
          <a:lstStyle/>
          <a:p>
            <a:pPr algn="ctr"/>
            <a:endParaRPr lang="en-US" sz="1400" dirty="0"/>
          </a:p>
          <a:p>
            <a:pPr algn="ctr"/>
            <a:r>
              <a:rPr lang="ru-RU" sz="4000" dirty="0" smtClean="0"/>
              <a:t>на </a:t>
            </a:r>
            <a:r>
              <a:rPr lang="ru-RU" sz="4000" dirty="0" smtClean="0">
                <a:solidFill>
                  <a:srgbClr val="FF0000"/>
                </a:solidFill>
              </a:rPr>
              <a:t>202</a:t>
            </a:r>
            <a:r>
              <a:rPr lang="en-US" sz="4000" dirty="0" smtClean="0">
                <a:solidFill>
                  <a:srgbClr val="FF0000"/>
                </a:solidFill>
              </a:rPr>
              <a:t>2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год 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dirty="0" smtClean="0"/>
              <a:t>по </a:t>
            </a:r>
            <a:r>
              <a:rPr lang="ru-RU" sz="4000" dirty="0" err="1" smtClean="0"/>
              <a:t>УСН</a:t>
            </a:r>
            <a:r>
              <a:rPr lang="ru-RU" sz="4000" dirty="0" smtClean="0"/>
              <a:t>:</a:t>
            </a:r>
            <a:br>
              <a:rPr lang="ru-RU" sz="4000" dirty="0" smtClean="0"/>
            </a:br>
            <a:endParaRPr lang="ru-RU" sz="4000" dirty="0" smtClean="0"/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1,0</a:t>
            </a:r>
            <a:r>
              <a:rPr lang="en-US" sz="4000" dirty="0" smtClean="0">
                <a:solidFill>
                  <a:srgbClr val="FF0000"/>
                </a:solidFill>
              </a:rPr>
              <a:t>96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331802"/>
            <a:ext cx="7337192" cy="110580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700" dirty="0" smtClean="0">
                <a:solidFill>
                  <a:srgbClr val="FF0000"/>
                </a:solidFill>
              </a:rPr>
              <a:t/>
            </a:r>
            <a:br>
              <a:rPr lang="en-US" sz="1700" dirty="0" smtClean="0">
                <a:solidFill>
                  <a:srgbClr val="FF0000"/>
                </a:solidFill>
              </a:rPr>
            </a:br>
            <a:r>
              <a:rPr lang="en-US" sz="1700" dirty="0">
                <a:solidFill>
                  <a:srgbClr val="FF0000"/>
                </a:solidFill>
              </a:rPr>
              <a:t/>
            </a:r>
            <a:br>
              <a:rPr lang="en-US" sz="1700" dirty="0">
                <a:solidFill>
                  <a:srgbClr val="FF0000"/>
                </a:solidFill>
              </a:rPr>
            </a:br>
            <a:r>
              <a:rPr lang="en-US" sz="1700" dirty="0" smtClean="0">
                <a:solidFill>
                  <a:srgbClr val="FF0000"/>
                </a:solidFill>
              </a:rPr>
              <a:t/>
            </a:r>
            <a:br>
              <a:rPr lang="en-US" sz="1700" dirty="0" smtClean="0">
                <a:solidFill>
                  <a:srgbClr val="FF0000"/>
                </a:solidFill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54868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Коэффициент-дефлятор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616530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Приказ Минэкономразвития России от 28.10.2021 №654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1315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68760"/>
            <a:ext cx="8064895" cy="5256584"/>
          </a:xfrm>
        </p:spPr>
        <p:txBody>
          <a:bodyPr>
            <a:noAutofit/>
          </a:bodyPr>
          <a:lstStyle/>
          <a:p>
            <a:pPr algn="ctr"/>
            <a:r>
              <a:rPr lang="ru-RU" sz="2800" u="sng" dirty="0" smtClean="0">
                <a:solidFill>
                  <a:srgbClr val="00B050"/>
                </a:solidFill>
              </a:rPr>
              <a:t>Для перехода на </a:t>
            </a:r>
            <a:r>
              <a:rPr lang="ru-RU" sz="2800" u="sng" dirty="0" err="1" smtClean="0">
                <a:solidFill>
                  <a:srgbClr val="00B050"/>
                </a:solidFill>
              </a:rPr>
              <a:t>УСН</a:t>
            </a:r>
            <a:r>
              <a:rPr lang="ru-RU" sz="2800" u="sng" dirty="0" smtClean="0">
                <a:solidFill>
                  <a:srgbClr val="00B050"/>
                </a:solidFill>
              </a:rPr>
              <a:t> с 01.01.2022:</a:t>
            </a: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800" dirty="0" smtClean="0">
                <a:solidFill>
                  <a:srgbClr val="00B050"/>
                </a:solidFill>
              </a:rPr>
              <a:t>Доходы </a:t>
            </a:r>
            <a:r>
              <a:rPr lang="ru-RU" sz="1800" dirty="0" smtClean="0">
                <a:solidFill>
                  <a:schemeClr val="tx1"/>
                </a:solidFill>
              </a:rPr>
              <a:t>организации </a:t>
            </a:r>
            <a:r>
              <a:rPr lang="ru-RU" sz="1800" dirty="0" smtClean="0">
                <a:solidFill>
                  <a:srgbClr val="00B050"/>
                </a:solidFill>
              </a:rPr>
              <a:t>за 9 месяцев 2021 года </a:t>
            </a:r>
            <a:r>
              <a:rPr lang="ru-RU" sz="1800" dirty="0" smtClean="0">
                <a:solidFill>
                  <a:schemeClr val="tx1"/>
                </a:solidFill>
              </a:rPr>
              <a:t>не должны превышать –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123,3 млн. руб. </a:t>
            </a:r>
            <a:r>
              <a:rPr lang="ru-RU" sz="1400" dirty="0" smtClean="0">
                <a:solidFill>
                  <a:schemeClr val="tx1"/>
                </a:solidFill>
              </a:rPr>
              <a:t>(112,5 млн. руб. </a:t>
            </a:r>
            <a:r>
              <a:rPr lang="ru-RU" sz="1400" dirty="0" smtClean="0">
                <a:solidFill>
                  <a:schemeClr val="tx1"/>
                </a:solidFill>
              </a:rPr>
              <a:t>х 1,096)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u="sng" dirty="0" smtClean="0">
                <a:solidFill>
                  <a:srgbClr val="FF0000"/>
                </a:solidFill>
              </a:rPr>
              <a:t>Для применения </a:t>
            </a:r>
            <a:r>
              <a:rPr lang="ru-RU" sz="2800" u="sng" dirty="0" err="1" smtClean="0">
                <a:solidFill>
                  <a:srgbClr val="FF0000"/>
                </a:solidFill>
              </a:rPr>
              <a:t>УСН</a:t>
            </a:r>
            <a:r>
              <a:rPr lang="ru-RU" sz="2800" u="sng" dirty="0" smtClean="0">
                <a:solidFill>
                  <a:srgbClr val="FF0000"/>
                </a:solidFill>
              </a:rPr>
              <a:t> в 2022 году доходы не должны превышать: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</a:t>
            </a:r>
            <a:r>
              <a:rPr lang="ru-RU" sz="2400" dirty="0">
                <a:solidFill>
                  <a:schemeClr val="tx1"/>
                </a:solidFill>
              </a:rPr>
              <a:t>стандартным </a:t>
            </a:r>
            <a:r>
              <a:rPr lang="ru-RU" sz="2400" dirty="0" smtClean="0">
                <a:solidFill>
                  <a:schemeClr val="tx1"/>
                </a:solidFill>
              </a:rPr>
              <a:t>ставкам - </a:t>
            </a:r>
            <a:r>
              <a:rPr lang="ru-RU" sz="2800" dirty="0" smtClean="0">
                <a:solidFill>
                  <a:srgbClr val="FF0000"/>
                </a:solidFill>
              </a:rPr>
              <a:t>164, 4 млн. руб.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(150 млн. руб. х 1,096)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повышенным ставкам - </a:t>
            </a:r>
            <a:r>
              <a:rPr lang="ru-RU" sz="2800" dirty="0" smtClean="0">
                <a:solidFill>
                  <a:srgbClr val="FF0000"/>
                </a:solidFill>
              </a:rPr>
              <a:t>219,2 млн. руб.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(200 млн</a:t>
            </a:r>
            <a:r>
              <a:rPr lang="ru-RU" sz="1400" dirty="0">
                <a:solidFill>
                  <a:schemeClr val="tx1"/>
                </a:solidFill>
              </a:rPr>
              <a:t>. руб. х 1,096)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424936" cy="864095"/>
          </a:xfrm>
        </p:spPr>
        <p:txBody>
          <a:bodyPr>
            <a:normAutofit/>
          </a:bodyPr>
          <a:lstStyle/>
          <a:p>
            <a:pPr lvl="0" algn="ctr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Лимиты для применения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3568" y="1268760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68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412777"/>
            <a:ext cx="8136904" cy="502335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1</a:t>
            </a:r>
            <a:r>
              <a:rPr lang="ru-RU" dirty="0"/>
              <a:t>) Закон УР от 28.07.2021 N 88-</a:t>
            </a:r>
            <a:r>
              <a:rPr lang="ru-RU" dirty="0" err="1"/>
              <a:t>РЗ</a:t>
            </a:r>
            <a:r>
              <a:rPr lang="ru-RU" dirty="0"/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(вводится </a:t>
            </a:r>
            <a:r>
              <a:rPr lang="ru-RU" sz="2800" i="1" dirty="0">
                <a:solidFill>
                  <a:schemeClr val="tx1"/>
                </a:solidFill>
              </a:rPr>
              <a:t>новая статья 1.3)</a:t>
            </a:r>
          </a:p>
          <a:p>
            <a:r>
              <a:rPr lang="ru-RU" dirty="0"/>
              <a:t>2) Закон УР от 04.10.2021 N 104-</a:t>
            </a:r>
            <a:r>
              <a:rPr lang="ru-RU" dirty="0" err="1"/>
              <a:t>РЗ</a:t>
            </a:r>
            <a:r>
              <a:rPr lang="ru-RU" dirty="0"/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(статья </a:t>
            </a:r>
            <a:r>
              <a:rPr lang="ru-RU" sz="2800" i="1" dirty="0">
                <a:solidFill>
                  <a:schemeClr val="tx1"/>
                </a:solidFill>
              </a:rPr>
              <a:t>1 </a:t>
            </a:r>
            <a:r>
              <a:rPr lang="ru-RU" sz="2800" i="1" dirty="0" smtClean="0">
                <a:solidFill>
                  <a:schemeClr val="tx1"/>
                </a:solidFill>
              </a:rPr>
              <a:t>дополнена частями 10</a:t>
            </a:r>
            <a:r>
              <a:rPr lang="ru-RU" sz="2800" i="1" dirty="0">
                <a:solidFill>
                  <a:schemeClr val="tx1"/>
                </a:solidFill>
              </a:rPr>
              <a:t>, 11 и 12)</a:t>
            </a:r>
          </a:p>
          <a:p>
            <a:r>
              <a:rPr lang="ru-RU" dirty="0"/>
              <a:t>3) Закон УР от 26.11.2021 N 120-</a:t>
            </a:r>
            <a:r>
              <a:rPr lang="ru-RU" dirty="0" err="1"/>
              <a:t>РЗ</a:t>
            </a:r>
            <a:r>
              <a:rPr lang="ru-RU" dirty="0"/>
              <a:t> </a:t>
            </a:r>
            <a:r>
              <a:rPr lang="ru-RU" sz="2800" i="1" dirty="0" smtClean="0">
                <a:solidFill>
                  <a:schemeClr val="tx1"/>
                </a:solidFill>
              </a:rPr>
              <a:t>(статья </a:t>
            </a:r>
            <a:r>
              <a:rPr lang="ru-RU" sz="2800" i="1" dirty="0">
                <a:solidFill>
                  <a:schemeClr val="tx1"/>
                </a:solidFill>
              </a:rPr>
              <a:t>1 </a:t>
            </a:r>
            <a:r>
              <a:rPr lang="ru-RU" sz="2800" i="1" dirty="0" smtClean="0">
                <a:solidFill>
                  <a:schemeClr val="tx1"/>
                </a:solidFill>
              </a:rPr>
              <a:t>дополнена частями </a:t>
            </a:r>
            <a:r>
              <a:rPr lang="ru-RU" sz="2800" i="1" dirty="0">
                <a:solidFill>
                  <a:schemeClr val="tx1"/>
                </a:solidFill>
              </a:rPr>
              <a:t>13 и </a:t>
            </a:r>
            <a:r>
              <a:rPr lang="ru-RU" sz="2800" i="1" dirty="0" smtClean="0">
                <a:solidFill>
                  <a:schemeClr val="tx1"/>
                </a:solidFill>
              </a:rPr>
              <a:t>14; часть 1 статьи 1.2 изложена в новой редакции)</a:t>
            </a:r>
            <a:endParaRPr lang="ru-RU" sz="2800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568952" cy="1105803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Основные изменения по </a:t>
            </a:r>
            <a:r>
              <a:rPr lang="ru-RU" sz="2000" dirty="0" smtClean="0">
                <a:solidFill>
                  <a:srgbClr val="FF0000"/>
                </a:solidFill>
              </a:rPr>
              <a:t>Закону УР от 29.11.2017 №66-</a:t>
            </a:r>
            <a:r>
              <a:rPr lang="ru-RU" sz="2000" dirty="0" err="1" smtClean="0">
                <a:solidFill>
                  <a:srgbClr val="FF0000"/>
                </a:solidFill>
              </a:rPr>
              <a:t>РЗ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"Об установлении налоговых ставок налогоплательщикам при применении </a:t>
            </a:r>
            <a:r>
              <a:rPr lang="ru-RU" sz="2000" dirty="0" err="1">
                <a:solidFill>
                  <a:srgbClr val="FF0000"/>
                </a:solidFill>
              </a:rPr>
              <a:t>УСН</a:t>
            </a:r>
            <a:r>
              <a:rPr lang="ru-RU" sz="2000" dirty="0">
                <a:solidFill>
                  <a:srgbClr val="FF0000"/>
                </a:solidFill>
              </a:rPr>
              <a:t>"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83568" y="1340768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03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531947"/>
              </p:ext>
            </p:extLst>
          </p:nvPr>
        </p:nvGraphicFramePr>
        <p:xfrm>
          <a:off x="323528" y="1484784"/>
          <a:ext cx="8136904" cy="4812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785"/>
                <a:gridCol w="2066170"/>
                <a:gridCol w="1888949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Категория налогоплательщиков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Размер</a:t>
                      </a:r>
                      <a:r>
                        <a:rPr lang="ru-RU" sz="1400" b="1" baseline="0" dirty="0" smtClean="0"/>
                        <a:t> налоговых ставок</a:t>
                      </a:r>
                      <a:endParaRPr lang="ru-RU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Период действия преференции</a:t>
                      </a:r>
                    </a:p>
                  </a:txBody>
                  <a:tcPr/>
                </a:tc>
              </a:tr>
              <a:tr h="1858104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 и ИП, зарегистрированные на территории УР в 2021 и 2022 </a:t>
                      </a:r>
                      <a:r>
                        <a:rPr lang="ru-RU" sz="1796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г.г</a:t>
                      </a: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в связи с переменой ими соответственно места нахождения и места жительства.</a:t>
                      </a:r>
                    </a:p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b="1" u="sng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Условия для применения: 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налогоплательщики, которые ранее были зарегистрированы на территории УР и в период </a:t>
                      </a:r>
                      <a:r>
                        <a:rPr lang="ru-RU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01.01.2021 по 31.12.2022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однократно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сменившие место регистрации в связи с переменой места нахождения организации или места жительства ИП.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организаций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ССЧ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работников организации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менее 5 человек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1 % 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течение налогового периода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следующего 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налоговым периодом, в котором налогоплательщик зарегистрировался на территории УР, и</a:t>
                      </a:r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0" u="none" strike="noStrike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3 %</a:t>
                      </a:r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течение следующего налогового периода - для объекта </a:t>
                      </a:r>
                      <a:r>
                        <a:rPr lang="ru-RU" sz="1400" b="1" i="0" u="none" strike="noStrike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«доходы»;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%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-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течение 2-х налоговых периодов непрерывно, начиная с налогового периода, </a:t>
                      </a:r>
                      <a:r>
                        <a:rPr lang="ru-RU" sz="1400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следующего</a:t>
                      </a: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налоговым периодом, в котором налогоплательщик зарегистрировался на территории УР – для объекта</a:t>
                      </a:r>
                      <a:endParaRPr lang="ru-RU" sz="1200" b="1" dirty="0" smtClean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/>
                        <a:t>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«доходы – расходы»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с 01.01.2022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 по 31.12.2024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5516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>И</a:t>
            </a:r>
            <a:r>
              <a:rPr lang="ru-RU" sz="2200" u="sng" dirty="0" smtClean="0">
                <a:solidFill>
                  <a:srgbClr val="FF0000"/>
                </a:solidFill>
              </a:rPr>
              <a:t>зменения в Законе </a:t>
            </a:r>
            <a:r>
              <a:rPr lang="ru-RU" sz="2200" u="sng" dirty="0">
                <a:solidFill>
                  <a:srgbClr val="FF0000"/>
                </a:solidFill>
              </a:rPr>
              <a:t>УР № 66-</a:t>
            </a:r>
            <a:r>
              <a:rPr lang="ru-RU" sz="2200" u="sng" dirty="0" err="1">
                <a:solidFill>
                  <a:srgbClr val="FF0000"/>
                </a:solidFill>
              </a:rPr>
              <a:t>РЗ</a:t>
            </a:r>
            <a:r>
              <a:rPr lang="ru-RU" sz="2200" u="sng" dirty="0">
                <a:solidFill>
                  <a:srgbClr val="FF0000"/>
                </a:solidFill>
              </a:rPr>
              <a:t> от </a:t>
            </a:r>
            <a:r>
              <a:rPr lang="ru-RU" sz="2200" u="sng" dirty="0" smtClean="0">
                <a:solidFill>
                  <a:srgbClr val="FF0000"/>
                </a:solidFill>
              </a:rPr>
              <a:t>29.11.2017:</a:t>
            </a:r>
            <a:br>
              <a:rPr lang="ru-RU" sz="2200" u="sng" dirty="0" smtClean="0">
                <a:solidFill>
                  <a:srgbClr val="FF0000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изменения </a:t>
            </a:r>
            <a:r>
              <a:rPr lang="ru-RU" sz="1700" dirty="0" smtClean="0">
                <a:solidFill>
                  <a:schemeClr val="tx1"/>
                </a:solidFill>
              </a:rPr>
              <a:t>внесены </a:t>
            </a:r>
            <a:r>
              <a:rPr lang="ru-RU" sz="1700" dirty="0" smtClean="0">
                <a:solidFill>
                  <a:schemeClr val="tx1"/>
                </a:solidFill>
              </a:rPr>
              <a:t>Законом УР №88-</a:t>
            </a:r>
            <a:r>
              <a:rPr lang="ru-RU" sz="1700" dirty="0" err="1" smtClean="0">
                <a:solidFill>
                  <a:schemeClr val="tx1"/>
                </a:solidFill>
              </a:rPr>
              <a:t>РЗ</a:t>
            </a:r>
            <a:r>
              <a:rPr lang="ru-RU" sz="1700" dirty="0" smtClean="0">
                <a:solidFill>
                  <a:schemeClr val="tx1"/>
                </a:solidFill>
              </a:rPr>
              <a:t> от 28.07.2021 </a:t>
            </a:r>
            <a:r>
              <a:rPr lang="ru-RU" sz="1700" dirty="0" smtClean="0">
                <a:solidFill>
                  <a:schemeClr val="tx1"/>
                </a:solidFill>
              </a:rPr>
              <a:t/>
            </a:r>
            <a:br>
              <a:rPr lang="ru-RU" sz="1700" dirty="0" smtClean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/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новая </a:t>
            </a:r>
            <a:r>
              <a:rPr lang="ru-RU" sz="2200" u="sng" dirty="0" smtClean="0">
                <a:solidFill>
                  <a:srgbClr val="FF0000"/>
                </a:solidFill>
              </a:rPr>
              <a:t>статья 1.3 Закона 66-</a:t>
            </a:r>
            <a:r>
              <a:rPr lang="ru-RU" sz="2200" u="sng" dirty="0" err="1" smtClean="0">
                <a:solidFill>
                  <a:srgbClr val="FF0000"/>
                </a:solidFill>
              </a:rPr>
              <a:t>РЗ</a:t>
            </a:r>
            <a:r>
              <a:rPr lang="ru-RU" sz="2200" u="sng" dirty="0" smtClean="0">
                <a:solidFill>
                  <a:srgbClr val="FF0000"/>
                </a:solidFill>
              </a:rPr>
              <a:t>:</a:t>
            </a:r>
            <a:endParaRPr lang="ru-RU" sz="2200" u="sng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3568" y="980728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58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0897311"/>
              </p:ext>
            </p:extLst>
          </p:nvPr>
        </p:nvGraphicFramePr>
        <p:xfrm>
          <a:off x="323528" y="1484784"/>
          <a:ext cx="8136904" cy="4673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785"/>
                <a:gridCol w="2066170"/>
                <a:gridCol w="1888949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Категория налогоплательщиков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Размер</a:t>
                      </a:r>
                      <a:r>
                        <a:rPr lang="ru-RU" sz="1400" b="1" baseline="0" dirty="0" smtClean="0"/>
                        <a:t> налоговых ставок</a:t>
                      </a:r>
                      <a:endParaRPr lang="ru-RU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Период действия преференции</a:t>
                      </a:r>
                    </a:p>
                  </a:txBody>
                  <a:tcPr/>
                </a:tc>
              </a:tr>
              <a:tr h="1858104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 и ИП, ведущие деятельность </a:t>
                      </a:r>
                      <a:r>
                        <a:rPr lang="ru-RU" sz="1700" b="1" u="sng" kern="1200" dirty="0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определенным</a:t>
                      </a:r>
                      <a:r>
                        <a:rPr lang="ru-RU" sz="1700" b="1" u="sng" kern="1200" baseline="0" dirty="0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кодам </a:t>
                      </a:r>
                      <a:r>
                        <a:rPr lang="ru-RU" sz="1700" b="1" u="sng" kern="1200" baseline="0" dirty="0" err="1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</a:t>
                      </a:r>
                      <a:r>
                        <a:rPr lang="ru-RU" sz="1796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розничной торговле, общепиту, бытовым услугам, спорту и культуре) 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осуществляющие деятельность в населенных пунктах с численностью населения </a:t>
                      </a:r>
                      <a:r>
                        <a:rPr lang="ru-RU" sz="1700" b="1" u="sng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5 тыс. чел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(часть 10 статьи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Закона 66-</a:t>
                      </a:r>
                      <a:r>
                        <a:rPr lang="ru-RU" sz="1200" b="1" u="sng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РЗ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u="sng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b="1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  <a:r>
                        <a:rPr lang="ru-RU" sz="26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</a:t>
                      </a:r>
                      <a:r>
                        <a:rPr lang="ru-RU" sz="1796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«доходы»</a:t>
                      </a: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r>
                        <a:rPr lang="ru-RU" sz="2600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</a:t>
                      </a:r>
                      <a:r>
                        <a:rPr lang="ru-RU" sz="1796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«доходы – расходы»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в 2022 - 2023 годах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858104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 и ИП,   участвующие в создании объектов туристической инфраструктуры в рамках национального проекта "Туризм и индустрия гостеприимства«, </a:t>
                      </a:r>
                      <a:r>
                        <a:rPr lang="ru-RU" sz="1600" b="1" kern="1200" dirty="0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условии осуществления основного </a:t>
                      </a:r>
                      <a:r>
                        <a:rPr lang="ru-RU" sz="1600" b="1" kern="1200" dirty="0" err="1" smtClean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</a:t>
                      </a:r>
                      <a:r>
                        <a:rPr lang="ru-RU" sz="16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55.10;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55.30; </a:t>
                      </a:r>
                      <a:r>
                        <a:rPr lang="ru-RU" sz="16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56.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(часть 11 статьи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Закона 66-</a:t>
                      </a:r>
                      <a:r>
                        <a:rPr lang="ru-RU" sz="1200" b="1" u="sng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РЗ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200" b="1" u="sng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5516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>И</a:t>
            </a:r>
            <a:r>
              <a:rPr lang="ru-RU" sz="2200" u="sng" dirty="0" smtClean="0">
                <a:solidFill>
                  <a:srgbClr val="FF0000"/>
                </a:solidFill>
              </a:rPr>
              <a:t>зменения в Законе </a:t>
            </a:r>
            <a:r>
              <a:rPr lang="ru-RU" sz="2200" u="sng" dirty="0">
                <a:solidFill>
                  <a:srgbClr val="FF0000"/>
                </a:solidFill>
              </a:rPr>
              <a:t>УР № 66-</a:t>
            </a:r>
            <a:r>
              <a:rPr lang="ru-RU" sz="2200" u="sng" dirty="0" err="1">
                <a:solidFill>
                  <a:srgbClr val="FF0000"/>
                </a:solidFill>
              </a:rPr>
              <a:t>РЗ</a:t>
            </a:r>
            <a:r>
              <a:rPr lang="ru-RU" sz="2200" u="sng" dirty="0">
                <a:solidFill>
                  <a:srgbClr val="FF0000"/>
                </a:solidFill>
              </a:rPr>
              <a:t> от </a:t>
            </a:r>
            <a:r>
              <a:rPr lang="ru-RU" sz="2200" u="sng" dirty="0" smtClean="0">
                <a:solidFill>
                  <a:srgbClr val="FF0000"/>
                </a:solidFill>
              </a:rPr>
              <a:t>29.11.2017:</a:t>
            </a:r>
            <a:br>
              <a:rPr lang="ru-RU" sz="2200" u="sng" dirty="0" smtClean="0">
                <a:solidFill>
                  <a:srgbClr val="FF0000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изменения </a:t>
            </a:r>
            <a:r>
              <a:rPr lang="ru-RU" sz="1700" dirty="0" smtClean="0">
                <a:solidFill>
                  <a:schemeClr val="tx1"/>
                </a:solidFill>
              </a:rPr>
              <a:t>внесены </a:t>
            </a:r>
            <a:r>
              <a:rPr lang="ru-RU" sz="1700" dirty="0" smtClean="0">
                <a:solidFill>
                  <a:schemeClr val="tx1"/>
                </a:solidFill>
              </a:rPr>
              <a:t>Законом УР №104-</a:t>
            </a:r>
            <a:r>
              <a:rPr lang="ru-RU" sz="1700" dirty="0" err="1" smtClean="0">
                <a:solidFill>
                  <a:schemeClr val="tx1"/>
                </a:solidFill>
              </a:rPr>
              <a:t>РЗ</a:t>
            </a:r>
            <a:r>
              <a:rPr lang="ru-RU" sz="1700" dirty="0" smtClean="0">
                <a:solidFill>
                  <a:schemeClr val="tx1"/>
                </a:solidFill>
              </a:rPr>
              <a:t> от 04.10.2021 </a:t>
            </a:r>
            <a:r>
              <a:rPr lang="ru-RU" sz="1700" dirty="0" smtClean="0">
                <a:solidFill>
                  <a:schemeClr val="tx1"/>
                </a:solidFill>
              </a:rPr>
              <a:t/>
            </a:r>
            <a:br>
              <a:rPr lang="ru-RU" sz="1700" dirty="0" smtClean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/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новые  </a:t>
            </a:r>
            <a:r>
              <a:rPr lang="ru-RU" sz="2200" u="sng" dirty="0" smtClean="0">
                <a:solidFill>
                  <a:srgbClr val="FF0000"/>
                </a:solidFill>
              </a:rPr>
              <a:t>части 10 и 11 в статье 1 Закона 66-</a:t>
            </a:r>
            <a:r>
              <a:rPr lang="ru-RU" sz="2200" u="sng" dirty="0" err="1" smtClean="0">
                <a:solidFill>
                  <a:srgbClr val="FF0000"/>
                </a:solidFill>
              </a:rPr>
              <a:t>РЗ</a:t>
            </a:r>
            <a:r>
              <a:rPr lang="ru-RU" sz="2200" u="sng" dirty="0" smtClean="0">
                <a:solidFill>
                  <a:srgbClr val="FF0000"/>
                </a:solidFill>
              </a:rPr>
              <a:t>: </a:t>
            </a:r>
            <a:endParaRPr lang="ru-RU" sz="2200" u="sng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3568" y="980728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5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82024"/>
              </p:ext>
            </p:extLst>
          </p:nvPr>
        </p:nvGraphicFramePr>
        <p:xfrm>
          <a:off x="323528" y="1484784"/>
          <a:ext cx="8136904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785"/>
                <a:gridCol w="2066170"/>
                <a:gridCol w="1888949"/>
              </a:tblGrid>
              <a:tr h="55085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Категория налогоплательщиков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Размер</a:t>
                      </a:r>
                      <a:r>
                        <a:rPr lang="ru-RU" sz="1400" b="1" baseline="0" dirty="0" smtClean="0"/>
                        <a:t> налоговых ставок</a:t>
                      </a:r>
                      <a:endParaRPr lang="ru-RU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Период действия преференции</a:t>
                      </a:r>
                    </a:p>
                  </a:txBody>
                  <a:tcPr/>
                </a:tc>
              </a:tr>
              <a:tr h="3553599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u="sng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резидентов </a:t>
                      </a:r>
                      <a:r>
                        <a:rPr lang="ru-RU" sz="2000" b="1" u="sng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ТОСЭР</a:t>
                      </a:r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созданных на территории УР: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u="sng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indent="-22860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 Правительства РФ от 29.07.2017 №1178 "О создании </a:t>
                      </a:r>
                      <a:r>
                        <a:rPr lang="ru-RU" sz="2000" b="1" u="sng" kern="120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ТОСЭР</a:t>
                      </a:r>
                      <a:r>
                        <a:rPr lang="ru-RU" sz="2000" b="1" u="sng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"Сарапул"</a:t>
                      </a:r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". </a:t>
                      </a:r>
                    </a:p>
                    <a:p>
                      <a:pPr marL="228600" marR="0" indent="-22860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2000" b="1" u="sng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indent="-22860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Постановление Правительства РФ от 12.02.2019 №125 "О создании </a:t>
                      </a:r>
                      <a:r>
                        <a:rPr lang="ru-RU" sz="2000" b="1" u="sng" kern="1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ТОСЭР</a:t>
                      </a:r>
                      <a:r>
                        <a:rPr lang="ru-RU" sz="2000" b="1" u="sng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"Глазов"</a:t>
                      </a:r>
                      <a:r>
                        <a:rPr lang="ru-RU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  <a:r>
                        <a:rPr lang="ru-RU" sz="26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</a:t>
                      </a:r>
                      <a:r>
                        <a:rPr lang="ru-RU" sz="1796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«доходы»</a:t>
                      </a: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r>
                        <a:rPr lang="ru-RU" sz="2600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объекта </a:t>
                      </a:r>
                      <a:r>
                        <a:rPr lang="ru-RU" sz="1796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«доходы – расходы»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до окончания периода функционирования такой территории </a:t>
                      </a:r>
                      <a:r>
                        <a:rPr lang="ru-RU" sz="2000" b="1" dirty="0" err="1" smtClean="0">
                          <a:solidFill>
                            <a:srgbClr val="FF0000"/>
                          </a:solidFill>
                        </a:rPr>
                        <a:t>ТОСЭР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 на территории УР </a:t>
                      </a:r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5516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>И</a:t>
            </a:r>
            <a:r>
              <a:rPr lang="ru-RU" sz="2200" u="sng" dirty="0" smtClean="0">
                <a:solidFill>
                  <a:srgbClr val="FF0000"/>
                </a:solidFill>
              </a:rPr>
              <a:t>зменения в Законе </a:t>
            </a:r>
            <a:r>
              <a:rPr lang="ru-RU" sz="2200" u="sng" dirty="0">
                <a:solidFill>
                  <a:srgbClr val="FF0000"/>
                </a:solidFill>
              </a:rPr>
              <a:t>УР № 66-</a:t>
            </a:r>
            <a:r>
              <a:rPr lang="ru-RU" sz="2200" u="sng" dirty="0" err="1">
                <a:solidFill>
                  <a:srgbClr val="FF0000"/>
                </a:solidFill>
              </a:rPr>
              <a:t>РЗ</a:t>
            </a:r>
            <a:r>
              <a:rPr lang="ru-RU" sz="2200" u="sng" dirty="0">
                <a:solidFill>
                  <a:srgbClr val="FF0000"/>
                </a:solidFill>
              </a:rPr>
              <a:t> от </a:t>
            </a:r>
            <a:r>
              <a:rPr lang="ru-RU" sz="2200" u="sng" dirty="0" smtClean="0">
                <a:solidFill>
                  <a:srgbClr val="FF0000"/>
                </a:solidFill>
              </a:rPr>
              <a:t>29.11.2017:</a:t>
            </a:r>
            <a:br>
              <a:rPr lang="ru-RU" sz="2200" u="sng" dirty="0" smtClean="0">
                <a:solidFill>
                  <a:srgbClr val="FF0000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изменения </a:t>
            </a:r>
            <a:r>
              <a:rPr lang="ru-RU" sz="1700" dirty="0" smtClean="0">
                <a:solidFill>
                  <a:schemeClr val="tx1"/>
                </a:solidFill>
              </a:rPr>
              <a:t>внесены </a:t>
            </a:r>
            <a:r>
              <a:rPr lang="ru-RU" sz="1700" dirty="0" smtClean="0">
                <a:solidFill>
                  <a:schemeClr val="tx1"/>
                </a:solidFill>
              </a:rPr>
              <a:t>Законом УР №104-</a:t>
            </a:r>
            <a:r>
              <a:rPr lang="ru-RU" sz="1700" dirty="0" err="1" smtClean="0">
                <a:solidFill>
                  <a:schemeClr val="tx1"/>
                </a:solidFill>
              </a:rPr>
              <a:t>РЗ</a:t>
            </a:r>
            <a:r>
              <a:rPr lang="ru-RU" sz="1700" dirty="0" smtClean="0">
                <a:solidFill>
                  <a:schemeClr val="tx1"/>
                </a:solidFill>
              </a:rPr>
              <a:t> от 04.10.2021 </a:t>
            </a:r>
            <a:r>
              <a:rPr lang="ru-RU" sz="1700" dirty="0" smtClean="0">
                <a:solidFill>
                  <a:schemeClr val="tx1"/>
                </a:solidFill>
              </a:rPr>
              <a:t/>
            </a:r>
            <a:br>
              <a:rPr lang="ru-RU" sz="1700" dirty="0" smtClean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/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новая  </a:t>
            </a:r>
            <a:r>
              <a:rPr lang="ru-RU" sz="2200" u="sng" dirty="0" smtClean="0">
                <a:solidFill>
                  <a:srgbClr val="FF0000"/>
                </a:solidFill>
              </a:rPr>
              <a:t>часть 12 в статье 1 Закона 66-</a:t>
            </a:r>
            <a:r>
              <a:rPr lang="ru-RU" sz="2200" u="sng" dirty="0" err="1" smtClean="0">
                <a:solidFill>
                  <a:srgbClr val="FF0000"/>
                </a:solidFill>
              </a:rPr>
              <a:t>РЗ</a:t>
            </a:r>
            <a:r>
              <a:rPr lang="ru-RU" sz="2200" u="sng" dirty="0" smtClean="0">
                <a:solidFill>
                  <a:srgbClr val="FF0000"/>
                </a:solidFill>
              </a:rPr>
              <a:t>: </a:t>
            </a:r>
            <a:endParaRPr lang="ru-RU" sz="2200" u="sng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3568" y="980728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51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2860907"/>
              </p:ext>
            </p:extLst>
          </p:nvPr>
        </p:nvGraphicFramePr>
        <p:xfrm>
          <a:off x="323528" y="1484784"/>
          <a:ext cx="8136904" cy="4391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785"/>
                <a:gridCol w="2066170"/>
                <a:gridCol w="1888949"/>
              </a:tblGrid>
              <a:tr h="55085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Категория налогоплательщиков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Размер</a:t>
                      </a:r>
                      <a:r>
                        <a:rPr lang="ru-RU" sz="1400" b="1" baseline="0" dirty="0" smtClean="0"/>
                        <a:t> налоговых ставок</a:t>
                      </a:r>
                      <a:endParaRPr lang="ru-RU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Период действия преференции</a:t>
                      </a:r>
                    </a:p>
                  </a:txBody>
                  <a:tcPr/>
                </a:tc>
              </a:tr>
              <a:tr h="1465367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субъектов малого и среднего предпринимательства, которые перестали быть плательщиками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ЕНВД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с 01.01.2021 перешли на применение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УСН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том числе, совмещавшие </a:t>
                      </a:r>
                      <a:r>
                        <a:rPr lang="ru-RU" sz="1600" b="0" u="non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ЕНВД</a:t>
                      </a:r>
                      <a:r>
                        <a:rPr lang="ru-RU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 иными режимами налогообложения в 2020 году</a:t>
                      </a:r>
                      <a:endParaRPr lang="en-US" sz="1600" b="0" u="non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(часть 13 статьи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Закона 66-</a:t>
                      </a:r>
                      <a:r>
                        <a:rPr lang="ru-RU" sz="1200" b="1" u="sng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РЗ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u="sng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4%</a:t>
                      </a:r>
                      <a:r>
                        <a:rPr lang="ru-RU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- «доходы»</a:t>
                      </a:r>
                      <a:r>
                        <a:rPr lang="ru-RU" sz="1800" dirty="0" smtClean="0"/>
                        <a:t>; </a:t>
                      </a:r>
                    </a:p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1800" b="1" dirty="0" smtClean="0"/>
                        <a:t>10% -</a:t>
                      </a:r>
                      <a:r>
                        <a:rPr lang="ru-RU" sz="1800" dirty="0" smtClean="0"/>
                        <a:t> «доходы  – расходы»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в 2022 году</a:t>
                      </a:r>
                    </a:p>
                  </a:txBody>
                  <a:tcPr/>
                </a:tc>
              </a:tr>
              <a:tr h="1656184">
                <a:tc>
                  <a:txBody>
                    <a:bodyPr/>
                    <a:lstStyle/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налогоплательщиков,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которых содержится в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ЕГРЮЛ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ЕГРИП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состоянию на 01.01.2021, зарегистрированных на территории УР и осуществляющих определенные основной или дополнительный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ОКВЭДы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(часть 14 статьи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Закона 66-</a:t>
                      </a:r>
                      <a:r>
                        <a:rPr lang="ru-RU" sz="1200" b="1" u="sng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РЗ</a:t>
                      </a:r>
                      <a:r>
                        <a:rPr lang="ru-RU" sz="1200" b="1" u="sng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just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u="sng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1%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- «доходы»</a:t>
                      </a:r>
                      <a:r>
                        <a:rPr lang="ru-RU" sz="1600" dirty="0" smtClean="0"/>
                        <a:t>; </a:t>
                      </a:r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b="1" dirty="0" smtClean="0"/>
                        <a:t>5%</a:t>
                      </a:r>
                      <a:r>
                        <a:rPr lang="ru-RU" sz="1600" dirty="0" smtClean="0"/>
                        <a:t> -</a:t>
                      </a:r>
                    </a:p>
                    <a:p>
                      <a:pPr algn="ctr"/>
                      <a:r>
                        <a:rPr lang="ru-RU" sz="1600" dirty="0" smtClean="0"/>
                        <a:t> «доходы – расходы»</a:t>
                      </a: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в 2021 году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5516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>И</a:t>
            </a:r>
            <a:r>
              <a:rPr lang="ru-RU" sz="2200" u="sng" dirty="0" smtClean="0">
                <a:solidFill>
                  <a:srgbClr val="FF0000"/>
                </a:solidFill>
              </a:rPr>
              <a:t>зменения в Законе </a:t>
            </a:r>
            <a:r>
              <a:rPr lang="ru-RU" sz="2200" u="sng" dirty="0">
                <a:solidFill>
                  <a:srgbClr val="FF0000"/>
                </a:solidFill>
              </a:rPr>
              <a:t>УР № 66-</a:t>
            </a:r>
            <a:r>
              <a:rPr lang="ru-RU" sz="2200" u="sng" dirty="0" err="1">
                <a:solidFill>
                  <a:srgbClr val="FF0000"/>
                </a:solidFill>
              </a:rPr>
              <a:t>РЗ</a:t>
            </a:r>
            <a:r>
              <a:rPr lang="ru-RU" sz="2200" u="sng" dirty="0">
                <a:solidFill>
                  <a:srgbClr val="FF0000"/>
                </a:solidFill>
              </a:rPr>
              <a:t> от </a:t>
            </a:r>
            <a:r>
              <a:rPr lang="ru-RU" sz="2200" u="sng" dirty="0" smtClean="0">
                <a:solidFill>
                  <a:srgbClr val="FF0000"/>
                </a:solidFill>
              </a:rPr>
              <a:t>29.11.2017:</a:t>
            </a:r>
            <a:br>
              <a:rPr lang="ru-RU" sz="2200" u="sng" dirty="0" smtClean="0">
                <a:solidFill>
                  <a:srgbClr val="FF0000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изменения </a:t>
            </a:r>
            <a:r>
              <a:rPr lang="ru-RU" sz="1700" dirty="0" smtClean="0">
                <a:solidFill>
                  <a:schemeClr val="tx1"/>
                </a:solidFill>
              </a:rPr>
              <a:t>внесены </a:t>
            </a:r>
            <a:r>
              <a:rPr lang="ru-RU" sz="1700" dirty="0" smtClean="0">
                <a:solidFill>
                  <a:schemeClr val="tx1"/>
                </a:solidFill>
              </a:rPr>
              <a:t>Законом УР №120-</a:t>
            </a:r>
            <a:r>
              <a:rPr lang="ru-RU" sz="1700" dirty="0" err="1" smtClean="0">
                <a:solidFill>
                  <a:schemeClr val="tx1"/>
                </a:solidFill>
              </a:rPr>
              <a:t>РЗ</a:t>
            </a:r>
            <a:r>
              <a:rPr lang="ru-RU" sz="1700" dirty="0" smtClean="0">
                <a:solidFill>
                  <a:schemeClr val="tx1"/>
                </a:solidFill>
              </a:rPr>
              <a:t> от 26.11.2021 </a:t>
            </a:r>
            <a:r>
              <a:rPr lang="ru-RU" sz="1700" dirty="0" smtClean="0">
                <a:solidFill>
                  <a:schemeClr val="tx1"/>
                </a:solidFill>
              </a:rPr>
              <a:t/>
            </a:r>
            <a:br>
              <a:rPr lang="ru-RU" sz="1700" dirty="0" smtClean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/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 smtClean="0">
                <a:solidFill>
                  <a:schemeClr val="tx1"/>
                </a:solidFill>
              </a:rPr>
              <a:t>новые  </a:t>
            </a:r>
            <a:r>
              <a:rPr lang="ru-RU" sz="2200" u="sng" dirty="0" smtClean="0">
                <a:solidFill>
                  <a:srgbClr val="FF0000"/>
                </a:solidFill>
              </a:rPr>
              <a:t>части 13 и 14 в статье 1 Закона 66-</a:t>
            </a:r>
            <a:r>
              <a:rPr lang="ru-RU" sz="2200" u="sng" dirty="0" err="1" smtClean="0">
                <a:solidFill>
                  <a:srgbClr val="FF0000"/>
                </a:solidFill>
              </a:rPr>
              <a:t>РЗ</a:t>
            </a:r>
            <a:r>
              <a:rPr lang="ru-RU" sz="2200" u="sng" dirty="0" smtClean="0">
                <a:solidFill>
                  <a:srgbClr val="FF0000"/>
                </a:solidFill>
              </a:rPr>
              <a:t>: </a:t>
            </a:r>
            <a:endParaRPr lang="ru-RU" sz="2200" u="sng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3568" y="980728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4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404664"/>
            <a:ext cx="7337192" cy="9117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u="sng" dirty="0">
                <a:solidFill>
                  <a:srgbClr val="FF0000"/>
                </a:solidFill>
              </a:rPr>
              <a:t>Изменения в Законе УР № 66-</a:t>
            </a:r>
            <a:r>
              <a:rPr lang="ru-RU" sz="2200" u="sng" dirty="0" err="1">
                <a:solidFill>
                  <a:srgbClr val="FF0000"/>
                </a:solidFill>
              </a:rPr>
              <a:t>РЗ</a:t>
            </a:r>
            <a:r>
              <a:rPr lang="ru-RU" sz="2200" u="sng" dirty="0">
                <a:solidFill>
                  <a:srgbClr val="FF0000"/>
                </a:solidFill>
              </a:rPr>
              <a:t> от 29.11.2017:</a:t>
            </a:r>
            <a:br>
              <a:rPr lang="ru-RU" sz="2200" u="sng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изменения внесены Законом УР №120-</a:t>
            </a:r>
            <a:r>
              <a:rPr lang="ru-RU" sz="1800" dirty="0" err="1">
                <a:solidFill>
                  <a:schemeClr val="tx1"/>
                </a:solidFill>
              </a:rPr>
              <a:t>РЗ</a:t>
            </a:r>
            <a:r>
              <a:rPr lang="ru-RU" sz="1800" dirty="0">
                <a:solidFill>
                  <a:schemeClr val="tx1"/>
                </a:solidFill>
              </a:rPr>
              <a:t> от 26.11.2021 </a:t>
            </a:r>
            <a:br>
              <a:rPr lang="ru-RU" sz="1800" dirty="0">
                <a:solidFill>
                  <a:schemeClr val="tx1"/>
                </a:solidFill>
              </a:rPr>
            </a:b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3568" y="1196752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475656" y="1452318"/>
            <a:ext cx="551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изложен </a:t>
            </a:r>
            <a:r>
              <a:rPr lang="ru-RU" b="1" dirty="0" smtClean="0">
                <a:solidFill>
                  <a:srgbClr val="0070C0"/>
                </a:solidFill>
              </a:rPr>
              <a:t>в новой </a:t>
            </a:r>
            <a:r>
              <a:rPr lang="ru-RU" b="1" dirty="0" smtClean="0">
                <a:solidFill>
                  <a:srgbClr val="0070C0"/>
                </a:solidFill>
              </a:rPr>
              <a:t>редакции </a:t>
            </a:r>
            <a:r>
              <a:rPr lang="ru-RU" b="1" dirty="0" smtClean="0">
                <a:solidFill>
                  <a:srgbClr val="FF0000"/>
                </a:solidFill>
              </a:rPr>
              <a:t>абзац 1 части 1</a:t>
            </a:r>
            <a:r>
              <a:rPr lang="ru-RU" b="1" dirty="0" smtClean="0">
                <a:solidFill>
                  <a:srgbClr val="0070C0"/>
                </a:solidFill>
              </a:rPr>
              <a:t> статьи </a:t>
            </a:r>
            <a:r>
              <a:rPr lang="ru-RU" b="1" dirty="0" smtClean="0">
                <a:solidFill>
                  <a:srgbClr val="0070C0"/>
                </a:solidFill>
              </a:rPr>
              <a:t>1.2</a:t>
            </a:r>
            <a:endParaRPr lang="ru-RU" b="1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983471"/>
              </p:ext>
            </p:extLst>
          </p:nvPr>
        </p:nvGraphicFramePr>
        <p:xfrm>
          <a:off x="467544" y="2060848"/>
          <a:ext cx="7992888" cy="2919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3550987"/>
                <a:gridCol w="3649813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части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err="1" smtClean="0"/>
                        <a:t>ред.действ</a:t>
                      </a:r>
                      <a:r>
                        <a:rPr lang="ru-RU" dirty="0" smtClean="0"/>
                        <a:t>.</a:t>
                      </a:r>
                      <a:r>
                        <a:rPr lang="ru-RU" baseline="0" dirty="0" smtClean="0"/>
                        <a:t> до </a:t>
                      </a:r>
                      <a:r>
                        <a:rPr lang="ru-RU" baseline="0" dirty="0" smtClean="0"/>
                        <a:t>01.01.2022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dirty="0" err="1" smtClean="0">
                          <a:solidFill>
                            <a:srgbClr val="FFFF00"/>
                          </a:solidFill>
                        </a:rPr>
                        <a:t>ред.действ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. с 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01.01.2022</a:t>
                      </a:r>
                      <a:endParaRPr lang="ru-RU" dirty="0" smtClean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209749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1600" dirty="0" err="1" smtClean="0"/>
                        <a:t>абз</a:t>
                      </a:r>
                      <a:r>
                        <a:rPr lang="ru-RU" sz="1600" dirty="0" smtClean="0"/>
                        <a:t>. 1</a:t>
                      </a:r>
                    </a:p>
                    <a:p>
                      <a:pPr algn="ctr"/>
                      <a:r>
                        <a:rPr lang="ru-RU" sz="1600" dirty="0" smtClean="0"/>
                        <a:t>части 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96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Установить для организаций и ИП, впервые зарегистрированных на территории Удмуртской Республики </a:t>
                      </a:r>
                      <a:r>
                        <a:rPr lang="ru-RU" sz="1796" b="0" i="0" u="none" strike="sng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2020 и 2021 годах </a:t>
                      </a:r>
                      <a:r>
                        <a:rPr lang="ru-RU" sz="1796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переменой ими соответственно места нахождения и места жительства, налоговые ставки в следующих размерах:</a:t>
                      </a:r>
                      <a:endParaRPr lang="ru-RU" sz="1796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96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Установить для организаций и ИП, впервые зарегистрированных на территории Удмуртской Республики </a:t>
                      </a:r>
                      <a:r>
                        <a:rPr lang="ru-RU" sz="1796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2020 - 2023 годах </a:t>
                      </a:r>
                      <a:r>
                        <a:rPr lang="ru-RU" sz="1796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переменой ими соответственно места нахождения и места жительства, налоговые ставки в следующих размерах:</a:t>
                      </a:r>
                      <a:endParaRPr lang="ru-RU" sz="1796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31241" y="5445224"/>
            <a:ext cx="7513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Применение пониженных налоговых ставок для мигрантов продлено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 31.12.2024 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15240</TotalTime>
  <Words>1103</Words>
  <Application>Microsoft Office PowerPoint</Application>
  <PresentationFormat>Экран (4:3)</PresentationFormat>
  <Paragraphs>203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9_Present_FNS2012_A4</vt:lpstr>
      <vt:lpstr>Презентация PowerPoint</vt:lpstr>
      <vt:lpstr>    </vt:lpstr>
      <vt:lpstr> Лимиты для применения УСН</vt:lpstr>
      <vt:lpstr>Основные изменения по Закону УР от 29.11.2017 №66-РЗ  "Об установлении налоговых ставок налогоплательщикам при применении УСН"</vt:lpstr>
      <vt:lpstr> Изменения в Законе УР № 66-РЗ от 29.11.2017: изменения внесены Законом УР №88-РЗ от 28.07.2021   новая статья 1.3 Закона 66-РЗ:</vt:lpstr>
      <vt:lpstr> Изменения в Законе УР № 66-РЗ от 29.11.2017: изменения внесены Законом УР №104-РЗ от 04.10.2021   новые  части 10 и 11 в статье 1 Закона 66-РЗ: </vt:lpstr>
      <vt:lpstr> Изменения в Законе УР № 66-РЗ от 29.11.2017: изменения внесены Законом УР №104-РЗ от 04.10.2021   новая  часть 12 в статье 1 Закона 66-РЗ: </vt:lpstr>
      <vt:lpstr> Изменения в Законе УР № 66-РЗ от 29.11.2017: изменения внесены Законом УР №120-РЗ от 26.11.2021   новые  части 13 и 14 в статье 1 Закона 66-РЗ: </vt:lpstr>
      <vt:lpstr>Изменения в Законе УР № 66-РЗ от 29.11.2017: изменения внесены Законом УР №120-РЗ от 26.11.2021  </vt:lpstr>
      <vt:lpstr> Основные изменения по Закону УР от 28.11.2012 №63-РЗ  «О патентной системе налогообложения в Удмуртской Республике» изменения внесены Законом УР №125-РЗ от 30.11.2021</vt:lpstr>
      <vt:lpstr> Основные изменения по Закону УР от 28.11.2012 №63-РЗ  «О патентной системе налогообложения в Удмуртской Республике» изменения внесены Законом УР №125-РЗ от 30.11.2021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Шиляева Ирина Леонидовна</cp:lastModifiedBy>
  <cp:revision>471</cp:revision>
  <cp:lastPrinted>2021-12-16T11:35:39Z</cp:lastPrinted>
  <dcterms:created xsi:type="dcterms:W3CDTF">2015-03-27T13:19:33Z</dcterms:created>
  <dcterms:modified xsi:type="dcterms:W3CDTF">2021-12-16T11:38:01Z</dcterms:modified>
</cp:coreProperties>
</file>