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5" r:id="rId3"/>
    <p:sldMasterId id="2147483688" r:id="rId4"/>
    <p:sldMasterId id="2147483701" r:id="rId5"/>
  </p:sldMasterIdLst>
  <p:notesMasterIdLst>
    <p:notesMasterId r:id="rId13"/>
  </p:notesMasterIdLst>
  <p:sldIdLst>
    <p:sldId id="256" r:id="rId6"/>
    <p:sldId id="323" r:id="rId7"/>
    <p:sldId id="326" r:id="rId8"/>
    <p:sldId id="327" r:id="rId9"/>
    <p:sldId id="328" r:id="rId10"/>
    <p:sldId id="330" r:id="rId11"/>
    <p:sldId id="282" r:id="rId12"/>
  </p:sldIdLst>
  <p:sldSz cx="9532938" cy="7150100"/>
  <p:notesSz cx="6858000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252" userDrawn="1">
          <p15:clr>
            <a:srgbClr val="A4A3A4"/>
          </p15:clr>
        </p15:guide>
        <p15:guide id="2" pos="30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182" y="330"/>
      </p:cViewPr>
      <p:guideLst>
        <p:guide orient="horz" pos="2252"/>
        <p:guide pos="30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viewProps" Target="view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2493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3908" y="0"/>
            <a:ext cx="2972492" cy="49617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CFE81-DF52-4549-A263-EFF15380A91E}" type="datetimeFigureOut">
              <a:rPr lang="ru-RU" smtClean="0"/>
              <a:t>05.12.2024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77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961" y="4714440"/>
            <a:ext cx="5486079" cy="4467146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879"/>
            <a:ext cx="2972493" cy="496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3908" y="9428879"/>
            <a:ext cx="2972492" cy="49617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B7D8F9-86F8-4778-A442-29D6EA0EA7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1265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3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3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3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3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4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5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5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5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6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7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08"/>
            <a:ext cx="9532938" cy="71478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37185" y="2092067"/>
            <a:ext cx="7957355" cy="4457777"/>
          </a:xfrm>
        </p:spPr>
        <p:txBody>
          <a:bodyPr>
            <a:noAutofit/>
          </a:bodyPr>
          <a:lstStyle>
            <a:lvl1pPr marL="332105" indent="0">
              <a:buFontTx/>
              <a:buNone/>
              <a:defRPr b="1">
                <a:latin typeface="+mj-lt"/>
              </a:defRPr>
            </a:lvl1pPr>
            <a:lvl2pPr marL="332105" indent="0">
              <a:defRPr>
                <a:latin typeface="+mj-lt"/>
              </a:defRPr>
            </a:lvl2pPr>
            <a:lvl3pPr marL="574675" indent="-238125">
              <a:defRPr>
                <a:latin typeface="+mj-lt"/>
              </a:defRPr>
            </a:lvl3pPr>
            <a:lvl4pPr marL="0" indent="329565">
              <a:defRPr>
                <a:latin typeface="+mj-lt"/>
              </a:defRPr>
            </a:lvl4pPr>
            <a:lvl5pPr marL="1311275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37185" y="776803"/>
            <a:ext cx="7957354" cy="1315265"/>
          </a:xfrm>
        </p:spPr>
        <p:txBody>
          <a:bodyPr>
            <a:noAutofit/>
          </a:bodyPr>
          <a:lstStyle>
            <a:lvl1pPr marL="0" marR="0" indent="0" defTabSz="95313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defRPr sz="49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>
          <a:xfrm>
            <a:off x="8760043" y="6115102"/>
            <a:ext cx="526298" cy="712802"/>
          </a:xfrm>
          <a:prstGeom prst="rect">
            <a:avLst/>
          </a:prstGeom>
        </p:spPr>
        <p:txBody>
          <a:bodyPr lIns="106765" tIns="53383" rIns="106765" bIns="53383"/>
          <a:lstStyle>
            <a:lvl1pPr>
              <a:defRPr/>
            </a:lvl1pPr>
          </a:lstStyle>
          <a:p>
            <a:pPr>
              <a:defRPr/>
            </a:pPr>
            <a:fld id="{28550610-7997-4552-BF30-A353E03CC793}" type="slidenum">
              <a:rPr lang="ru-RU" altLang="ru-RU"/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8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9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0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0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0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10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11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17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18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23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2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2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34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4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44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45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4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4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49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50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54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55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56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57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subTitle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68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76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77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80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81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8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8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8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8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88" name="PlaceHolder 3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476640" y="285120"/>
            <a:ext cx="8579160" cy="55332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90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91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92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93" name="PlaceHolder 5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95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96" name="PlaceHolder 3"/>
          <p:cNvSpPr>
            <a:spLocks noGrp="1"/>
          </p:cNvSpPr>
          <p:nvPr>
            <p:ph type="body"/>
          </p:nvPr>
        </p:nvSpPr>
        <p:spPr>
          <a:xfrm>
            <a:off x="337752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97" name="PlaceHolder 4"/>
          <p:cNvSpPr>
            <a:spLocks noGrp="1"/>
          </p:cNvSpPr>
          <p:nvPr>
            <p:ph type="body"/>
          </p:nvPr>
        </p:nvSpPr>
        <p:spPr>
          <a:xfrm>
            <a:off x="6278040" y="167292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98" name="PlaceHolder 5"/>
          <p:cNvSpPr>
            <a:spLocks noGrp="1"/>
          </p:cNvSpPr>
          <p:nvPr>
            <p:ph type="body"/>
          </p:nvPr>
        </p:nvSpPr>
        <p:spPr>
          <a:xfrm>
            <a:off x="4766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99" name="PlaceHolder 6"/>
          <p:cNvSpPr>
            <a:spLocks noGrp="1"/>
          </p:cNvSpPr>
          <p:nvPr>
            <p:ph type="body"/>
          </p:nvPr>
        </p:nvSpPr>
        <p:spPr>
          <a:xfrm>
            <a:off x="337752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200" name="PlaceHolder 7"/>
          <p:cNvSpPr>
            <a:spLocks noGrp="1"/>
          </p:cNvSpPr>
          <p:nvPr>
            <p:ph type="body"/>
          </p:nvPr>
        </p:nvSpPr>
        <p:spPr>
          <a:xfrm>
            <a:off x="6278040" y="3839040"/>
            <a:ext cx="2762280" cy="1977840"/>
          </a:xfrm>
          <a:prstGeom prst="rect">
            <a:avLst/>
          </a:prstGeom>
        </p:spPr>
        <p:txBody>
          <a:bodyPr lIns="0" tIns="0" rIns="0" bIns="0">
            <a:normAutofit fontScale="80000"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872960" y="383904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476640" y="256680"/>
            <a:ext cx="8579160" cy="125028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endParaRPr lang="ru-RU" sz="4400" b="0" strike="noStrike" spc="-1">
              <a:latin typeface="Arial" panose="020B0604020202020204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872960" y="1672920"/>
            <a:ext cx="418644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76640" y="3839040"/>
            <a:ext cx="8579160" cy="1977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ru-RU" sz="3200" b="0" strike="noStrike" spc="-1">
              <a:latin typeface="Arial" panose="020B0604020202020204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slideLayout" Target="../slideLayouts/slideLayout37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slideLayout" Target="../slideLayouts/slideLayout49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7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61.xml"/><Relationship Id="rId2" Type="http://schemas.openxmlformats.org/officeDocument/2006/relationships/slideLayout" Target="../slideLayouts/slideLayout51.xml"/><Relationship Id="rId1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5.xml"/><Relationship Id="rId11" Type="http://schemas.openxmlformats.org/officeDocument/2006/relationships/slideLayout" Target="../slideLayouts/slideLayout60.xml"/><Relationship Id="rId5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9.xml"/><Relationship Id="rId4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-01.jpg"/>
          <p:cNvPicPr/>
          <p:nvPr/>
        </p:nvPicPr>
        <p:blipFill>
          <a:blip r:embed="rId14"/>
          <a:stretch>
            <a:fillRect/>
          </a:stretch>
        </p:blipFill>
        <p:spPr>
          <a:xfrm>
            <a:off x="1440" y="144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 panose="020B0604020202020204"/>
              </a:rPr>
              <a:t>Для правки текста заглавия щёлкните мышью</a:t>
            </a: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strike="noStrike" spc="-1">
                <a:latin typeface="Arial" panose="020B0604020202020204"/>
              </a:rPr>
              <a:t>Для правки структуры щёлкните мышью</a:t>
            </a: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800" b="0" strike="noStrike" spc="-1">
                <a:latin typeface="Arial" panose="020B0604020202020204"/>
              </a:rPr>
              <a:t>Второй уровень структуры</a:t>
            </a: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400" b="0" strike="noStrike" spc="-1">
                <a:latin typeface="Arial" panose="020B0604020202020204"/>
              </a:rPr>
              <a:t>Третий уровень структуры</a:t>
            </a: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000" b="0" strike="noStrike" spc="-1">
                <a:latin typeface="Arial" panose="020B0604020202020204"/>
              </a:rPr>
              <a:t>Четвёртый уровень структуры</a:t>
            </a: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Пятый уровень структуры</a:t>
            </a: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Шестой уровень структуры</a:t>
            </a: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/>
    <p:bodyStyle/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2" descr="Z:\Projects\Текущие\Проектная\FNS_2012\_БРЭНДБУК\out\PPT\3_1_present_A4-03.png"/>
          <p:cNvPicPr/>
          <p:nvPr/>
        </p:nvPicPr>
        <p:blipFill>
          <a:blip r:embed="rId15"/>
          <a:stretch>
            <a:fillRect/>
          </a:stretch>
        </p:blipFill>
        <p:spPr>
          <a:xfrm>
            <a:off x="1440" y="2160"/>
            <a:ext cx="9529920" cy="7146000"/>
          </a:xfrm>
          <a:prstGeom prst="rect">
            <a:avLst/>
          </a:prstGeom>
          <a:ln w="0">
            <a:noFill/>
          </a:ln>
        </p:spPr>
      </p:pic>
      <p:sp>
        <p:nvSpPr>
          <p:cNvPr id="40" name="CustomShape 1"/>
          <p:cNvSpPr/>
          <p:nvPr/>
        </p:nvSpPr>
        <p:spPr>
          <a:xfrm>
            <a:off x="6178680" y="5345280"/>
            <a:ext cx="961560" cy="39132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41" name="PlaceHolder 2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 panose="020B0604020202020204"/>
              </a:rPr>
              <a:t>Для правки текста заглавия щёлкните мышью</a:t>
            </a:r>
          </a:p>
        </p:txBody>
      </p:sp>
      <p:sp>
        <p:nvSpPr>
          <p:cNvPr id="42" name="PlaceHolder 3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strike="noStrike" spc="-1">
                <a:latin typeface="Arial" panose="020B0604020202020204"/>
              </a:rPr>
              <a:t>Для правки структуры щёлкните мышью</a:t>
            </a: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800" b="0" strike="noStrike" spc="-1">
                <a:latin typeface="Arial" panose="020B0604020202020204"/>
              </a:rPr>
              <a:t>Второй уровень структуры</a:t>
            </a: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400" b="0" strike="noStrike" spc="-1">
                <a:latin typeface="Arial" panose="020B0604020202020204"/>
              </a:rPr>
              <a:t>Третий уровень структуры</a:t>
            </a: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000" b="0" strike="noStrike" spc="-1">
                <a:latin typeface="Arial" panose="020B0604020202020204"/>
              </a:rPr>
              <a:t>Четвёртый уровень структуры</a:t>
            </a: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Пятый уровень структуры</a:t>
            </a: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Шестой уровень структуры</a:t>
            </a: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/>
    <p:bodyStyle/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CustomShape 1"/>
          <p:cNvSpPr/>
          <p:nvPr/>
        </p:nvSpPr>
        <p:spPr>
          <a:xfrm>
            <a:off x="881712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0" name="CustomShape 2"/>
          <p:cNvSpPr/>
          <p:nvPr/>
        </p:nvSpPr>
        <p:spPr>
          <a:xfrm>
            <a:off x="593280" y="6775920"/>
            <a:ext cx="87480" cy="87480"/>
          </a:xfrm>
          <a:prstGeom prst="ellipse">
            <a:avLst/>
          </a:prstGeom>
          <a:solidFill>
            <a:srgbClr val="808080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81" name="PlaceHolder 3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 panose="020B0604020202020204"/>
              </a:rPr>
              <a:t>Для правки текста заглавия щёлкните мышью</a:t>
            </a:r>
          </a:p>
        </p:txBody>
      </p:sp>
      <p:sp>
        <p:nvSpPr>
          <p:cNvPr id="82" name="PlaceHolder 4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strike="noStrike" spc="-1">
                <a:latin typeface="Arial" panose="020B0604020202020204"/>
              </a:rPr>
              <a:t>Для правки структуры щёлкните мышью</a:t>
            </a: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800" b="0" strike="noStrike" spc="-1">
                <a:latin typeface="Arial" panose="020B0604020202020204"/>
              </a:rPr>
              <a:t>Второй уровень структуры</a:t>
            </a: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400" b="0" strike="noStrike" spc="-1">
                <a:latin typeface="Arial" panose="020B0604020202020204"/>
              </a:rPr>
              <a:t>Третий уровень структуры</a:t>
            </a: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000" b="0" strike="noStrike" spc="-1">
                <a:latin typeface="Arial" panose="020B0604020202020204"/>
              </a:rPr>
              <a:t>Четвёртый уровень структуры</a:t>
            </a: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Пятый уровень структуры</a:t>
            </a: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Шестой уровень структуры</a:t>
            </a: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</p:sldLayoutIdLst>
  <p:txStyles>
    <p:titleStyle/>
    <p:bodyStyle/>
    <p:otherStyle/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2" descr="Z:\Projects\Текущие\Проектная\FNS_2012\_БРЭНДБУК\out\PPT\3_1_present-01.jpg"/>
          <p:cNvPicPr/>
          <p:nvPr/>
        </p:nvPicPr>
        <p:blipFill>
          <a:blip r:embed="rId14"/>
          <a:stretch>
            <a:fillRect/>
          </a:stretch>
        </p:blipFill>
        <p:spPr>
          <a:xfrm>
            <a:off x="1080" y="1800"/>
            <a:ext cx="9530280" cy="7145280"/>
          </a:xfrm>
          <a:prstGeom prst="rect">
            <a:avLst/>
          </a:prstGeom>
          <a:ln w="9360">
            <a:noFill/>
          </a:ln>
        </p:spPr>
      </p:pic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476640" y="285120"/>
            <a:ext cx="8579160" cy="1193400"/>
          </a:xfrm>
          <a:prstGeom prst="rect">
            <a:avLst/>
          </a:prstGeom>
        </p:spPr>
        <p:txBody>
          <a:bodyPr lIns="0" tIns="0" rIns="0" bIns="0" anchor="ctr">
            <a:noAutofit/>
          </a:bodyPr>
          <a:lstStyle/>
          <a:p>
            <a:pPr algn="ctr"/>
            <a:r>
              <a:rPr lang="ru-RU" sz="4400" b="0" strike="noStrike" spc="-1">
                <a:latin typeface="Arial" panose="020B0604020202020204"/>
              </a:rPr>
              <a:t>Для правки текста заглавия щёлкните мышью</a:t>
            </a: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476640" y="1672920"/>
            <a:ext cx="8579160" cy="41464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1800" indent="-323850">
              <a:spcBef>
                <a:spcPts val="141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3200" b="0" strike="noStrike" spc="-1">
                <a:latin typeface="Arial" panose="020B0604020202020204"/>
              </a:rPr>
              <a:t>Для правки структуры щёлкните мышью</a:t>
            </a:r>
          </a:p>
          <a:p>
            <a:pPr marL="864235" lvl="1" indent="-323850">
              <a:spcBef>
                <a:spcPts val="113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800" b="0" strike="noStrike" spc="-1">
                <a:latin typeface="Arial" panose="020B0604020202020204"/>
              </a:rPr>
              <a:t>Второй уровень структуры</a:t>
            </a:r>
          </a:p>
          <a:p>
            <a:pPr marL="1296035" lvl="2" indent="-288290">
              <a:spcBef>
                <a:spcPts val="85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400" b="0" strike="noStrike" spc="-1">
                <a:latin typeface="Arial" panose="020B0604020202020204"/>
              </a:rPr>
              <a:t>Третий уровень структуры</a:t>
            </a:r>
          </a:p>
          <a:p>
            <a:pPr marL="1727835" lvl="3" indent="-215900">
              <a:spcBef>
                <a:spcPts val="565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2000" b="0" strike="noStrike" spc="-1">
                <a:latin typeface="Arial" panose="020B0604020202020204"/>
              </a:rPr>
              <a:t>Четвёртый уровень структуры</a:t>
            </a:r>
          </a:p>
          <a:p>
            <a:pPr marL="2160270" lvl="4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Пятый уровень структуры</a:t>
            </a:r>
          </a:p>
          <a:p>
            <a:pPr marL="2592070" lvl="5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Шестой уровень структуры</a:t>
            </a:r>
          </a:p>
          <a:p>
            <a:pPr marL="3023870" lvl="6" indent="-215900">
              <a:spcBef>
                <a:spcPts val="285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000" b="0" strike="noStrike" spc="-1">
                <a:latin typeface="Arial" panose="020B0604020202020204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</p:sldLayoutIdLst>
  <p:txStyles>
    <p:titleStyle/>
    <p:bodyStyle/>
    <p:otherStyle/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ADADA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881712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59" name="CustomShape 2"/>
          <p:cNvSpPr/>
          <p:nvPr/>
        </p:nvSpPr>
        <p:spPr>
          <a:xfrm>
            <a:off x="593280" y="6775920"/>
            <a:ext cx="87840" cy="87840"/>
          </a:xfrm>
          <a:prstGeom prst="ellipse">
            <a:avLst/>
          </a:prstGeom>
          <a:solidFill>
            <a:srgbClr val="B1C5D6"/>
          </a:solidFill>
          <a:ln w="1260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sp>
        <p:nvSpPr>
          <p:cNvPr id="160" name="PlaceHolder 3"/>
          <p:cNvSpPr>
            <a:spLocks noGrp="1"/>
          </p:cNvSpPr>
          <p:nvPr>
            <p:ph type="title"/>
          </p:nvPr>
        </p:nvSpPr>
        <p:spPr>
          <a:xfrm>
            <a:off x="476640" y="0"/>
            <a:ext cx="8579160" cy="1667880"/>
          </a:xfrm>
          <a:prstGeom prst="rect">
            <a:avLst/>
          </a:prstGeom>
        </p:spPr>
        <p:txBody>
          <a:bodyPr anchor="b">
            <a:noAutofit/>
          </a:bodyPr>
          <a:lstStyle/>
          <a:p>
            <a:pPr algn="ctr">
              <a:lnSpc>
                <a:spcPts val="5800"/>
              </a:lnSpc>
            </a:pPr>
            <a:r>
              <a:rPr lang="ru-RU" sz="5400" b="0" strike="noStrike" spc="-1">
                <a:solidFill>
                  <a:srgbClr val="464653"/>
                </a:solidFill>
                <a:latin typeface="Palatino Linotype" panose="02040502050505030304"/>
              </a:rPr>
              <a:t>Образец заголовка</a:t>
            </a:r>
            <a:endParaRPr lang="ru-RU" sz="5400" b="0" strike="noStrike" spc="-1">
              <a:solidFill>
                <a:srgbClr val="638BAD"/>
              </a:solidFill>
              <a:latin typeface="Palatino Linotype" panose="02040502050505030304"/>
            </a:endParaRPr>
          </a:p>
        </p:txBody>
      </p:sp>
      <p:sp>
        <p:nvSpPr>
          <p:cNvPr id="161" name="PlaceHolder 4"/>
          <p:cNvSpPr>
            <a:spLocks noGrp="1"/>
          </p:cNvSpPr>
          <p:nvPr>
            <p:ph type="body"/>
          </p:nvPr>
        </p:nvSpPr>
        <p:spPr>
          <a:xfrm>
            <a:off x="476640" y="1668240"/>
            <a:ext cx="8579160" cy="471816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31800" indent="-323850">
              <a:lnSpc>
                <a:spcPct val="100000"/>
              </a:lnSpc>
              <a:spcBef>
                <a:spcPts val="48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2400" b="0" strike="noStrike" spc="-1">
                <a:solidFill>
                  <a:srgbClr val="B1C5D6"/>
                </a:solidFill>
                <a:latin typeface="Century Gothic" panose="020B0502020202020204"/>
              </a:rPr>
              <a:t>Образец текста</a:t>
            </a:r>
          </a:p>
          <a:p>
            <a:pPr marL="864235" lvl="1" indent="-32385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 panose="020B0502020202020204"/>
              </a:rPr>
              <a:t>Второй уровень</a:t>
            </a:r>
          </a:p>
          <a:p>
            <a:pPr marL="1296035" lvl="2" indent="-28829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 panose="020B0502020202020204"/>
              </a:rPr>
              <a:t>Третий уровень</a:t>
            </a:r>
          </a:p>
          <a:p>
            <a:pPr marL="1727835" lvl="3" indent="-2159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75000"/>
              <a:buFont typeface="Symbol" panose="05050102010706020507" charset="2"/>
              <a:buChar char=""/>
            </a:pPr>
            <a:r>
              <a:rPr lang="ru-RU" sz="1600" b="0" strike="noStrike" spc="-1">
                <a:solidFill>
                  <a:srgbClr val="B1C5D6"/>
                </a:solidFill>
                <a:latin typeface="Century Gothic" panose="020B0502020202020204"/>
              </a:rPr>
              <a:t>Четвертый уровень</a:t>
            </a:r>
          </a:p>
          <a:p>
            <a:pPr marL="2160270" lvl="4" indent="-215900">
              <a:lnSpc>
                <a:spcPct val="100000"/>
              </a:lnSpc>
              <a:spcBef>
                <a:spcPts val="320"/>
              </a:spcBef>
              <a:buClr>
                <a:srgbClr val="000000"/>
              </a:buClr>
              <a:buSzPct val="45000"/>
              <a:buFont typeface="Wingdings" panose="05000000000000000000" pitchFamily="2" charset="2"/>
              <a:buChar char=""/>
            </a:pPr>
            <a:r>
              <a:rPr lang="ru-RU" sz="1600" b="0" strike="noStrike" spc="-1">
                <a:solidFill>
                  <a:srgbClr val="B1C5D6"/>
                </a:solidFill>
                <a:latin typeface="Century Gothic" panose="020B0502020202020204"/>
              </a:rPr>
              <a:t>Пятый уровень</a:t>
            </a:r>
          </a:p>
        </p:txBody>
      </p:sp>
      <p:sp>
        <p:nvSpPr>
          <p:cNvPr id="162" name="PlaceHolder 5"/>
          <p:cNvSpPr>
            <a:spLocks noGrp="1"/>
          </p:cNvSpPr>
          <p:nvPr>
            <p:ph type="dt"/>
          </p:nvPr>
        </p:nvSpPr>
        <p:spPr>
          <a:xfrm>
            <a:off x="6633720" y="6626880"/>
            <a:ext cx="2174040" cy="380160"/>
          </a:xfrm>
          <a:prstGeom prst="rect">
            <a:avLst/>
          </a:prstGeom>
        </p:spPr>
        <p:txBody>
          <a:bodyPr rIns="45720" anchor="ctr">
            <a:noAutofit/>
          </a:bodyPr>
          <a:lstStyle/>
          <a:p>
            <a:pPr algn="r">
              <a:lnSpc>
                <a:spcPct val="100000"/>
              </a:lnSpc>
            </a:pPr>
            <a:fld id="{4768DF33-4923-42F0-97F8-46FE89EBE39D}" type="datetime">
              <a:rPr lang="ru-RU" sz="1200" b="0" strike="noStrike" spc="-1">
                <a:solidFill>
                  <a:srgbClr val="9AB4CA"/>
                </a:solidFill>
                <a:latin typeface="Century Gothic" panose="020B0502020202020204"/>
              </a:rPr>
              <a:t>05.12.2024</a:t>
            </a:fld>
            <a:endParaRPr lang="ru-RU" sz="1200" b="0" strike="noStrike" spc="-1">
              <a:latin typeface="Times New Roman" panose="02020603050405020304"/>
            </a:endParaRPr>
          </a:p>
        </p:txBody>
      </p:sp>
      <p:sp>
        <p:nvSpPr>
          <p:cNvPr id="163" name="PlaceHolder 6"/>
          <p:cNvSpPr>
            <a:spLocks noGrp="1"/>
          </p:cNvSpPr>
          <p:nvPr>
            <p:ph type="ftr"/>
          </p:nvPr>
        </p:nvSpPr>
        <p:spPr>
          <a:xfrm>
            <a:off x="686880" y="6626880"/>
            <a:ext cx="2968560" cy="380160"/>
          </a:xfrm>
          <a:prstGeom prst="rect">
            <a:avLst/>
          </a:prstGeom>
        </p:spPr>
        <p:txBody>
          <a:bodyPr lIns="45720" anchor="ctr">
            <a:noAutofit/>
          </a:bodyPr>
          <a:lstStyle/>
          <a:p>
            <a:endParaRPr lang="ru-RU" sz="2400" b="0" strike="noStrike" spc="-1">
              <a:latin typeface="Times New Roman" panose="02020603050405020304"/>
            </a:endParaRPr>
          </a:p>
        </p:txBody>
      </p:sp>
      <p:sp>
        <p:nvSpPr>
          <p:cNvPr id="164" name="PlaceHolder 7"/>
          <p:cNvSpPr>
            <a:spLocks noGrp="1"/>
          </p:cNvSpPr>
          <p:nvPr>
            <p:ph type="sldNum"/>
          </p:nvPr>
        </p:nvSpPr>
        <p:spPr>
          <a:xfrm>
            <a:off x="8906400" y="6626880"/>
            <a:ext cx="585360" cy="380160"/>
          </a:xfrm>
          <a:prstGeom prst="rect">
            <a:avLst/>
          </a:prstGeom>
        </p:spPr>
        <p:txBody>
          <a:bodyPr lIns="27360" rIns="45720" anchor="ctr">
            <a:noAutofit/>
          </a:bodyPr>
          <a:lstStyle/>
          <a:p>
            <a:pPr>
              <a:lnSpc>
                <a:spcPct val="100000"/>
              </a:lnSpc>
            </a:pPr>
            <a:fld id="{D0D1DE25-2E21-4FBD-B35D-EF2A44A891F9}" type="slidenum">
              <a:rPr lang="ru-RU" sz="1200" b="0" strike="noStrike" spc="-1">
                <a:solidFill>
                  <a:srgbClr val="9AB4CA"/>
                </a:solidFill>
                <a:latin typeface="Century Gothic" panose="020B0502020202020204"/>
              </a:rPr>
              <a:t>‹#›</a:t>
            </a:fld>
            <a:endParaRPr lang="ru-RU" sz="1200" b="0" strike="noStrike" spc="-1">
              <a:latin typeface="Times New Roman" panose="02020603050405020304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xStyles>
    <p:titleStyle/>
    <p:bodyStyle/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login.consultant.ru/link/?req=doc&amp;base=LAW&amp;n=466890&amp;dst=26113" TargetMode="Externa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CustomShape 1"/>
          <p:cNvSpPr/>
          <p:nvPr/>
        </p:nvSpPr>
        <p:spPr>
          <a:xfrm>
            <a:off x="157957" y="2710954"/>
            <a:ext cx="9020962" cy="280831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4400" tIns="52200" rIns="104400" bIns="52200" anchor="ctr">
            <a:noAutofit/>
          </a:bodyPr>
          <a:lstStyle/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18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r>
              <a:rPr lang="ru-RU" sz="2400" b="1" dirty="0" smtClean="0">
                <a:solidFill>
                  <a:schemeClr val="bg1"/>
                </a:solidFill>
              </a:rPr>
              <a:t>ИЗМЕНЕНИЯ С 01.01.2025 ПО НДФЛ</a:t>
            </a:r>
          </a:p>
          <a:p>
            <a:pPr algn="ctr">
              <a:lnSpc>
                <a:spcPct val="100000"/>
              </a:lnSpc>
            </a:pPr>
            <a:endParaRPr lang="ru-RU" sz="2400" b="1" dirty="0" smtClean="0">
              <a:solidFill>
                <a:schemeClr val="bg1"/>
              </a:solidFill>
            </a:endParaRPr>
          </a:p>
          <a:p>
            <a:pPr algn="ctr">
              <a:lnSpc>
                <a:spcPct val="100000"/>
              </a:lnSpc>
            </a:pPr>
            <a:r>
              <a:rPr lang="ru-RU" sz="2200" b="1" strike="noStrike" spc="-1" dirty="0" smtClean="0">
                <a:solidFill>
                  <a:srgbClr val="FFFFFF"/>
                </a:solidFill>
                <a:latin typeface="Calibri" panose="020F0502020204030204"/>
                <a:ea typeface="Times New Roman" panose="02020603050405020304"/>
              </a:rPr>
              <a:t>Управление </a:t>
            </a:r>
            <a:r>
              <a:rPr lang="ru-RU" sz="2200" b="1" strike="noStrike" spc="-1" dirty="0">
                <a:solidFill>
                  <a:srgbClr val="FFFFFF"/>
                </a:solidFill>
                <a:latin typeface="Calibri" panose="020F0502020204030204"/>
                <a:ea typeface="Times New Roman" panose="02020603050405020304"/>
              </a:rPr>
              <a:t>ФНС России по Республике </a:t>
            </a:r>
            <a:r>
              <a:rPr lang="ru-RU" sz="2200" b="1" strike="noStrike" spc="-1" dirty="0" smtClean="0">
                <a:solidFill>
                  <a:srgbClr val="FFFFFF"/>
                </a:solidFill>
                <a:latin typeface="Calibri" panose="020F0502020204030204"/>
                <a:ea typeface="Times New Roman" panose="02020603050405020304"/>
              </a:rPr>
              <a:t>Карелия</a:t>
            </a: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 panose="020B0604020202020204"/>
            </a:endParaRPr>
          </a:p>
          <a:p>
            <a:pPr algn="ctr">
              <a:lnSpc>
                <a:spcPct val="100000"/>
              </a:lnSpc>
            </a:pPr>
            <a:endParaRPr lang="ru-RU" sz="2200" b="0" strike="noStrike" spc="-1" dirty="0">
              <a:latin typeface="Arial" panose="020B0604020202020204"/>
            </a:endParaRPr>
          </a:p>
        </p:txBody>
      </p:sp>
      <p:sp>
        <p:nvSpPr>
          <p:cNvPr id="202" name="CustomShape 2"/>
          <p:cNvSpPr/>
          <p:nvPr/>
        </p:nvSpPr>
        <p:spPr>
          <a:xfrm>
            <a:off x="3161520" y="5372640"/>
            <a:ext cx="6357600" cy="134676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67410" indent="-333375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347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681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02205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9362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4696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003675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53771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2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190"/>
              </a:lnSpc>
            </a:pPr>
            <a:fld id="{DD232483-A8DB-48C6-8896-008F887D94F0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2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8" name="Заголовок 3"/>
          <p:cNvSpPr txBox="1"/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НДФЛ </a:t>
            </a:r>
            <a:endParaRPr lang="ru-RU" altLang="ru-RU" sz="3200" b="1" dirty="0">
              <a:solidFill>
                <a:srgbClr val="C0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38097" y="794455"/>
            <a:ext cx="8550080" cy="62230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Будет действовать прогрессивная шкала налоговой ставки по НДФЛ.</a:t>
            </a:r>
          </a:p>
          <a:p>
            <a:pPr>
              <a:lnSpc>
                <a:spcPct val="80000"/>
              </a:lnSpc>
            </a:pPr>
            <a:endParaRPr lang="ru-RU" altLang="ru-RU" sz="2000" dirty="0">
              <a:latin typeface="Arial Narrow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- </a:t>
            </a:r>
            <a:r>
              <a:rPr lang="ru-RU" altLang="ru-RU" sz="2000" b="1" dirty="0">
                <a:latin typeface="Arial Narrow" pitchFamily="34" charset="0"/>
                <a:cs typeface="Times New Roman" panose="02020603050405020304" pitchFamily="18" charset="0"/>
              </a:rPr>
              <a:t>13%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- для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части доходов, не превышающей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2,4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млн.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руб. в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год;  </a:t>
            </a:r>
            <a:endParaRPr lang="ru-RU" altLang="ru-RU" sz="2000" dirty="0">
              <a:latin typeface="Arial Narrow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- </a:t>
            </a:r>
            <a:r>
              <a:rPr lang="ru-RU" altLang="ru-RU" sz="2000" b="1" dirty="0">
                <a:latin typeface="Arial Narrow" pitchFamily="34" charset="0"/>
                <a:cs typeface="Times New Roman" panose="02020603050405020304" pitchFamily="18" charset="0"/>
              </a:rPr>
              <a:t>15%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 -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для части доходов, которая свыше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2,4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млн. руб., но не превышает 5 млн.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руб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.;</a:t>
            </a:r>
            <a:endParaRPr lang="ru-RU" altLang="ru-RU" sz="2000" dirty="0">
              <a:latin typeface="Arial Narrow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- </a:t>
            </a:r>
            <a:r>
              <a:rPr lang="ru-RU" altLang="ru-RU" sz="2000" b="1" dirty="0">
                <a:latin typeface="Arial Narrow" pitchFamily="34" charset="0"/>
                <a:cs typeface="Times New Roman" panose="02020603050405020304" pitchFamily="18" charset="0"/>
              </a:rPr>
              <a:t>18%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 - для части доходов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, которая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свыше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5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млн. руб., но не превышает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20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млн. руб.;</a:t>
            </a:r>
          </a:p>
          <a:p>
            <a:pPr>
              <a:lnSpc>
                <a:spcPct val="80000"/>
              </a:lnSpc>
            </a:pP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- </a:t>
            </a:r>
            <a:r>
              <a:rPr lang="ru-RU" altLang="ru-RU" sz="2000" b="1" dirty="0">
                <a:latin typeface="Arial Narrow" pitchFamily="34" charset="0"/>
                <a:cs typeface="Times New Roman" panose="02020603050405020304" pitchFamily="18" charset="0"/>
              </a:rPr>
              <a:t>20%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 - для части доходов,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которая свыше 20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млн. руб., но не превышает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50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млн. руб.;</a:t>
            </a:r>
          </a:p>
          <a:p>
            <a:pPr marL="342900" indent="-342900">
              <a:lnSpc>
                <a:spcPct val="80000"/>
              </a:lnSpc>
              <a:buFontTx/>
              <a:buChar char="-"/>
            </a:pPr>
            <a:r>
              <a:rPr lang="ru-RU" altLang="ru-RU" sz="2000" b="1" dirty="0" smtClean="0">
                <a:latin typeface="Arial Narrow" pitchFamily="34" charset="0"/>
                <a:cs typeface="Times New Roman" panose="02020603050405020304" pitchFamily="18" charset="0"/>
              </a:rPr>
              <a:t>22</a:t>
            </a:r>
            <a:r>
              <a:rPr lang="ru-RU" altLang="ru-RU" sz="2000" b="1" dirty="0">
                <a:latin typeface="Arial Narrow" pitchFamily="34" charset="0"/>
                <a:cs typeface="Times New Roman" panose="02020603050405020304" pitchFamily="18" charset="0"/>
              </a:rPr>
              <a:t>%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 - для части доходов, 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которая превышает 50 </a:t>
            </a:r>
            <a:r>
              <a:rPr lang="ru-RU" altLang="ru-RU" sz="2000" dirty="0">
                <a:latin typeface="Arial Narrow" pitchFamily="34" charset="0"/>
                <a:cs typeface="Times New Roman" panose="02020603050405020304" pitchFamily="18" charset="0"/>
              </a:rPr>
              <a:t>млн. руб</a:t>
            </a: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.</a:t>
            </a:r>
          </a:p>
          <a:p>
            <a:pPr marL="342900" indent="-342900">
              <a:lnSpc>
                <a:spcPct val="80000"/>
              </a:lnSpc>
              <a:buFontTx/>
              <a:buChar char="-"/>
            </a:pPr>
            <a:endParaRPr lang="ru-RU" altLang="ru-RU" sz="2000" dirty="0">
              <a:latin typeface="Arial Narrow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altLang="ru-RU" sz="2000" dirty="0" smtClean="0">
                <a:latin typeface="Arial Narrow" pitchFamily="34" charset="0"/>
                <a:cs typeface="Times New Roman" panose="02020603050405020304" pitchFamily="18" charset="0"/>
              </a:rPr>
              <a:t>Данная прогрессивная шкала применяется к зарплате и другим доходам физических лиц – резидентов РФ, формирующих основную налоговую базу. </a:t>
            </a:r>
          </a:p>
          <a:p>
            <a:pPr>
              <a:lnSpc>
                <a:spcPct val="80000"/>
              </a:lnSpc>
            </a:pPr>
            <a:endParaRPr lang="ru-RU" altLang="ru-RU" sz="800" dirty="0" smtClean="0">
              <a:latin typeface="Arial Narrow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80000"/>
              </a:lnSpc>
            </a:pPr>
            <a:r>
              <a:rPr lang="ru-RU" sz="2000" dirty="0">
                <a:latin typeface="Arial Narrow" pitchFamily="34" charset="0"/>
              </a:rPr>
              <a:t>Индивидуальные предприниматели доходы от предпринимательской деятельности, включаемые в основную налоговую базу, также облагают НДФЛ по этой прогрессивной шкале ставок. </a:t>
            </a:r>
          </a:p>
          <a:p>
            <a:pPr>
              <a:lnSpc>
                <a:spcPct val="80000"/>
              </a:lnSpc>
            </a:pPr>
            <a:endParaRPr lang="ru-RU" altLang="ru-RU" sz="800" dirty="0">
              <a:latin typeface="Arial Narrow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dirty="0">
                <a:latin typeface="Arial Narrow" pitchFamily="34" charset="0"/>
              </a:rPr>
              <a:t>Для большинства иностранных работников - нерезидентов остается налоговая ставка НДФЛ 30%. Однако доходы некоторых категорий работников-нерезидентов облагаются по более низкой </a:t>
            </a:r>
            <a:r>
              <a:rPr lang="ru-RU" sz="2000" dirty="0" smtClean="0">
                <a:latin typeface="Arial Narrow" pitchFamily="34" charset="0"/>
              </a:rPr>
              <a:t>ставке</a:t>
            </a:r>
            <a:r>
              <a:rPr lang="ru-RU" sz="2000" dirty="0">
                <a:latin typeface="Arial Narrow" pitchFamily="34" charset="0"/>
              </a:rPr>
              <a:t> (в частности, для иностранцев, работающих по патенту, для высококвалифицированных специалистов, для дистанционных работников</a:t>
            </a:r>
            <a:r>
              <a:rPr lang="ru-RU" sz="2000" dirty="0" smtClean="0">
                <a:latin typeface="Arial Narrow" pitchFamily="34" charset="0"/>
              </a:rPr>
              <a:t>). </a:t>
            </a:r>
            <a:r>
              <a:rPr lang="ru-RU" sz="2000" dirty="0">
                <a:latin typeface="Arial Narrow" pitchFamily="34" charset="0"/>
              </a:rPr>
              <a:t>Она является прогрессивной и аналогична ставке, предусмотренной для </a:t>
            </a:r>
            <a:r>
              <a:rPr lang="ru-RU" sz="2000" dirty="0" smtClean="0">
                <a:latin typeface="Arial Narrow" pitchFamily="34" charset="0"/>
              </a:rPr>
              <a:t>резидентов.</a:t>
            </a:r>
            <a:endParaRPr lang="ru-RU" altLang="ru-RU" sz="24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67410" indent="-333375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347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681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02205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9362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4696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003675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53771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3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190"/>
              </a:lnSpc>
            </a:pPr>
            <a:fld id="{DD232483-A8DB-48C6-8896-008F887D94F0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3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8" name="Заголовок 3"/>
          <p:cNvSpPr txBox="1"/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</a:t>
            </a:r>
            <a:r>
              <a:rPr lang="ru-RU" altLang="ru-RU" sz="3200" b="1" dirty="0">
                <a:solidFill>
                  <a:srgbClr val="C00000"/>
                </a:solidFill>
                <a:cs typeface="Times New Roman" panose="02020603050405020304" pitchFamily="18" charset="0"/>
              </a:rPr>
              <a:t> НДФЛ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 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23429" y="1126778"/>
            <a:ext cx="9223560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</a:pPr>
            <a:endParaRPr lang="ru-RU" altLang="ru-RU" sz="2400" b="1" dirty="0" smtClean="0">
              <a:solidFill>
                <a:srgbClr val="C00000"/>
              </a:solidFill>
              <a:latin typeface="+mn-lt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2000" dirty="0" smtClean="0">
                <a:latin typeface="Arial Narrow" pitchFamily="34" charset="0"/>
              </a:rPr>
              <a:t>Особый </a:t>
            </a:r>
            <a:r>
              <a:rPr lang="ru-RU" sz="2000" dirty="0">
                <a:latin typeface="Arial Narrow" pitchFamily="34" charset="0"/>
              </a:rPr>
              <a:t>порядок обложения НДФЛ предусмотрен для следующих </a:t>
            </a:r>
            <a:r>
              <a:rPr lang="ru-RU" sz="2000" dirty="0" smtClean="0">
                <a:latin typeface="Arial Narrow" pitchFamily="34" charset="0"/>
              </a:rPr>
              <a:t>доходов:</a:t>
            </a:r>
          </a:p>
          <a:p>
            <a:pPr>
              <a:lnSpc>
                <a:spcPct val="80000"/>
              </a:lnSpc>
            </a:pPr>
            <a:endParaRPr lang="ru-RU" sz="2000" dirty="0" smtClean="0">
              <a:latin typeface="Arial Narrow" pitchFamily="34" charset="0"/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Arial Narrow" pitchFamily="34" charset="0"/>
              </a:rPr>
              <a:t>денежное </a:t>
            </a:r>
            <a:r>
              <a:rPr lang="ru-RU" sz="2000" dirty="0">
                <a:latin typeface="Arial Narrow" pitchFamily="34" charset="0"/>
              </a:rPr>
              <a:t>довольствие и иные дополнительные выплаты, связанные с участием в СВО (выполнением задач в период СВО), получаемые военнослужащими, мобилизованными, добровольцами, сотрудниками полиции, </a:t>
            </a:r>
            <a:r>
              <a:rPr lang="ru-RU" sz="2000" dirty="0" err="1">
                <a:latin typeface="Arial Narrow" pitchFamily="34" charset="0"/>
              </a:rPr>
              <a:t>Росгвардии</a:t>
            </a:r>
            <a:r>
              <a:rPr lang="ru-RU" sz="2000" dirty="0">
                <a:latin typeface="Arial Narrow" pitchFamily="34" charset="0"/>
              </a:rPr>
              <a:t> и др</a:t>
            </a:r>
            <a:r>
              <a:rPr lang="ru-RU" sz="2000" dirty="0" smtClean="0">
                <a:latin typeface="Arial Narrow" pitchFamily="34" charset="0"/>
              </a:rPr>
              <a:t>.;</a:t>
            </a:r>
          </a:p>
          <a:p>
            <a:pPr indent="0">
              <a:lnSpc>
                <a:spcPct val="80000"/>
              </a:lnSpc>
              <a:buFont typeface="Arial" panose="020B0604020202020204" pitchFamily="34" charset="0"/>
              <a:buNone/>
            </a:pPr>
            <a:endParaRPr lang="ru-RU" sz="2000" dirty="0" smtClean="0">
              <a:latin typeface="Arial Narrow" pitchFamily="34" charset="0"/>
            </a:endParaRPr>
          </a:p>
          <a:p>
            <a:pPr marL="342900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ru-RU" sz="2000" dirty="0" smtClean="0">
                <a:latin typeface="Arial Narrow" pitchFamily="34" charset="0"/>
              </a:rPr>
              <a:t>заработная </a:t>
            </a:r>
            <a:r>
              <a:rPr lang="ru-RU" sz="2000" dirty="0">
                <a:latin typeface="Arial Narrow" pitchFamily="34" charset="0"/>
              </a:rPr>
              <a:t>плата (денежное довольствие, денежное содержание) лиц, работающих в районах Крайнего Севера, приравненных к ним местностях, других местностях (районах) с неблагоприятными (особыми) климатическими или экологическими условиями, в части, которая относится к районным коэффициентам и процентным надбавкам за работу (службу) в этих районах</a:t>
            </a:r>
            <a:r>
              <a:rPr lang="ru-RU" sz="2000" dirty="0" smtClean="0">
                <a:latin typeface="Arial Narrow" pitchFamily="34" charset="0"/>
              </a:rPr>
              <a:t>.</a:t>
            </a:r>
          </a:p>
          <a:p>
            <a:pPr>
              <a:lnSpc>
                <a:spcPct val="80000"/>
              </a:lnSpc>
            </a:pPr>
            <a:endParaRPr lang="ru-RU" sz="2000" dirty="0">
              <a:latin typeface="Arial Narrow" pitchFamily="34" charset="0"/>
            </a:endParaRPr>
          </a:p>
          <a:p>
            <a:r>
              <a:rPr lang="ru-RU" sz="2000" dirty="0">
                <a:latin typeface="Arial Narrow" pitchFamily="34" charset="0"/>
              </a:rPr>
              <a:t>Для них ставка НДФЛ </a:t>
            </a:r>
            <a:r>
              <a:rPr lang="ru-RU" sz="2000" dirty="0" smtClean="0">
                <a:latin typeface="Arial Narrow" pitchFamily="34" charset="0"/>
              </a:rPr>
              <a:t>составляет (п.1.2 ст.224 НК РФ):</a:t>
            </a:r>
            <a:endParaRPr lang="ru-RU" sz="2000" dirty="0">
              <a:latin typeface="Arial Narrow" pitchFamily="34" charset="0"/>
            </a:endParaRPr>
          </a:p>
          <a:p>
            <a:pPr lvl="0"/>
            <a:r>
              <a:rPr lang="ru-RU" sz="2000" dirty="0">
                <a:latin typeface="Arial Narrow" pitchFamily="34" charset="0"/>
              </a:rPr>
              <a:t>13% - для части суммы налоговых баз, не превышающей 5 млн руб. в год;</a:t>
            </a:r>
          </a:p>
          <a:p>
            <a:pPr lvl="0"/>
            <a:r>
              <a:rPr lang="ru-RU" sz="2000" dirty="0">
                <a:latin typeface="Arial Narrow" pitchFamily="34" charset="0"/>
              </a:rPr>
              <a:t>15% - для части суммы налоговых баз, которая больше 5 млн руб. в год.</a:t>
            </a:r>
          </a:p>
          <a:p>
            <a:pPr>
              <a:lnSpc>
                <a:spcPct val="80000"/>
              </a:lnSpc>
            </a:pPr>
            <a:endParaRPr lang="ru-RU" altLang="ru-RU" sz="2000" dirty="0" smtClean="0">
              <a:latin typeface="Arial Narrow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000" dirty="0" smtClean="0">
              <a:latin typeface="Arial Narrow" pitchFamily="34" charset="0"/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</a:pPr>
            <a:endParaRPr lang="ru-RU" altLang="ru-RU" sz="20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67410" indent="-333375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347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681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02205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9362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4696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003675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53771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4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190"/>
              </a:lnSpc>
            </a:pPr>
            <a:fld id="{DD232483-A8DB-48C6-8896-008F887D94F0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4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8" name="Заголовок 3"/>
          <p:cNvSpPr txBox="1"/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</a:t>
            </a:r>
            <a:r>
              <a:rPr lang="ru-RU" altLang="ru-RU" sz="3200" b="1" dirty="0">
                <a:solidFill>
                  <a:srgbClr val="C00000"/>
                </a:solidFill>
                <a:cs typeface="Times New Roman" panose="02020603050405020304" pitchFamily="18" charset="0"/>
              </a:rPr>
              <a:t> НДФЛ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 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223429" y="1126778"/>
            <a:ext cx="8564748" cy="5184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/>
            <a:r>
              <a:rPr lang="ru-RU" sz="2000" b="1" dirty="0" smtClean="0">
                <a:latin typeface="Arial Narrow" pitchFamily="34" charset="0"/>
              </a:rPr>
              <a:t>К некоторым </a:t>
            </a:r>
            <a:r>
              <a:rPr lang="ru-RU" sz="2000" b="1" dirty="0">
                <a:latin typeface="Arial Narrow" pitchFamily="34" charset="0"/>
              </a:rPr>
              <a:t>доходам резидентов</a:t>
            </a:r>
            <a:r>
              <a:rPr lang="ru-RU" sz="2000" dirty="0">
                <a:latin typeface="Arial Narrow" pitchFamily="34" charset="0"/>
              </a:rPr>
              <a:t> применяется новая специальная прогрессивная шкала ставки НДФЛ. Она применяется, в частности, к следующим доходам </a:t>
            </a:r>
            <a:r>
              <a:rPr lang="ru-RU" sz="2000" dirty="0" smtClean="0">
                <a:latin typeface="Arial Narrow" pitchFamily="34" charset="0"/>
              </a:rPr>
              <a:t>( п.6 ст. 210, п. 1.1 ст. 214 НК РФ):</a:t>
            </a:r>
          </a:p>
          <a:p>
            <a:pPr algn="just"/>
            <a:r>
              <a:rPr lang="ru-RU" sz="2000" dirty="0">
                <a:latin typeface="Arial Narrow" pitchFamily="34" charset="0"/>
              </a:rPr>
              <a:t>- подаркам (кроме ценных бумаг);</a:t>
            </a:r>
            <a:endParaRPr lang="ru-RU" sz="2000" dirty="0">
              <a:latin typeface="Arial Narrow" pitchFamily="34" charset="0"/>
              <a:hlinkClick r:id="rId2"/>
            </a:endParaRPr>
          </a:p>
          <a:p>
            <a:pPr algn="just"/>
            <a:r>
              <a:rPr lang="ru-RU" sz="2000" dirty="0" smtClean="0">
                <a:latin typeface="Arial Narrow" pitchFamily="34" charset="0"/>
              </a:rPr>
              <a:t>-доходам </a:t>
            </a:r>
            <a:r>
              <a:rPr lang="ru-RU" sz="2000" dirty="0">
                <a:latin typeface="Arial Narrow" pitchFamily="34" charset="0"/>
              </a:rPr>
              <a:t>от продажи имущества (кроме ценных бумаг) и долей в нем;</a:t>
            </a:r>
          </a:p>
          <a:p>
            <a:pPr algn="just"/>
            <a:r>
              <a:rPr lang="ru-RU" sz="2000" dirty="0" smtClean="0">
                <a:latin typeface="Arial Narrow" pitchFamily="34" charset="0"/>
              </a:rPr>
              <a:t>-доходам </a:t>
            </a:r>
            <a:r>
              <a:rPr lang="ru-RU" sz="2000" dirty="0">
                <a:latin typeface="Arial Narrow" pitchFamily="34" charset="0"/>
              </a:rPr>
              <a:t>в виде страховых выплат по договорам страхования и выплат по пенсионному обеспечению;</a:t>
            </a:r>
          </a:p>
          <a:p>
            <a:pPr algn="just"/>
            <a:r>
              <a:rPr lang="ru-RU" sz="2000" dirty="0" smtClean="0">
                <a:latin typeface="Arial Narrow" pitchFamily="34" charset="0"/>
              </a:rPr>
              <a:t>-процентам </a:t>
            </a:r>
            <a:r>
              <a:rPr lang="ru-RU" sz="2000" dirty="0">
                <a:latin typeface="Arial Narrow" pitchFamily="34" charset="0"/>
              </a:rPr>
              <a:t>по вкладам в банках, находящихся на территории России;</a:t>
            </a:r>
          </a:p>
          <a:p>
            <a:pPr algn="just"/>
            <a:r>
              <a:rPr lang="ru-RU" sz="2000" dirty="0" smtClean="0">
                <a:latin typeface="Arial Narrow" pitchFamily="34" charset="0"/>
              </a:rPr>
              <a:t>-доходам </a:t>
            </a:r>
            <a:r>
              <a:rPr lang="ru-RU" sz="2000" dirty="0">
                <a:latin typeface="Arial Narrow" pitchFamily="34" charset="0"/>
              </a:rPr>
              <a:t>по операциям с ценными бумагами и по операциям с производными финансовыми инструментами (есть исключения</a:t>
            </a:r>
            <a:r>
              <a:rPr lang="ru-RU" sz="2000" dirty="0" smtClean="0">
                <a:latin typeface="Arial Narrow" pitchFamily="34" charset="0"/>
              </a:rPr>
              <a:t>)и др.</a:t>
            </a:r>
          </a:p>
          <a:p>
            <a:pPr algn="just"/>
            <a:endParaRPr lang="ru-RU" sz="2000" dirty="0">
              <a:latin typeface="Arial Narrow" pitchFamily="34" charset="0"/>
            </a:endParaRPr>
          </a:p>
          <a:p>
            <a:pPr algn="just"/>
            <a:r>
              <a:rPr lang="ru-RU" sz="2000" dirty="0">
                <a:latin typeface="Arial Narrow" pitchFamily="34" charset="0"/>
              </a:rPr>
              <a:t>Прогрессивная шкала ставки НДФЛ применяется к сумме налоговых баз, включающих указанные доходы. Совокупность налоговых баз рассчитывается нарастающим итогом. Налог с части суммы свыше 2,4 млн руб. рассчитывается по ставке 15%, а с части в пределах указанной суммы - по ставке 13% </a:t>
            </a:r>
            <a:r>
              <a:rPr lang="ru-RU" sz="2000" dirty="0" smtClean="0">
                <a:latin typeface="Arial Narrow" pitchFamily="34" charset="0"/>
              </a:rPr>
              <a:t>(п.1.1 ст. 224, п.1.1 ст.225 НК РФ)</a:t>
            </a:r>
            <a:endParaRPr lang="ru-RU" altLang="ru-RU" sz="2000" dirty="0">
              <a:latin typeface="Arial Narrow" pitchFamily="3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67410" indent="-333375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347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681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02205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9362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4696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003675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53771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5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190"/>
              </a:lnSpc>
            </a:pPr>
            <a:fld id="{DD232483-A8DB-48C6-8896-008F887D94F0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5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8" name="Заголовок 3"/>
          <p:cNvSpPr txBox="1"/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НДФЛ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 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191927" y="694730"/>
            <a:ext cx="8596250" cy="605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dirty="0">
                <a:latin typeface="Arial Narrow" pitchFamily="34" charset="0"/>
              </a:rPr>
              <a:t>Ставки НДФЛ с дивидендов, полученных резидентом, составляют (</a:t>
            </a:r>
            <a:r>
              <a:rPr lang="ru-RU" sz="2000" dirty="0" err="1">
                <a:latin typeface="Arial Narrow" pitchFamily="34" charset="0"/>
              </a:rPr>
              <a:t>пп</a:t>
            </a:r>
            <a:r>
              <a:rPr lang="ru-RU" sz="2000" dirty="0">
                <a:latin typeface="Arial Narrow" pitchFamily="34" charset="0"/>
              </a:rPr>
              <a:t>. 3 п. 6 ст. 210, п. 1.1 ст. 224 НК РФ):</a:t>
            </a:r>
          </a:p>
          <a:p>
            <a:r>
              <a:rPr lang="ru-RU" sz="2000" dirty="0" smtClean="0">
                <a:latin typeface="Arial Narrow" pitchFamily="34" charset="0"/>
              </a:rPr>
              <a:t>• </a:t>
            </a:r>
            <a:r>
              <a:rPr lang="ru-RU" sz="2000" dirty="0" smtClean="0">
                <a:solidFill>
                  <a:srgbClr val="C00000"/>
                </a:solidFill>
                <a:latin typeface="Arial Narrow" pitchFamily="34" charset="0"/>
              </a:rPr>
              <a:t>13</a:t>
            </a:r>
            <a:r>
              <a:rPr lang="ru-RU" sz="2000" dirty="0">
                <a:solidFill>
                  <a:srgbClr val="C00000"/>
                </a:solidFill>
                <a:latin typeface="Arial Narrow" pitchFamily="34" charset="0"/>
              </a:rPr>
              <a:t>%</a:t>
            </a:r>
            <a:r>
              <a:rPr lang="ru-RU" sz="2000" dirty="0">
                <a:latin typeface="Arial Narrow" pitchFamily="34" charset="0"/>
              </a:rPr>
              <a:t> - применяется к части суммы налоговых баз, не превышающей </a:t>
            </a:r>
            <a:r>
              <a:rPr lang="ru-RU" sz="2000" dirty="0">
                <a:solidFill>
                  <a:srgbClr val="C00000"/>
                </a:solidFill>
                <a:latin typeface="Arial Narrow" pitchFamily="34" charset="0"/>
              </a:rPr>
              <a:t>2,4 млн </a:t>
            </a:r>
            <a:r>
              <a:rPr lang="ru-RU" sz="2000" dirty="0">
                <a:latin typeface="Arial Narrow" pitchFamily="34" charset="0"/>
              </a:rPr>
              <a:t>руб.;</a:t>
            </a:r>
          </a:p>
          <a:p>
            <a:r>
              <a:rPr lang="ru-RU" sz="2000" dirty="0" smtClean="0">
                <a:latin typeface="Arial Narrow" pitchFamily="34" charset="0"/>
              </a:rPr>
              <a:t>• </a:t>
            </a:r>
            <a:r>
              <a:rPr lang="ru-RU" sz="2000" dirty="0" smtClean="0">
                <a:solidFill>
                  <a:srgbClr val="C00000"/>
                </a:solidFill>
                <a:latin typeface="Arial Narrow" pitchFamily="34" charset="0"/>
              </a:rPr>
              <a:t>15</a:t>
            </a:r>
            <a:r>
              <a:rPr lang="ru-RU" sz="2000" dirty="0">
                <a:solidFill>
                  <a:srgbClr val="C00000"/>
                </a:solidFill>
                <a:latin typeface="Arial Narrow" pitchFamily="34" charset="0"/>
              </a:rPr>
              <a:t>%</a:t>
            </a:r>
            <a:r>
              <a:rPr lang="ru-RU" sz="2000" dirty="0">
                <a:latin typeface="Arial Narrow" pitchFamily="34" charset="0"/>
              </a:rPr>
              <a:t> - применяется к части суммы налоговых баз </a:t>
            </a:r>
            <a:r>
              <a:rPr lang="ru-RU" sz="2000" dirty="0">
                <a:solidFill>
                  <a:srgbClr val="C00000"/>
                </a:solidFill>
                <a:latin typeface="Arial Narrow" pitchFamily="34" charset="0"/>
              </a:rPr>
              <a:t>свыше 2,4 млн </a:t>
            </a:r>
            <a:r>
              <a:rPr lang="ru-RU" sz="2000" dirty="0">
                <a:latin typeface="Arial Narrow" pitchFamily="34" charset="0"/>
              </a:rPr>
              <a:t>руб.</a:t>
            </a:r>
          </a:p>
          <a:p>
            <a:pPr algn="just"/>
            <a:r>
              <a:rPr lang="ru-RU" sz="2000" dirty="0">
                <a:latin typeface="Arial Narrow" pitchFamily="34" charset="0"/>
              </a:rPr>
              <a:t>Налоговая база по доходам от долевого участия считается отдельно от остальных налоговых баз, указанных в п. 6 ст. 210 НК РФ. </a:t>
            </a:r>
            <a:endParaRPr lang="ru-RU" sz="2000" dirty="0" smtClean="0">
              <a:latin typeface="Arial Narrow" pitchFamily="34" charset="0"/>
            </a:endParaRPr>
          </a:p>
          <a:p>
            <a:pPr algn="just"/>
            <a:endParaRPr lang="ru-RU" sz="2000" dirty="0" smtClean="0">
              <a:latin typeface="Arial Narrow" pitchFamily="34" charset="0"/>
            </a:endParaRPr>
          </a:p>
          <a:p>
            <a:pPr algn="just"/>
            <a:r>
              <a:rPr lang="ru-RU" sz="2000" dirty="0" smtClean="0">
                <a:latin typeface="Arial Narrow" pitchFamily="34" charset="0"/>
              </a:rPr>
              <a:t>При </a:t>
            </a:r>
            <a:r>
              <a:rPr lang="ru-RU" sz="2000" dirty="0">
                <a:latin typeface="Arial Narrow" pitchFamily="34" charset="0"/>
              </a:rPr>
              <a:t>определении суммы </a:t>
            </a:r>
            <a:r>
              <a:rPr lang="ru-RU" sz="2000" dirty="0" smtClean="0">
                <a:latin typeface="Arial Narrow" pitchFamily="34" charset="0"/>
              </a:rPr>
              <a:t>налога налоговым агентом </a:t>
            </a:r>
            <a:r>
              <a:rPr lang="ru-RU" sz="2000" dirty="0">
                <a:latin typeface="Arial Narrow" pitchFamily="34" charset="0"/>
              </a:rPr>
              <a:t>по дивидендам в расчет совокупности налоговых баз не включаются налоговые базы по другим доходам, указанные в </a:t>
            </a:r>
            <a:r>
              <a:rPr lang="ru-RU" sz="2000" dirty="0" err="1">
                <a:latin typeface="Arial Narrow" pitchFamily="34" charset="0"/>
              </a:rPr>
              <a:t>пп</a:t>
            </a:r>
            <a:r>
              <a:rPr lang="ru-RU" sz="2000" dirty="0">
                <a:latin typeface="Arial Narrow" pitchFamily="34" charset="0"/>
              </a:rPr>
              <a:t>. 1, 2, 4 - 12 п. 6 ст. 210 НК РФ. </a:t>
            </a:r>
          </a:p>
          <a:p>
            <a:pPr algn="just"/>
            <a:r>
              <a:rPr lang="ru-RU" sz="2000" dirty="0">
                <a:latin typeface="Arial Narrow" pitchFamily="34" charset="0"/>
              </a:rPr>
              <a:t>При расчете налога в отношении этих иных доходов в расчет совокупности налоговых баз не включается налоговая база по доходам от долевого участия (п. п. 2, 3 ст. 214, п. 1.1 ст. 225 НК РФ</a:t>
            </a:r>
            <a:r>
              <a:rPr lang="ru-RU" sz="2000" dirty="0" smtClean="0">
                <a:latin typeface="Arial Narrow" pitchFamily="34" charset="0"/>
              </a:rPr>
              <a:t>).</a:t>
            </a:r>
          </a:p>
          <a:p>
            <a:pPr algn="just"/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6"/>
          <p:cNvSpPr>
            <a:spLocks noGrp="1"/>
          </p:cNvSpPr>
          <p:nvPr>
            <p:ph type="sldNum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867410" indent="-333375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3347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868170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402205" indent="-266700"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9362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346964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4003675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4537710" indent="-266700" defTabSz="952500" eaLnBrk="0" fontAlgn="base" hangingPunct="0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2D1E8BF-0764-4716-BA20-290B2DCEB51D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6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7" name="Номер слайда 6"/>
          <p:cNvSpPr txBox="1">
            <a:spLocks noGrp="1"/>
          </p:cNvSpPr>
          <p:nvPr/>
        </p:nvSpPr>
        <p:spPr bwMode="auto">
          <a:xfrm>
            <a:off x="8760043" y="6115102"/>
            <a:ext cx="526298" cy="712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lnSpc>
                <a:spcPts val="2190"/>
              </a:lnSpc>
            </a:pPr>
            <a:fld id="{DD232483-A8DB-48C6-8896-008F887D94F0}" type="slidenum">
              <a:rPr lang="ru-RU" altLang="ru-RU" sz="2500">
                <a:solidFill>
                  <a:schemeClr val="bg1"/>
                </a:solidFill>
                <a:latin typeface="Calibri" panose="020F0502020204030204" pitchFamily="34" charset="0"/>
              </a:rPr>
              <a:t>6</a:t>
            </a:fld>
            <a:endParaRPr lang="ru-RU" altLang="ru-RU" sz="250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6388" name="Заголовок 3"/>
          <p:cNvSpPr txBox="1"/>
          <p:nvPr/>
        </p:nvSpPr>
        <p:spPr bwMode="auto">
          <a:xfrm>
            <a:off x="372381" y="297923"/>
            <a:ext cx="8862653" cy="6128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311" tIns="47656" rIns="95311" bIns="47656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b="1" dirty="0" smtClean="0">
                <a:solidFill>
                  <a:srgbClr val="005AA9"/>
                </a:solidFill>
              </a:rPr>
              <a:t>Изменения с 01.01.2025 г. </a:t>
            </a:r>
            <a:r>
              <a:rPr lang="ru-RU" altLang="ru-RU" sz="3200" b="1" dirty="0" smtClean="0">
                <a:solidFill>
                  <a:srgbClr val="C00000"/>
                </a:solidFill>
              </a:rPr>
              <a:t>НДФЛ</a:t>
            </a:r>
            <a:r>
              <a:rPr lang="ru-RU" altLang="ru-RU" sz="3200" b="1" dirty="0" smtClean="0">
                <a:solidFill>
                  <a:srgbClr val="005AA9"/>
                </a:solidFill>
              </a:rPr>
              <a:t> </a:t>
            </a:r>
            <a:endParaRPr lang="ru-RU" altLang="ru-RU" sz="3200" b="1" dirty="0">
              <a:solidFill>
                <a:srgbClr val="005AA9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3429" y="794455"/>
            <a:ext cx="8564748" cy="5958417"/>
          </a:xfrm>
          <a:prstGeom prst="rect">
            <a:avLst/>
          </a:prstGeom>
        </p:spPr>
        <p:txBody>
          <a:bodyPr lIns="121788" tIns="60894" rIns="121788" bIns="60894" anchor="ctr">
            <a:normAutofit/>
          </a:bodyPr>
          <a:lstStyle/>
          <a:p>
            <a:pPr>
              <a:defRPr/>
            </a:pPr>
            <a:endParaRPr lang="ru-RU" sz="5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6390" name="TextBox 11"/>
          <p:cNvSpPr txBox="1">
            <a:spLocks noChangeArrowheads="1"/>
          </p:cNvSpPr>
          <p:nvPr/>
        </p:nvSpPr>
        <p:spPr bwMode="auto">
          <a:xfrm>
            <a:off x="191927" y="694730"/>
            <a:ext cx="8596250" cy="6058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788" tIns="60894" rIns="121788" bIns="60894" anchor="ctr"/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sz="2000" b="1" dirty="0">
                <a:latin typeface="Arial Narrow" pitchFamily="34" charset="0"/>
              </a:rPr>
              <a:t>Какие изменения действуют в отношении стандартных вычетов с 2025 г.</a:t>
            </a:r>
          </a:p>
          <a:p>
            <a:r>
              <a:rPr lang="ru-RU" sz="2000" dirty="0">
                <a:latin typeface="Arial Narrow" pitchFamily="34" charset="0"/>
              </a:rPr>
              <a:t>Предельный доход для предоставления вычетов на детей увеличен. Он составляет 450 тыс. руб. (</a:t>
            </a:r>
            <a:r>
              <a:rPr lang="ru-RU" sz="2000" dirty="0" err="1">
                <a:latin typeface="Arial Narrow" pitchFamily="34" charset="0"/>
              </a:rPr>
              <a:t>пп</a:t>
            </a:r>
            <a:r>
              <a:rPr lang="ru-RU" sz="2000" dirty="0">
                <a:latin typeface="Arial Narrow" pitchFamily="34" charset="0"/>
              </a:rPr>
              <a:t>. 4 п. 1 ст. 218 НК РФ) ранее 350т.р..</a:t>
            </a:r>
          </a:p>
          <a:p>
            <a:r>
              <a:rPr lang="ru-RU" sz="2000" dirty="0">
                <a:latin typeface="Arial Narrow" pitchFamily="34" charset="0"/>
              </a:rPr>
              <a:t>Увеличены размеры стандартных вычетов на второго и последующих детей (</a:t>
            </a:r>
            <a:r>
              <a:rPr lang="ru-RU" sz="2000" dirty="0" err="1">
                <a:latin typeface="Arial Narrow" pitchFamily="34" charset="0"/>
              </a:rPr>
              <a:t>пп</a:t>
            </a:r>
            <a:r>
              <a:rPr lang="ru-RU" sz="2000" dirty="0">
                <a:latin typeface="Arial Narrow" pitchFamily="34" charset="0"/>
              </a:rPr>
              <a:t>. 4 п. 1 ст. 218 НК РФ):</a:t>
            </a:r>
          </a:p>
          <a:p>
            <a:r>
              <a:rPr lang="ru-RU" sz="2000" dirty="0">
                <a:latin typeface="Arial Narrow" pitchFamily="34" charset="0"/>
              </a:rPr>
              <a:t>- на второго ребенка - с 1 400 до 2 800 руб.;</a:t>
            </a:r>
          </a:p>
          <a:p>
            <a:r>
              <a:rPr lang="ru-RU" sz="2000" dirty="0">
                <a:latin typeface="Arial Narrow" pitchFamily="34" charset="0"/>
              </a:rPr>
              <a:t>- на третьего и на каждого следующего ребенка - с 3 000 до 6 000 </a:t>
            </a:r>
            <a:r>
              <a:rPr lang="ru-RU" sz="2000" dirty="0" smtClean="0">
                <a:latin typeface="Arial Narrow" pitchFamily="34" charset="0"/>
              </a:rPr>
              <a:t>руб.</a:t>
            </a:r>
            <a:endParaRPr lang="ru-RU" sz="2000" dirty="0">
              <a:latin typeface="Arial Narrow" pitchFamily="34" charset="0"/>
            </a:endParaRPr>
          </a:p>
          <a:p>
            <a:endParaRPr lang="ru-RU" sz="2000" dirty="0" smtClean="0">
              <a:latin typeface="Arial Narrow" pitchFamily="34" charset="0"/>
            </a:endParaRPr>
          </a:p>
          <a:p>
            <a:r>
              <a:rPr lang="ru-RU" sz="2000" dirty="0" smtClean="0">
                <a:latin typeface="Arial Narrow" pitchFamily="34" charset="0"/>
              </a:rPr>
              <a:t>Установлен </a:t>
            </a:r>
            <a:r>
              <a:rPr lang="ru-RU" sz="2000" dirty="0">
                <a:latin typeface="Arial Narrow" pitchFamily="34" charset="0"/>
              </a:rPr>
              <a:t>новый стандартный вычет для лиц, сдавших норматив ГТО. Предоставляется налоговым агентом в календарном году, в котором физлицо сдаст нормативы своей возрастной группы и получит или подтвердит знак отличия. Чтобы получить вычет, ему надо пройти диспансеризацию в том же году (</a:t>
            </a:r>
            <a:r>
              <a:rPr lang="ru-RU" sz="2000" dirty="0" err="1">
                <a:latin typeface="Arial Narrow" pitchFamily="34" charset="0"/>
              </a:rPr>
              <a:t>пп</a:t>
            </a:r>
            <a:r>
              <a:rPr lang="ru-RU" sz="2000" dirty="0">
                <a:latin typeface="Arial Narrow" pitchFamily="34" charset="0"/>
              </a:rPr>
              <a:t>. 2.1 п. 1 ст. 218 НК РФ).</a:t>
            </a:r>
          </a:p>
          <a:p>
            <a:r>
              <a:rPr lang="ru-RU" sz="2000" dirty="0">
                <a:latin typeface="Arial Narrow" pitchFamily="34" charset="0"/>
              </a:rPr>
              <a:t>Размер вычета - 18 тыс. руб. в год (</a:t>
            </a:r>
            <a:r>
              <a:rPr lang="ru-RU" sz="2000" dirty="0" err="1">
                <a:latin typeface="Arial Narrow" pitchFamily="34" charset="0"/>
              </a:rPr>
              <a:t>пп</a:t>
            </a:r>
            <a:r>
              <a:rPr lang="ru-RU" sz="2000" dirty="0">
                <a:latin typeface="Arial Narrow" pitchFamily="34" charset="0"/>
              </a:rPr>
              <a:t>. 2.1 п. 1 ст. 218 НК РФ).</a:t>
            </a:r>
          </a:p>
          <a:p>
            <a:r>
              <a:rPr lang="ru-RU" sz="2000" dirty="0">
                <a:latin typeface="Arial Narrow" pitchFamily="34" charset="0"/>
              </a:rPr>
              <a:t>Налоговый агент можете применить вычет единовременно в любом месяце этого года, но не ранее месяца, в котором физлицо подтвердит право на вычет (</a:t>
            </a:r>
            <a:r>
              <a:rPr lang="ru-RU" sz="2000" dirty="0" err="1">
                <a:latin typeface="Arial Narrow" pitchFamily="34" charset="0"/>
              </a:rPr>
              <a:t>пп</a:t>
            </a:r>
            <a:r>
              <a:rPr lang="ru-RU" sz="2000" dirty="0">
                <a:latin typeface="Arial Narrow" pitchFamily="34" charset="0"/>
              </a:rPr>
              <a:t>. 2.1 п. 1 ст. 218 НК РФ).</a:t>
            </a:r>
          </a:p>
          <a:p>
            <a:pPr algn="just"/>
            <a:endParaRPr lang="ru-RU" sz="2000" dirty="0">
              <a:latin typeface="Arial Narrow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4692240" y="5677200"/>
            <a:ext cx="4197240" cy="1306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 panose="020B0604020202020204"/>
            </a:endParaRPr>
          </a:p>
          <a:p>
            <a:pPr algn="r">
              <a:lnSpc>
                <a:spcPct val="100000"/>
              </a:lnSpc>
            </a:pPr>
            <a:endParaRPr lang="ru-RU" sz="1800" b="0" strike="noStrike" spc="-1">
              <a:latin typeface="Arial" panose="020B0604020202020204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714960" y="3507120"/>
            <a:ext cx="8101440" cy="1531080"/>
          </a:xfrm>
          <a:prstGeom prst="rect">
            <a:avLst/>
          </a:prstGeom>
          <a:noFill/>
          <a:ln w="936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5400" tIns="47520" rIns="95400" bIns="47520" anchor="ctr">
            <a:noAutofit/>
          </a:bodyPr>
          <a:lstStyle/>
          <a:p>
            <a:pPr algn="ctr">
              <a:lnSpc>
                <a:spcPct val="150000"/>
              </a:lnSpc>
            </a:pPr>
            <a:r>
              <a:rPr lang="ru-RU" sz="2300" b="1" strike="noStrike" spc="-1" dirty="0">
                <a:solidFill>
                  <a:srgbClr val="FFFFFF"/>
                </a:solidFill>
                <a:latin typeface="Arial Narrow" panose="020B0606020202030204"/>
                <a:ea typeface="DejaVu Sans"/>
              </a:rPr>
              <a:t>Спасибо за внимание!</a:t>
            </a:r>
            <a:r>
              <a:t/>
            </a:r>
            <a:br/>
            <a:endParaRPr lang="ru-RU" sz="2300" b="0" strike="noStrike" spc="-1">
              <a:latin typeface="Arial" panose="020B0604020202020204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950</Words>
  <Application>Microsoft Office PowerPoint</Application>
  <PresentationFormat>Произвольный</PresentationFormat>
  <Paragraphs>79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Office Theme</vt:lpstr>
      <vt:lpstr>Office Theme</vt:lpstr>
      <vt:lpstr>Office Theme</vt:lpstr>
      <vt:lpstr>Office Theme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Инспектор</cp:lastModifiedBy>
  <cp:revision>738</cp:revision>
  <cp:lastPrinted>2024-09-19T12:20:00Z</cp:lastPrinted>
  <dcterms:created xsi:type="dcterms:W3CDTF">2019-04-30T10:46:00Z</dcterms:created>
  <dcterms:modified xsi:type="dcterms:W3CDTF">2024-12-05T08:06:39Z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14.0000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LinksUpToDate">
    <vt:bool>false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Произвольный</vt:lpwstr>
  </property>
  <property fmtid="{D5CDD505-2E9C-101B-9397-08002B2CF9AE}" pid="9" name="ScaleCrop">
    <vt:bool>false</vt:bool>
  </property>
  <property fmtid="{D5CDD505-2E9C-101B-9397-08002B2CF9AE}" pid="10" name="ShareDoc">
    <vt:bool>false</vt:bool>
  </property>
  <property fmtid="{D5CDD505-2E9C-101B-9397-08002B2CF9AE}" pid="11" name="Slides">
    <vt:i4>20</vt:i4>
  </property>
  <property fmtid="{D5CDD505-2E9C-101B-9397-08002B2CF9AE}" pid="12" name="ICV">
    <vt:lpwstr>F9A4230A4CBB477187D0562C7CBFB513_12</vt:lpwstr>
  </property>
  <property fmtid="{D5CDD505-2E9C-101B-9397-08002B2CF9AE}" pid="13" name="KSOProductBuildVer">
    <vt:lpwstr>1033-12.2.0.18607</vt:lpwstr>
  </property>
</Properties>
</file>