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</p:sldMasterIdLst>
  <p:notesMasterIdLst>
    <p:notesMasterId r:id="rId15"/>
  </p:notesMasterIdLst>
  <p:sldIdLst>
    <p:sldId id="256" r:id="rId6"/>
    <p:sldId id="310" r:id="rId7"/>
    <p:sldId id="325" r:id="rId8"/>
    <p:sldId id="321" r:id="rId9"/>
    <p:sldId id="333" r:id="rId10"/>
    <p:sldId id="322" r:id="rId11"/>
    <p:sldId id="329" r:id="rId12"/>
    <p:sldId id="336" r:id="rId13"/>
    <p:sldId id="282" r:id="rId14"/>
  </p:sldIdLst>
  <p:sldSz cx="9532938" cy="7150100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076" y="-462"/>
      </p:cViewPr>
      <p:guideLst>
        <p:guide orient="horz" pos="2252"/>
        <p:guide pos="30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2493" cy="4961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908" y="0"/>
            <a:ext cx="2972492" cy="4961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CFE81-DF52-4549-A263-EFF15380A91E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961" y="4714440"/>
            <a:ext cx="5486079" cy="44671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879"/>
            <a:ext cx="2972493" cy="4961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908" y="9428879"/>
            <a:ext cx="2972492" cy="4961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7D8F9-86F8-4778-A442-29D6EA0EA7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001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7D8F9-86F8-4778-A442-29D6EA0EA7F6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6126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7D8F9-86F8-4778-A442-29D6EA0EA7F6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96126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7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8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8"/>
            <a:ext cx="9532938" cy="714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37185" y="2092067"/>
            <a:ext cx="7957355" cy="4457777"/>
          </a:xfrm>
        </p:spPr>
        <p:txBody>
          <a:bodyPr>
            <a:noAutofit/>
          </a:bodyPr>
          <a:lstStyle>
            <a:lvl1pPr marL="332188" indent="0">
              <a:buFontTx/>
              <a:buNone/>
              <a:defRPr b="1">
                <a:latin typeface="+mj-lt"/>
              </a:defRPr>
            </a:lvl1pPr>
            <a:lvl2pPr marL="332188" indent="0">
              <a:defRPr>
                <a:latin typeface="+mj-lt"/>
              </a:defRPr>
            </a:lvl2pPr>
            <a:lvl3pPr marL="574437" indent="-237899">
              <a:defRPr>
                <a:latin typeface="+mj-lt"/>
              </a:defRPr>
            </a:lvl3pPr>
            <a:lvl4pPr marL="0" indent="329287">
              <a:defRPr>
                <a:latin typeface="+mj-lt"/>
              </a:defRPr>
            </a:lvl4pPr>
            <a:lvl5pPr marL="131134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37185" y="776803"/>
            <a:ext cx="7957354" cy="1315265"/>
          </a:xfrm>
        </p:spPr>
        <p:txBody>
          <a:bodyPr>
            <a:noAutofit/>
          </a:bodyPr>
          <a:lstStyle>
            <a:lvl1pPr marL="0" marR="0" indent="0" defTabSz="95310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9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760043" y="6115102"/>
            <a:ext cx="526298" cy="712802"/>
          </a:xfrm>
          <a:prstGeom prst="rect">
            <a:avLst/>
          </a:prstGeom>
        </p:spPr>
        <p:txBody>
          <a:bodyPr lIns="106765" tIns="53383" rIns="106765" bIns="53383"/>
          <a:lstStyle>
            <a:lvl1pPr>
              <a:defRPr/>
            </a:lvl1pPr>
          </a:lstStyle>
          <a:p>
            <a:pPr>
              <a:defRPr/>
            </a:pPr>
            <a:fld id="{28550610-7997-4552-BF30-A353E03CC793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71595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7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8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4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0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3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4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5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6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7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1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6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7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0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1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4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5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8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90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1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2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3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9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6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7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8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9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00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-01.jpg"/>
          <p:cNvPicPr/>
          <p:nvPr/>
        </p:nvPicPr>
        <p:blipFill>
          <a:blip r:embed="rId14"/>
          <a:stretch/>
        </p:blipFill>
        <p:spPr>
          <a:xfrm>
            <a:off x="1440" y="1440"/>
            <a:ext cx="9529920" cy="7146000"/>
          </a:xfrm>
          <a:prstGeom prst="rect">
            <a:avLst/>
          </a:prstGeom>
          <a:ln w="0">
            <a:noFill/>
          </a:ln>
        </p:spPr>
      </p:pic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76640" y="285120"/>
            <a:ext cx="8579160" cy="1193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 descr="Z:\Projects\Текущие\Проектная\FNS_2012\_БРЭНДБУК\out\PPT\3_1_present_A4-03.png"/>
          <p:cNvPicPr/>
          <p:nvPr/>
        </p:nvPicPr>
        <p:blipFill>
          <a:blip r:embed="rId15"/>
          <a:stretch/>
        </p:blipFill>
        <p:spPr>
          <a:xfrm>
            <a:off x="1440" y="2160"/>
            <a:ext cx="9529920" cy="7146000"/>
          </a:xfrm>
          <a:prstGeom prst="rect">
            <a:avLst/>
          </a:prstGeom>
          <a:ln w="0">
            <a:noFill/>
          </a:ln>
        </p:spPr>
      </p:pic>
      <p:sp>
        <p:nvSpPr>
          <p:cNvPr id="40" name="CustomShape 1"/>
          <p:cNvSpPr/>
          <p:nvPr/>
        </p:nvSpPr>
        <p:spPr>
          <a:xfrm>
            <a:off x="6178680" y="5345280"/>
            <a:ext cx="961560" cy="39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" name="PlaceHolder 2"/>
          <p:cNvSpPr>
            <a:spLocks noGrp="1"/>
          </p:cNvSpPr>
          <p:nvPr>
            <p:ph type="title"/>
          </p:nvPr>
        </p:nvSpPr>
        <p:spPr>
          <a:xfrm>
            <a:off x="476640" y="285120"/>
            <a:ext cx="8579160" cy="1193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713" r:id="rId13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ADAD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CustomShape 1"/>
          <p:cNvSpPr/>
          <p:nvPr/>
        </p:nvSpPr>
        <p:spPr>
          <a:xfrm>
            <a:off x="8817120" y="6775920"/>
            <a:ext cx="87480" cy="87480"/>
          </a:xfrm>
          <a:prstGeom prst="ellipse">
            <a:avLst/>
          </a:prstGeom>
          <a:solidFill>
            <a:srgbClr val="80808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0" name="CustomShape 2"/>
          <p:cNvSpPr/>
          <p:nvPr/>
        </p:nvSpPr>
        <p:spPr>
          <a:xfrm>
            <a:off x="593280" y="6775920"/>
            <a:ext cx="87480" cy="87480"/>
          </a:xfrm>
          <a:prstGeom prst="ellipse">
            <a:avLst/>
          </a:prstGeom>
          <a:solidFill>
            <a:srgbClr val="80808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1" name="PlaceHolder 3"/>
          <p:cNvSpPr>
            <a:spLocks noGrp="1"/>
          </p:cNvSpPr>
          <p:nvPr>
            <p:ph type="title"/>
          </p:nvPr>
        </p:nvSpPr>
        <p:spPr>
          <a:xfrm>
            <a:off x="476640" y="285120"/>
            <a:ext cx="8579160" cy="1193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2" descr="Z:\Projects\Текущие\Проектная\FNS_2012\_БРЭНДБУК\out\PPT\3_1_present-01.jpg"/>
          <p:cNvPicPr/>
          <p:nvPr/>
        </p:nvPicPr>
        <p:blipFill>
          <a:blip r:embed="rId14"/>
          <a:stretch/>
        </p:blipFill>
        <p:spPr>
          <a:xfrm>
            <a:off x="1080" y="1800"/>
            <a:ext cx="9530280" cy="7145280"/>
          </a:xfrm>
          <a:prstGeom prst="rect">
            <a:avLst/>
          </a:prstGeom>
          <a:ln w="9360">
            <a:noFill/>
          </a:ln>
        </p:spPr>
      </p:pic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76640" y="285120"/>
            <a:ext cx="8579160" cy="1193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/>
    <p:bodyStyle/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ADAD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CustomShape 1"/>
          <p:cNvSpPr/>
          <p:nvPr/>
        </p:nvSpPr>
        <p:spPr>
          <a:xfrm>
            <a:off x="8817120" y="6775920"/>
            <a:ext cx="87840" cy="87840"/>
          </a:xfrm>
          <a:prstGeom prst="ellipse">
            <a:avLst/>
          </a:prstGeom>
          <a:solidFill>
            <a:srgbClr val="B1C5D6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9" name="CustomShape 2"/>
          <p:cNvSpPr/>
          <p:nvPr/>
        </p:nvSpPr>
        <p:spPr>
          <a:xfrm>
            <a:off x="593280" y="6775920"/>
            <a:ext cx="87840" cy="87840"/>
          </a:xfrm>
          <a:prstGeom prst="ellipse">
            <a:avLst/>
          </a:prstGeom>
          <a:solidFill>
            <a:srgbClr val="B1C5D6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0" name="PlaceHolder 3"/>
          <p:cNvSpPr>
            <a:spLocks noGrp="1"/>
          </p:cNvSpPr>
          <p:nvPr>
            <p:ph type="title"/>
          </p:nvPr>
        </p:nvSpPr>
        <p:spPr>
          <a:xfrm>
            <a:off x="476640" y="0"/>
            <a:ext cx="8579160" cy="1667880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ctr">
              <a:lnSpc>
                <a:spcPts val="5800"/>
              </a:lnSpc>
            </a:pPr>
            <a:r>
              <a:rPr lang="ru-RU" sz="5400" b="0" strike="noStrike" spc="-1">
                <a:solidFill>
                  <a:srgbClr val="464653"/>
                </a:solidFill>
                <a:latin typeface="Palatino Linotype"/>
              </a:rPr>
              <a:t>Образец заголовка</a:t>
            </a:r>
            <a:endParaRPr lang="ru-RU" sz="5400" b="0" strike="noStrike" spc="-1">
              <a:solidFill>
                <a:srgbClr val="638BAD"/>
              </a:solidFill>
              <a:latin typeface="Palatino Linotype"/>
            </a:endParaRPr>
          </a:p>
        </p:txBody>
      </p:sp>
      <p:sp>
        <p:nvSpPr>
          <p:cNvPr id="161" name="PlaceHolder 4"/>
          <p:cNvSpPr>
            <a:spLocks noGrp="1"/>
          </p:cNvSpPr>
          <p:nvPr>
            <p:ph type="body"/>
          </p:nvPr>
        </p:nvSpPr>
        <p:spPr>
          <a:xfrm>
            <a:off x="476640" y="1668240"/>
            <a:ext cx="8579160" cy="47181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32000" indent="-3240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solidFill>
                  <a:srgbClr val="B1C5D6"/>
                </a:solidFill>
                <a:latin typeface="Century Gothic"/>
              </a:rPr>
              <a:t>Образец текста</a:t>
            </a:r>
          </a:p>
          <a:p>
            <a:pPr marL="864000" lvl="1" indent="-3240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600" b="0" strike="noStrike" spc="-1">
                <a:solidFill>
                  <a:srgbClr val="B1C5D6"/>
                </a:solidFill>
                <a:latin typeface="Century Gothic"/>
              </a:rPr>
              <a:t>Второй уровень</a:t>
            </a:r>
          </a:p>
          <a:p>
            <a:pPr marL="1296000" lvl="2" indent="-2880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600" b="0" strike="noStrike" spc="-1">
                <a:solidFill>
                  <a:srgbClr val="B1C5D6"/>
                </a:solidFill>
                <a:latin typeface="Century Gothic"/>
              </a:rPr>
              <a:t>Третий уровень</a:t>
            </a:r>
          </a:p>
          <a:p>
            <a:pPr marL="1728000" lvl="3" indent="-2160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600" b="0" strike="noStrike" spc="-1">
                <a:solidFill>
                  <a:srgbClr val="B1C5D6"/>
                </a:solidFill>
                <a:latin typeface="Century Gothic"/>
              </a:rPr>
              <a:t>Четвертый уровень</a:t>
            </a:r>
          </a:p>
          <a:p>
            <a:pPr marL="2160000" lvl="4" indent="-2160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600" b="0" strike="noStrike" spc="-1">
                <a:solidFill>
                  <a:srgbClr val="B1C5D6"/>
                </a:solidFill>
                <a:latin typeface="Century Gothic"/>
              </a:rPr>
              <a:t>Пятый уровень</a:t>
            </a:r>
          </a:p>
        </p:txBody>
      </p:sp>
      <p:sp>
        <p:nvSpPr>
          <p:cNvPr id="162" name="PlaceHolder 5"/>
          <p:cNvSpPr>
            <a:spLocks noGrp="1"/>
          </p:cNvSpPr>
          <p:nvPr>
            <p:ph type="dt"/>
          </p:nvPr>
        </p:nvSpPr>
        <p:spPr>
          <a:xfrm>
            <a:off x="6633720" y="6626880"/>
            <a:ext cx="2174040" cy="380160"/>
          </a:xfrm>
          <a:prstGeom prst="rect">
            <a:avLst/>
          </a:prstGeom>
        </p:spPr>
        <p:txBody>
          <a:bodyPr rIns="45720" anchor="ctr">
            <a:noAutofit/>
          </a:bodyPr>
          <a:lstStyle/>
          <a:p>
            <a:pPr algn="r">
              <a:lnSpc>
                <a:spcPct val="100000"/>
              </a:lnSpc>
            </a:pPr>
            <a:fld id="{4768DF33-4923-42F0-97F8-46FE89EBE39D}" type="datetime">
              <a:rPr lang="ru-RU" sz="1200" b="0" strike="noStrike" spc="-1">
                <a:solidFill>
                  <a:srgbClr val="9AB4CA"/>
                </a:solidFill>
                <a:latin typeface="Century Gothic"/>
              </a:rPr>
              <a:t>05.12.2024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63" name="PlaceHolder 6"/>
          <p:cNvSpPr>
            <a:spLocks noGrp="1"/>
          </p:cNvSpPr>
          <p:nvPr>
            <p:ph type="ftr"/>
          </p:nvPr>
        </p:nvSpPr>
        <p:spPr>
          <a:xfrm>
            <a:off x="686880" y="6626880"/>
            <a:ext cx="2968560" cy="380160"/>
          </a:xfrm>
          <a:prstGeom prst="rect">
            <a:avLst/>
          </a:prstGeom>
        </p:spPr>
        <p:txBody>
          <a:bodyPr lIns="45720"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164" name="PlaceHolder 7"/>
          <p:cNvSpPr>
            <a:spLocks noGrp="1"/>
          </p:cNvSpPr>
          <p:nvPr>
            <p:ph type="sldNum"/>
          </p:nvPr>
        </p:nvSpPr>
        <p:spPr>
          <a:xfrm>
            <a:off x="8906400" y="6626880"/>
            <a:ext cx="585360" cy="380160"/>
          </a:xfrm>
          <a:prstGeom prst="rect">
            <a:avLst/>
          </a:prstGeom>
        </p:spPr>
        <p:txBody>
          <a:bodyPr lIns="27360" rIns="45720" anchor="ctr">
            <a:noAutofit/>
          </a:bodyPr>
          <a:lstStyle/>
          <a:p>
            <a:pPr>
              <a:lnSpc>
                <a:spcPct val="100000"/>
              </a:lnSpc>
            </a:pPr>
            <a:fld id="{D0D1DE25-2E21-4FBD-B35D-EF2A44A891F9}" type="slidenum">
              <a:rPr lang="ru-RU" sz="1200" b="0" strike="noStrike" spc="-1">
                <a:solidFill>
                  <a:srgbClr val="9AB4CA"/>
                </a:solidFill>
                <a:latin typeface="Century Gothic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466890&amp;dst=100080" TargetMode="External"/><Relationship Id="rId2" Type="http://schemas.openxmlformats.org/officeDocument/2006/relationships/hyperlink" Target="https://login.consultant.ru/link/?req=doc&amp;base=LAW&amp;n=466890&amp;dst=25769" TargetMode="External"/><Relationship Id="rId1" Type="http://schemas.openxmlformats.org/officeDocument/2006/relationships/slideLayout" Target="../slideLayouts/slideLayout25.xml"/><Relationship Id="rId6" Type="http://schemas.openxmlformats.org/officeDocument/2006/relationships/hyperlink" Target="https://login.consultant.ru/link/?req=doc&amp;base=LAW&amp;n=466890&amp;dst=4238" TargetMode="External"/><Relationship Id="rId5" Type="http://schemas.openxmlformats.org/officeDocument/2006/relationships/hyperlink" Target="https://login.consultant.ru/link/?req=doc&amp;base=LAW&amp;n=466890&amp;dst=2090" TargetMode="External"/><Relationship Id="rId4" Type="http://schemas.openxmlformats.org/officeDocument/2006/relationships/hyperlink" Target="https://login.consultant.ru/link/?req=doc&amp;base=PBI&amp;n=237581&amp;dst=100052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s://login.consultant.ru/link/?req=doc&amp;base=LAW&amp;n=466890&amp;dst=26745" TargetMode="External"/><Relationship Id="rId1" Type="http://schemas.openxmlformats.org/officeDocument/2006/relationships/slideLayout" Target="../slideLayouts/slideLayout2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CustomShape 1"/>
          <p:cNvSpPr/>
          <p:nvPr/>
        </p:nvSpPr>
        <p:spPr>
          <a:xfrm>
            <a:off x="157957" y="2710954"/>
            <a:ext cx="9020962" cy="280831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2200" rIns="104400" bIns="522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chemeClr val="bg1"/>
                </a:solidFill>
              </a:rPr>
              <a:t>НОВЫЕ </a:t>
            </a:r>
            <a:r>
              <a:rPr lang="ru-RU" sz="2400" b="1" dirty="0">
                <a:solidFill>
                  <a:schemeClr val="bg1"/>
                </a:solidFill>
              </a:rPr>
              <a:t>ИЗМЕНЕНИЯ В ЗАКОНОДАТЕЛЬСТВЕ 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chemeClr val="bg1"/>
                </a:solidFill>
              </a:rPr>
              <a:t>С </a:t>
            </a:r>
            <a:r>
              <a:rPr lang="ru-RU" sz="2400" b="1" dirty="0">
                <a:solidFill>
                  <a:schemeClr val="bg1"/>
                </a:solidFill>
              </a:rPr>
              <a:t>01.01.2025 </a:t>
            </a:r>
            <a:endParaRPr lang="ru-RU" sz="24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</a:pPr>
            <a:endParaRPr lang="ru-RU" sz="2400" b="1" strike="noStrike" spc="-1" dirty="0">
              <a:solidFill>
                <a:schemeClr val="bg1"/>
              </a:solidFill>
              <a:latin typeface="Calibri"/>
              <a:ea typeface="Times New Roman"/>
            </a:endParaRPr>
          </a:p>
          <a:p>
            <a:pPr algn="ctr">
              <a:lnSpc>
                <a:spcPct val="100000"/>
              </a:lnSpc>
            </a:pPr>
            <a:r>
              <a:rPr lang="ru-RU" sz="2200" b="1" strike="noStrike" spc="-1" dirty="0" smtClean="0">
                <a:solidFill>
                  <a:srgbClr val="FFFFFF"/>
                </a:solidFill>
                <a:latin typeface="Calibri"/>
                <a:ea typeface="Times New Roman"/>
              </a:rPr>
              <a:t>Управление </a:t>
            </a:r>
            <a:r>
              <a:rPr lang="ru-RU" sz="2200" b="1" strike="noStrike" spc="-1" dirty="0">
                <a:solidFill>
                  <a:srgbClr val="FFFFFF"/>
                </a:solidFill>
                <a:latin typeface="Calibri"/>
                <a:ea typeface="Times New Roman"/>
              </a:rPr>
              <a:t>ФНС России по Республике </a:t>
            </a:r>
            <a:r>
              <a:rPr lang="ru-RU" sz="2200" b="1" strike="noStrike" spc="-1" dirty="0" smtClean="0">
                <a:solidFill>
                  <a:srgbClr val="FFFFFF"/>
                </a:solidFill>
                <a:latin typeface="Calibri"/>
                <a:ea typeface="Times New Roman"/>
              </a:rPr>
              <a:t>Карелия</a:t>
            </a: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</p:txBody>
      </p:sp>
      <p:sp>
        <p:nvSpPr>
          <p:cNvPr id="202" name="CustomShape 2"/>
          <p:cNvSpPr/>
          <p:nvPr/>
        </p:nvSpPr>
        <p:spPr>
          <a:xfrm>
            <a:off x="3161520" y="5372640"/>
            <a:ext cx="6357600" cy="13467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67468" indent="-333642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334567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868394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402220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93604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469874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4003700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53752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12D1E8BF-0764-4716-BA20-290B2DCEB51D}" type="slidenum">
              <a:rPr lang="ru-RU" altLang="ru-RU" sz="2500">
                <a:solidFill>
                  <a:schemeClr val="bg1"/>
                </a:solidFill>
                <a:latin typeface="Calibri" pitchFamily="34" charset="0"/>
              </a:rPr>
              <a:pPr/>
              <a:t>2</a:t>
            </a:fld>
            <a:endParaRPr lang="ru-RU" altLang="ru-RU" sz="25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7" name="Номер слайда 6"/>
          <p:cNvSpPr txBox="1">
            <a:spLocks noGrp="1"/>
          </p:cNvSpPr>
          <p:nvPr/>
        </p:nvSpPr>
        <p:spPr bwMode="auto">
          <a:xfrm>
            <a:off x="8760043" y="6115102"/>
            <a:ext cx="526298" cy="71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ts val="2189"/>
              </a:lnSpc>
            </a:pPr>
            <a:endParaRPr lang="ru-RU" altLang="ru-RU" sz="25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8" name="Заголовок 3"/>
          <p:cNvSpPr txBox="1">
            <a:spLocks/>
          </p:cNvSpPr>
          <p:nvPr/>
        </p:nvSpPr>
        <p:spPr bwMode="auto">
          <a:xfrm>
            <a:off x="577665" y="292280"/>
            <a:ext cx="8182378" cy="50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3200" b="1" dirty="0" smtClean="0">
                <a:solidFill>
                  <a:srgbClr val="005AA9"/>
                </a:solidFill>
              </a:rPr>
              <a:t>Изменения с 01.01.2025 г. по </a:t>
            </a:r>
            <a:r>
              <a:rPr lang="ru-RU" altLang="ru-RU" sz="3200" b="1" dirty="0" smtClean="0">
                <a:solidFill>
                  <a:srgbClr val="C00000"/>
                </a:solidFill>
              </a:rPr>
              <a:t>УСН.</a:t>
            </a:r>
            <a:endParaRPr lang="ru-RU" altLang="ru-RU" sz="32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301973" y="794455"/>
            <a:ext cx="8984367" cy="609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/>
            <a:r>
              <a:rPr lang="ru-RU" sz="1700" dirty="0" smtClean="0"/>
              <a:t>Изменения внесены Федеральным законом </a:t>
            </a:r>
            <a:r>
              <a:rPr lang="ru-RU" sz="1700" dirty="0"/>
              <a:t>от 12.07.2024 N 176-ФЗ</a:t>
            </a:r>
          </a:p>
          <a:p>
            <a:pPr algn="just"/>
            <a:r>
              <a:rPr lang="ru-RU" sz="1700" b="1" dirty="0" smtClean="0"/>
              <a:t>С 2025 года действуют такие изменения:</a:t>
            </a:r>
          </a:p>
          <a:p>
            <a:endParaRPr lang="ru-RU" sz="800" b="1" dirty="0" smtClean="0"/>
          </a:p>
          <a:p>
            <a:pPr algn="just"/>
            <a:r>
              <a:rPr lang="ru-RU" sz="1650" b="1" dirty="0" smtClean="0">
                <a:solidFill>
                  <a:srgbClr val="0070C0"/>
                </a:solidFill>
              </a:rPr>
              <a:t>1</a:t>
            </a:r>
            <a:r>
              <a:rPr lang="ru-RU" sz="1650" dirty="0" smtClean="0">
                <a:solidFill>
                  <a:srgbClr val="002060"/>
                </a:solidFill>
              </a:rPr>
              <a:t>.</a:t>
            </a:r>
            <a:r>
              <a:rPr lang="ru-RU" sz="1650" dirty="0" smtClean="0"/>
              <a:t> Повышен </a:t>
            </a:r>
            <a:r>
              <a:rPr lang="ru-RU" sz="1650" dirty="0"/>
              <a:t>базовый порог доходов для перехода на </a:t>
            </a:r>
            <a:r>
              <a:rPr lang="ru-RU" sz="1650" dirty="0" err="1"/>
              <a:t>спецрежим</a:t>
            </a:r>
            <a:r>
              <a:rPr lang="ru-RU" sz="1650" dirty="0"/>
              <a:t> с 112,5 до </a:t>
            </a:r>
            <a:r>
              <a:rPr lang="ru-RU" sz="1650" b="1" dirty="0">
                <a:solidFill>
                  <a:srgbClr val="C00000"/>
                </a:solidFill>
              </a:rPr>
              <a:t>337,5</a:t>
            </a:r>
            <a:r>
              <a:rPr lang="ru-RU" sz="1650" dirty="0"/>
              <a:t> млн руб</a:t>
            </a:r>
            <a:r>
              <a:rPr lang="ru-RU" sz="1650" dirty="0" smtClean="0"/>
              <a:t>. Критерий действует только для организаций.</a:t>
            </a:r>
          </a:p>
          <a:p>
            <a:pPr algn="just"/>
            <a:r>
              <a:rPr lang="ru-RU" sz="1650" dirty="0" smtClean="0"/>
              <a:t>(так для перехода на УСН с 01.01.2025, доходы за </a:t>
            </a:r>
            <a:r>
              <a:rPr lang="ru-RU" sz="1650" dirty="0" smtClean="0">
                <a:solidFill>
                  <a:srgbClr val="C00000"/>
                </a:solidFill>
              </a:rPr>
              <a:t>9 мес. 2024г</a:t>
            </a:r>
            <a:r>
              <a:rPr lang="ru-RU" sz="1650" dirty="0" smtClean="0"/>
              <a:t>. не должны превысить </a:t>
            </a:r>
            <a:r>
              <a:rPr lang="ru-RU" sz="1650" dirty="0"/>
              <a:t>337,5 млн руб</a:t>
            </a:r>
            <a:r>
              <a:rPr lang="ru-RU" sz="1650" dirty="0" smtClean="0"/>
              <a:t>.).</a:t>
            </a:r>
            <a:r>
              <a:rPr lang="ru-RU" sz="1650" dirty="0"/>
              <a:t> </a:t>
            </a:r>
            <a:endParaRPr lang="ru-RU" sz="1650" dirty="0" smtClean="0"/>
          </a:p>
          <a:p>
            <a:pPr algn="just"/>
            <a:r>
              <a:rPr lang="ru-RU" sz="1650" dirty="0" smtClean="0"/>
              <a:t>Этот </a:t>
            </a:r>
            <a:r>
              <a:rPr lang="ru-RU" sz="1650" dirty="0"/>
              <a:t>показатель ежегодно </a:t>
            </a:r>
            <a:r>
              <a:rPr lang="ru-RU" sz="1650" dirty="0" smtClean="0"/>
              <a:t>индексируется (на 2025 равен </a:t>
            </a:r>
            <a:r>
              <a:rPr lang="ru-RU" sz="1650" dirty="0" smtClean="0">
                <a:solidFill>
                  <a:srgbClr val="C00000"/>
                </a:solidFill>
              </a:rPr>
              <a:t>1</a:t>
            </a:r>
            <a:r>
              <a:rPr lang="ru-RU" sz="1650" dirty="0" smtClean="0"/>
              <a:t>, Федеральный закон </a:t>
            </a:r>
            <a:r>
              <a:rPr lang="en-US" sz="1650" dirty="0" smtClean="0"/>
              <a:t>29.10.2024 </a:t>
            </a:r>
            <a:r>
              <a:rPr lang="en-US" sz="1650" dirty="0"/>
              <a:t>N 362-</a:t>
            </a:r>
            <a:r>
              <a:rPr lang="ru-RU" sz="1650" dirty="0" smtClean="0"/>
              <a:t>ФЗ).</a:t>
            </a:r>
          </a:p>
          <a:p>
            <a:pPr algn="just"/>
            <a:r>
              <a:rPr lang="ru-RU" sz="1650" dirty="0"/>
              <a:t>Налогоплательщики, применявшие УСН и утратившие в 2024 году право на ее применение в связи с превышением пороговых значений по размеру доходов (с учетом коэффициента-дефлятора 265,8 млн рублей), вправе перейти на УСН с 01.01.2025. При этом организации должны соответствовать установленному для целей переходу на УСН критерию по размеру доходов за 9 месяцев календарного года (337,5 млн рублей). На ИП указанные ограничения не распространяются. </a:t>
            </a:r>
            <a:endParaRPr lang="ru-RU" sz="1650" dirty="0" smtClean="0"/>
          </a:p>
          <a:p>
            <a:pPr algn="just"/>
            <a:endParaRPr lang="ru-RU" sz="800" dirty="0"/>
          </a:p>
          <a:p>
            <a:pPr algn="just"/>
            <a:r>
              <a:rPr lang="ru-RU" sz="1650" b="1" dirty="0" smtClean="0">
                <a:solidFill>
                  <a:srgbClr val="0070C0"/>
                </a:solidFill>
                <a:latin typeface="+mn-lt"/>
              </a:rPr>
              <a:t>2</a:t>
            </a:r>
            <a:r>
              <a:rPr lang="ru-RU" sz="1650" dirty="0" smtClean="0">
                <a:latin typeface="+mn-lt"/>
              </a:rPr>
              <a:t>. Увеличена средняя </a:t>
            </a:r>
            <a:r>
              <a:rPr lang="ru-RU" sz="1650" dirty="0">
                <a:latin typeface="+mn-lt"/>
              </a:rPr>
              <a:t>численность сотрудников для применения УСН с 100 до </a:t>
            </a:r>
            <a:r>
              <a:rPr lang="ru-RU" sz="1650" b="1" dirty="0" smtClean="0">
                <a:solidFill>
                  <a:srgbClr val="C00000"/>
                </a:solidFill>
                <a:latin typeface="+mn-lt"/>
              </a:rPr>
              <a:t>130</a:t>
            </a:r>
            <a:r>
              <a:rPr lang="ru-RU" sz="1650" dirty="0" smtClean="0">
                <a:latin typeface="+mn-lt"/>
              </a:rPr>
              <a:t> человек </a:t>
            </a:r>
            <a:r>
              <a:rPr lang="ru-RU" altLang="ru-RU" sz="1650" dirty="0" smtClean="0">
                <a:latin typeface="+mn-lt"/>
                <a:cs typeface="Times New Roman" pitchFamily="18" charset="0"/>
              </a:rPr>
              <a:t>(</a:t>
            </a:r>
            <a:r>
              <a:rPr lang="ru-RU" altLang="ru-RU" sz="1650" dirty="0">
                <a:latin typeface="+mn-lt"/>
                <a:cs typeface="Times New Roman" pitchFamily="18" charset="0"/>
              </a:rPr>
              <a:t>До 01.01.2025 г. – 100 человек при применении обычной ставки, 130 для повышенной ставки налога по УСН)</a:t>
            </a:r>
            <a:r>
              <a:rPr lang="ru-RU" sz="1700" dirty="0" smtClean="0">
                <a:latin typeface="+mn-lt"/>
              </a:rPr>
              <a:t>;</a:t>
            </a:r>
          </a:p>
          <a:p>
            <a:pPr algn="just"/>
            <a:endParaRPr lang="ru-RU" sz="800" dirty="0" smtClean="0"/>
          </a:p>
          <a:p>
            <a:pPr algn="just"/>
            <a:r>
              <a:rPr lang="ru-RU" sz="1700" b="1" dirty="0" smtClean="0">
                <a:solidFill>
                  <a:srgbClr val="0070C0"/>
                </a:solidFill>
              </a:rPr>
              <a:t>3.</a:t>
            </a:r>
            <a:r>
              <a:rPr lang="ru-RU" sz="1700" dirty="0" smtClean="0"/>
              <a:t> </a:t>
            </a:r>
            <a:r>
              <a:rPr lang="ru-RU" sz="1700" dirty="0" smtClean="0">
                <a:latin typeface="+mn-lt"/>
              </a:rPr>
              <a:t>Повышен </a:t>
            </a:r>
            <a:r>
              <a:rPr lang="ru-RU" sz="1700" dirty="0">
                <a:latin typeface="+mn-lt"/>
              </a:rPr>
              <a:t>порог доходов для применения УСН до </a:t>
            </a:r>
            <a:r>
              <a:rPr lang="ru-RU" sz="1700" b="1" dirty="0">
                <a:solidFill>
                  <a:srgbClr val="C00000"/>
                </a:solidFill>
                <a:latin typeface="+mn-lt"/>
              </a:rPr>
              <a:t>450 </a:t>
            </a:r>
            <a:r>
              <a:rPr lang="ru-RU" sz="1700" dirty="0">
                <a:latin typeface="+mn-lt"/>
              </a:rPr>
              <a:t>млн руб</a:t>
            </a:r>
            <a:r>
              <a:rPr lang="ru-RU" sz="1700" dirty="0" smtClean="0">
                <a:latin typeface="+mn-lt"/>
              </a:rPr>
              <a:t>.</a:t>
            </a:r>
            <a:r>
              <a:rPr lang="ru-RU" sz="1700" dirty="0">
                <a:latin typeface="+mn-lt"/>
              </a:rPr>
              <a:t> </a:t>
            </a:r>
            <a:r>
              <a:rPr lang="ru-RU" sz="1700" dirty="0" smtClean="0">
                <a:latin typeface="+mn-lt"/>
              </a:rPr>
              <a:t>(</a:t>
            </a:r>
            <a:r>
              <a:rPr lang="ru-RU" sz="1700" dirty="0">
                <a:latin typeface="+mn-lt"/>
              </a:rPr>
              <a:t>с индексацией</a:t>
            </a:r>
            <a:r>
              <a:rPr lang="ru-RU" sz="1700" dirty="0" smtClean="0">
                <a:latin typeface="+mn-lt"/>
              </a:rPr>
              <a:t>);</a:t>
            </a:r>
            <a:r>
              <a:rPr lang="ru-RU" altLang="ru-RU" sz="1700" dirty="0">
                <a:latin typeface="+mn-lt"/>
                <a:cs typeface="Times New Roman" pitchFamily="18" charset="0"/>
              </a:rPr>
              <a:t> (До 01.01.2025 г. 200 млн. руб., величина подлежит индексации)</a:t>
            </a:r>
            <a:endParaRPr lang="ru-RU" sz="1700" dirty="0" smtClean="0">
              <a:latin typeface="+mn-lt"/>
            </a:endParaRPr>
          </a:p>
          <a:p>
            <a:pPr algn="just"/>
            <a:endParaRPr lang="ru-RU" sz="800" dirty="0"/>
          </a:p>
          <a:p>
            <a:pPr algn="just"/>
            <a:r>
              <a:rPr lang="ru-RU" sz="1800" b="1" dirty="0" smtClean="0">
                <a:solidFill>
                  <a:srgbClr val="0070C0"/>
                </a:solidFill>
                <a:latin typeface="+mn-lt"/>
              </a:rPr>
              <a:t>4.</a:t>
            </a:r>
            <a:r>
              <a:rPr lang="ru-RU" sz="1800" dirty="0" smtClean="0">
                <a:latin typeface="+mn-lt"/>
              </a:rPr>
              <a:t> </a:t>
            </a:r>
            <a:r>
              <a:rPr lang="ru-RU" sz="1700" dirty="0" smtClean="0">
                <a:latin typeface="+mn-lt"/>
              </a:rPr>
              <a:t>Увеличен </a:t>
            </a:r>
            <a:r>
              <a:rPr lang="ru-RU" sz="1700" dirty="0">
                <a:latin typeface="+mn-lt"/>
              </a:rPr>
              <a:t>порог по остаточной стоимости основных средств с 150 до </a:t>
            </a:r>
            <a:r>
              <a:rPr lang="ru-RU" sz="1700" b="1" dirty="0">
                <a:solidFill>
                  <a:srgbClr val="C00000"/>
                </a:solidFill>
                <a:latin typeface="+mn-lt"/>
              </a:rPr>
              <a:t>200 </a:t>
            </a:r>
            <a:r>
              <a:rPr lang="ru-RU" sz="1700" dirty="0">
                <a:latin typeface="+mn-lt"/>
              </a:rPr>
              <a:t>млн руб. Его будут индексировать на </a:t>
            </a:r>
            <a:r>
              <a:rPr lang="ru-RU" sz="1700" dirty="0" smtClean="0">
                <a:latin typeface="+mn-lt"/>
              </a:rPr>
              <a:t>коэффициент-дефлятор </a:t>
            </a:r>
            <a:r>
              <a:rPr lang="ru-RU" altLang="ru-RU" sz="1700" dirty="0" smtClean="0">
                <a:latin typeface="+mn-lt"/>
                <a:cs typeface="Times New Roman" pitchFamily="18" charset="0"/>
              </a:rPr>
              <a:t>(</a:t>
            </a:r>
            <a:r>
              <a:rPr lang="ru-RU" altLang="ru-RU" sz="1700" dirty="0">
                <a:latin typeface="+mn-lt"/>
                <a:cs typeface="Times New Roman" pitchFamily="18" charset="0"/>
              </a:rPr>
              <a:t>До 01.01.2025 г. 150 млн. </a:t>
            </a:r>
            <a:r>
              <a:rPr lang="ru-RU" altLang="ru-RU" sz="1700" dirty="0" smtClean="0">
                <a:latin typeface="+mn-lt"/>
                <a:cs typeface="Times New Roman" pitchFamily="18" charset="0"/>
              </a:rPr>
              <a:t>руб. </a:t>
            </a:r>
            <a:r>
              <a:rPr lang="ru-RU" altLang="ru-RU" sz="1700" dirty="0">
                <a:latin typeface="+mn-lt"/>
                <a:cs typeface="Times New Roman" pitchFamily="18" charset="0"/>
              </a:rPr>
              <a:t>без </a:t>
            </a:r>
            <a:r>
              <a:rPr lang="ru-RU" altLang="ru-RU" sz="1700" dirty="0" smtClean="0">
                <a:latin typeface="+mn-lt"/>
                <a:cs typeface="Times New Roman" pitchFamily="18" charset="0"/>
              </a:rPr>
              <a:t>индексации)</a:t>
            </a:r>
            <a:r>
              <a:rPr lang="ru-RU" sz="1700" dirty="0" smtClean="0">
                <a:latin typeface="+mn-lt"/>
              </a:rPr>
              <a:t>;</a:t>
            </a:r>
          </a:p>
          <a:p>
            <a:pPr algn="just"/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17587003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67468" indent="-333642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334567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868394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402220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93604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469874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4003700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53752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12D1E8BF-0764-4716-BA20-290B2DCEB51D}" type="slidenum">
              <a:rPr lang="ru-RU" altLang="ru-RU" sz="2500">
                <a:solidFill>
                  <a:schemeClr val="bg1"/>
                </a:solidFill>
                <a:latin typeface="Calibri" pitchFamily="34" charset="0"/>
              </a:rPr>
              <a:pPr/>
              <a:t>3</a:t>
            </a:fld>
            <a:endParaRPr lang="ru-RU" altLang="ru-RU" sz="25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7" name="Номер слайда 6"/>
          <p:cNvSpPr txBox="1">
            <a:spLocks noGrp="1"/>
          </p:cNvSpPr>
          <p:nvPr/>
        </p:nvSpPr>
        <p:spPr bwMode="auto">
          <a:xfrm>
            <a:off x="8760043" y="6115102"/>
            <a:ext cx="526298" cy="71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ts val="2189"/>
              </a:lnSpc>
            </a:pPr>
            <a:endParaRPr lang="ru-RU" altLang="ru-RU" sz="25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8" name="Заголовок 3"/>
          <p:cNvSpPr txBox="1">
            <a:spLocks/>
          </p:cNvSpPr>
          <p:nvPr/>
        </p:nvSpPr>
        <p:spPr bwMode="auto">
          <a:xfrm>
            <a:off x="372381" y="297922"/>
            <a:ext cx="8862653" cy="1275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3200" b="1" dirty="0" smtClean="0">
                <a:solidFill>
                  <a:srgbClr val="005AA9"/>
                </a:solidFill>
              </a:rPr>
              <a:t>Изменения с 01.01.2025 г. по </a:t>
            </a:r>
            <a:r>
              <a:rPr lang="ru-RU" altLang="ru-RU" sz="3200" b="1" dirty="0" smtClean="0">
                <a:solidFill>
                  <a:srgbClr val="C00000"/>
                </a:solidFill>
              </a:rPr>
              <a:t>УСН</a:t>
            </a:r>
            <a:r>
              <a:rPr lang="ru-RU" altLang="ru-RU" sz="3200" b="1" dirty="0" smtClean="0">
                <a:solidFill>
                  <a:srgbClr val="005AA9"/>
                </a:solidFill>
              </a:rPr>
              <a:t>.</a:t>
            </a:r>
            <a:endParaRPr lang="ru-RU" altLang="ru-RU" sz="3200" b="1" dirty="0">
              <a:solidFill>
                <a:srgbClr val="005AA9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372382" y="1198787"/>
            <a:ext cx="8913959" cy="55540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r>
              <a:rPr lang="ru-RU" sz="2000" b="1" dirty="0" smtClean="0">
                <a:solidFill>
                  <a:srgbClr val="0070C0"/>
                </a:solidFill>
              </a:rPr>
              <a:t>5.</a:t>
            </a:r>
            <a:r>
              <a:rPr lang="ru-RU" sz="2000" dirty="0" smtClean="0"/>
              <a:t> При </a:t>
            </a:r>
            <a:r>
              <a:rPr lang="ru-RU" sz="2000" dirty="0"/>
              <a:t>нарушении лимита </a:t>
            </a:r>
            <a:r>
              <a:rPr lang="ru-RU" sz="2000" dirty="0" smtClean="0"/>
              <a:t>прекращается </a:t>
            </a:r>
            <a:r>
              <a:rPr lang="ru-RU" sz="2000" dirty="0"/>
              <a:t>право применять УСН с начала </a:t>
            </a:r>
            <a:r>
              <a:rPr lang="ru-RU" sz="2000" dirty="0" smtClean="0">
                <a:solidFill>
                  <a:srgbClr val="C00000"/>
                </a:solidFill>
              </a:rPr>
              <a:t>месяца</a:t>
            </a:r>
            <a:r>
              <a:rPr lang="ru-RU" sz="2000" dirty="0" smtClean="0"/>
              <a:t> (сейчас с начала квартала), в котором это нарушение произошло. </a:t>
            </a:r>
          </a:p>
          <a:p>
            <a:endParaRPr lang="ru-RU" sz="800" b="1" dirty="0" smtClean="0">
              <a:solidFill>
                <a:srgbClr val="0070C0"/>
              </a:solidFill>
            </a:endParaRPr>
          </a:p>
          <a:p>
            <a:pPr algn="just"/>
            <a:r>
              <a:rPr lang="ru-RU" sz="2000" b="1" dirty="0">
                <a:solidFill>
                  <a:srgbClr val="0070C0"/>
                </a:solidFill>
              </a:rPr>
              <a:t>6</a:t>
            </a:r>
            <a:r>
              <a:rPr lang="ru-RU" sz="2000" b="1" dirty="0" smtClean="0">
                <a:solidFill>
                  <a:srgbClr val="0070C0"/>
                </a:solidFill>
              </a:rPr>
              <a:t>.</a:t>
            </a:r>
            <a:r>
              <a:rPr lang="ru-RU" sz="2000" dirty="0" smtClean="0"/>
              <a:t> </a:t>
            </a:r>
            <a:r>
              <a:rPr lang="ru-RU" sz="2000" b="1" dirty="0">
                <a:solidFill>
                  <a:srgbClr val="C00000"/>
                </a:solidFill>
              </a:rPr>
              <a:t>Отменены</a:t>
            </a:r>
            <a:r>
              <a:rPr lang="ru-RU" sz="2000" dirty="0"/>
              <a:t> повышенные ставки 8% - для режима "доходы" и 20% - для "доходов минус расходы". Останутся 2 базовые ставки: 6% и 15</a:t>
            </a:r>
            <a:r>
              <a:rPr lang="ru-RU" sz="2000" dirty="0" smtClean="0"/>
              <a:t>%.</a:t>
            </a:r>
          </a:p>
          <a:p>
            <a:pPr algn="just">
              <a:lnSpc>
                <a:spcPct val="80000"/>
              </a:lnSpc>
            </a:pPr>
            <a:r>
              <a:rPr lang="ru-RU" altLang="ru-RU" sz="2000" dirty="0">
                <a:latin typeface="+mn-lt"/>
                <a:cs typeface="Times New Roman" pitchFamily="18" charset="0"/>
              </a:rPr>
              <a:t>В Республике Карелия ставки устанавливаются Законом Республики Карелия от 30.12.1999 N 384-ЗРК «О налогах (ставках налогов) на территории Республики Карелия». </a:t>
            </a:r>
          </a:p>
          <a:p>
            <a:pPr algn="just">
              <a:lnSpc>
                <a:spcPct val="80000"/>
              </a:lnSpc>
            </a:pPr>
            <a:r>
              <a:rPr lang="ru-RU" altLang="ru-RU" sz="2000" dirty="0">
                <a:latin typeface="+mn-lt"/>
                <a:cs typeface="Times New Roman" pitchFamily="18" charset="0"/>
              </a:rPr>
              <a:t>В 2024 г. общие ставки при объекте «доходы» - 6%, «доходы-расходы» - 12,5</a:t>
            </a:r>
            <a:r>
              <a:rPr lang="ru-RU" altLang="ru-RU" sz="2000" dirty="0" smtClean="0">
                <a:latin typeface="+mn-lt"/>
                <a:cs typeface="Times New Roman" pitchFamily="18" charset="0"/>
              </a:rPr>
              <a:t>%.</a:t>
            </a:r>
          </a:p>
          <a:p>
            <a:pPr algn="just">
              <a:lnSpc>
                <a:spcPct val="80000"/>
              </a:lnSpc>
            </a:pPr>
            <a:endParaRPr lang="ru-RU" altLang="ru-RU" sz="800" dirty="0">
              <a:latin typeface="+mn-lt"/>
              <a:cs typeface="Times New Roman" pitchFamily="18" charset="0"/>
            </a:endParaRPr>
          </a:p>
          <a:p>
            <a:pPr algn="just"/>
            <a:r>
              <a:rPr lang="ru-RU" sz="2000" b="1" dirty="0">
                <a:solidFill>
                  <a:srgbClr val="0070C0"/>
                </a:solidFill>
              </a:rPr>
              <a:t>7</a:t>
            </a:r>
            <a:r>
              <a:rPr lang="ru-RU" sz="2000" b="1" dirty="0" smtClean="0">
                <a:solidFill>
                  <a:srgbClr val="0070C0"/>
                </a:solidFill>
              </a:rPr>
              <a:t>. </a:t>
            </a:r>
            <a:r>
              <a:rPr lang="ru-RU" sz="2000" dirty="0" smtClean="0"/>
              <a:t>Обязанность уплаты </a:t>
            </a:r>
            <a:r>
              <a:rPr lang="ru-RU" sz="2000" b="1" dirty="0" smtClean="0">
                <a:solidFill>
                  <a:srgbClr val="C00000"/>
                </a:solidFill>
              </a:rPr>
              <a:t>НДС</a:t>
            </a:r>
            <a:r>
              <a:rPr lang="ru-RU" sz="2000" dirty="0" smtClean="0"/>
              <a:t> при доходах </a:t>
            </a:r>
            <a:r>
              <a:rPr lang="ru-RU" sz="2000" b="1" dirty="0" smtClean="0">
                <a:solidFill>
                  <a:srgbClr val="C00000"/>
                </a:solidFill>
              </a:rPr>
              <a:t>более 60 млн руб. </a:t>
            </a:r>
            <a:r>
              <a:rPr lang="ru-RU" sz="2000" dirty="0" smtClean="0"/>
              <a:t>в год. </a:t>
            </a:r>
          </a:p>
          <a:p>
            <a:pPr algn="just"/>
            <a:r>
              <a:rPr lang="ru-RU" sz="2000" dirty="0" smtClean="0"/>
              <a:t>При этом налогоплательщику предоставлена альтернатива. Он сможет выбрать обычные ставки НДС либо пониженные (</a:t>
            </a:r>
            <a:r>
              <a:rPr lang="ru-RU" sz="2000" b="1" dirty="0" smtClean="0">
                <a:solidFill>
                  <a:srgbClr val="C00000"/>
                </a:solidFill>
              </a:rPr>
              <a:t>5%</a:t>
            </a:r>
            <a:r>
              <a:rPr lang="ru-RU" sz="2000" dirty="0" smtClean="0"/>
              <a:t> при доходах от </a:t>
            </a:r>
            <a:r>
              <a:rPr lang="ru-RU" sz="2000" b="1" dirty="0" smtClean="0">
                <a:solidFill>
                  <a:srgbClr val="C00000"/>
                </a:solidFill>
              </a:rPr>
              <a:t>60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/>
              <a:t>млн до </a:t>
            </a:r>
            <a:r>
              <a:rPr lang="ru-RU" sz="2000" b="1" dirty="0" smtClean="0">
                <a:solidFill>
                  <a:srgbClr val="C00000"/>
                </a:solidFill>
              </a:rPr>
              <a:t>250</a:t>
            </a:r>
            <a:r>
              <a:rPr lang="ru-RU" sz="2000" b="1" dirty="0" smtClean="0"/>
              <a:t> </a:t>
            </a:r>
            <a:r>
              <a:rPr lang="ru-RU" sz="2000" dirty="0" smtClean="0"/>
              <a:t>млн руб. в год и </a:t>
            </a:r>
            <a:r>
              <a:rPr lang="ru-RU" sz="2000" b="1" dirty="0" smtClean="0">
                <a:solidFill>
                  <a:srgbClr val="C00000"/>
                </a:solidFill>
              </a:rPr>
              <a:t>7%</a:t>
            </a:r>
            <a:r>
              <a:rPr lang="ru-RU" sz="2000" dirty="0" smtClean="0"/>
              <a:t> - от </a:t>
            </a:r>
            <a:r>
              <a:rPr lang="ru-RU" sz="2000" b="1" dirty="0" smtClean="0">
                <a:solidFill>
                  <a:srgbClr val="C00000"/>
                </a:solidFill>
              </a:rPr>
              <a:t>250</a:t>
            </a:r>
            <a:r>
              <a:rPr lang="ru-RU" sz="2000" dirty="0" smtClean="0"/>
              <a:t> млн до </a:t>
            </a:r>
            <a:r>
              <a:rPr lang="ru-RU" sz="2000" b="1" dirty="0" smtClean="0">
                <a:solidFill>
                  <a:srgbClr val="C00000"/>
                </a:solidFill>
              </a:rPr>
              <a:t>450</a:t>
            </a:r>
            <a:r>
              <a:rPr lang="ru-RU" sz="2000" dirty="0" smtClean="0"/>
              <a:t> млн руб. в год). В первом случае право на вычет сохранится, во втором нет. </a:t>
            </a:r>
          </a:p>
          <a:p>
            <a:pPr algn="just"/>
            <a:endParaRPr lang="ru-RU" sz="800" dirty="0" smtClean="0"/>
          </a:p>
          <a:p>
            <a:pPr algn="just"/>
            <a:r>
              <a:rPr lang="ru-RU" sz="2000" b="1" dirty="0">
                <a:solidFill>
                  <a:srgbClr val="0070C0"/>
                </a:solidFill>
              </a:rPr>
              <a:t>8</a:t>
            </a:r>
            <a:r>
              <a:rPr lang="ru-RU" sz="2000" b="1" dirty="0" smtClean="0">
                <a:solidFill>
                  <a:srgbClr val="0070C0"/>
                </a:solidFill>
              </a:rPr>
              <a:t>.</a:t>
            </a:r>
            <a:r>
              <a:rPr lang="ru-RU" sz="2000" dirty="0" smtClean="0"/>
              <a:t> автоматически освобождаются от уплаты НДС плательщиков УСН с доходами </a:t>
            </a:r>
            <a:r>
              <a:rPr lang="ru-RU" sz="2000" b="1" dirty="0" smtClean="0">
                <a:solidFill>
                  <a:srgbClr val="C00000"/>
                </a:solidFill>
              </a:rPr>
              <a:t>до 60 млн руб</a:t>
            </a:r>
            <a:r>
              <a:rPr lang="ru-RU" sz="2000" dirty="0" smtClean="0"/>
              <a:t>. Никаких уведомлений подавать в инспекцию не потребуется;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76025613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67468" indent="-333642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334567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868394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402220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93604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469874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4003700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53752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12D1E8BF-0764-4716-BA20-290B2DCEB51D}" type="slidenum">
              <a:rPr lang="ru-RU" altLang="ru-RU" sz="2500">
                <a:solidFill>
                  <a:schemeClr val="bg1"/>
                </a:solidFill>
                <a:latin typeface="Calibri" pitchFamily="34" charset="0"/>
              </a:rPr>
              <a:pPr/>
              <a:t>4</a:t>
            </a:fld>
            <a:endParaRPr lang="ru-RU" altLang="ru-RU" sz="25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7" name="Номер слайда 6"/>
          <p:cNvSpPr txBox="1">
            <a:spLocks noGrp="1"/>
          </p:cNvSpPr>
          <p:nvPr/>
        </p:nvSpPr>
        <p:spPr bwMode="auto">
          <a:xfrm>
            <a:off x="8760043" y="6115102"/>
            <a:ext cx="526298" cy="71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ts val="2189"/>
              </a:lnSpc>
            </a:pPr>
            <a:endParaRPr lang="ru-RU" altLang="ru-RU" sz="2500" dirty="0">
              <a:solidFill>
                <a:schemeClr val="bg1"/>
              </a:solidFill>
              <a:latin typeface="Calibri" pitchFamily="34" charset="0"/>
            </a:endParaRPr>
          </a:p>
          <a:p>
            <a:pPr algn="ctr">
              <a:lnSpc>
                <a:spcPts val="2189"/>
              </a:lnSpc>
            </a:pPr>
            <a:endParaRPr lang="ru-RU" altLang="ru-RU" sz="25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8" name="Заголовок 3"/>
          <p:cNvSpPr txBox="1">
            <a:spLocks/>
          </p:cNvSpPr>
          <p:nvPr/>
        </p:nvSpPr>
        <p:spPr bwMode="auto">
          <a:xfrm>
            <a:off x="372381" y="118667"/>
            <a:ext cx="8862653" cy="57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3200" b="1" dirty="0" smtClean="0">
                <a:solidFill>
                  <a:srgbClr val="005AA9"/>
                </a:solidFill>
              </a:rPr>
              <a:t>Изменения с 01.01.2025 г. по </a:t>
            </a:r>
            <a:r>
              <a:rPr lang="ru-RU" altLang="ru-RU" sz="3200" b="1" dirty="0" smtClean="0">
                <a:solidFill>
                  <a:srgbClr val="C00000"/>
                </a:solidFill>
              </a:rPr>
              <a:t>УСН</a:t>
            </a:r>
            <a:r>
              <a:rPr lang="ru-RU" altLang="ru-RU" sz="3200" b="1" dirty="0" smtClean="0">
                <a:solidFill>
                  <a:srgbClr val="005AA9"/>
                </a:solidFill>
              </a:rPr>
              <a:t>.</a:t>
            </a:r>
            <a:endParaRPr lang="ru-RU" altLang="ru-RU" sz="3200" b="1" dirty="0">
              <a:solidFill>
                <a:srgbClr val="005AA9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223429" y="550715"/>
            <a:ext cx="9223560" cy="62771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ru-RU" altLang="ru-RU" sz="1800" dirty="0">
                <a:latin typeface="+mn-lt"/>
                <a:cs typeface="Times New Roman" pitchFamily="18" charset="0"/>
              </a:rPr>
              <a:t>С </a:t>
            </a:r>
            <a:r>
              <a:rPr lang="ru-RU" altLang="ru-RU" sz="1800" dirty="0" smtClean="0">
                <a:latin typeface="+mn-lt"/>
                <a:cs typeface="Times New Roman" pitchFamily="18" charset="0"/>
              </a:rPr>
              <a:t>01.01.2025 </a:t>
            </a:r>
            <a:r>
              <a:rPr lang="ru-RU" altLang="ru-RU" sz="1800" dirty="0">
                <a:latin typeface="+mn-lt"/>
                <a:cs typeface="Times New Roman" pitchFamily="18" charset="0"/>
              </a:rPr>
              <a:t>г. организации и </a:t>
            </a:r>
            <a:r>
              <a:rPr lang="ru-RU" altLang="ru-RU" sz="1800" dirty="0" smtClean="0">
                <a:latin typeface="+mn-lt"/>
                <a:cs typeface="Times New Roman" pitchFamily="18" charset="0"/>
              </a:rPr>
              <a:t>индивидуальные предприниматели (ИП) </a:t>
            </a:r>
            <a:r>
              <a:rPr lang="ru-RU" altLang="ru-RU" sz="1800" dirty="0">
                <a:latin typeface="+mn-lt"/>
                <a:cs typeface="Times New Roman" pitchFamily="18" charset="0"/>
              </a:rPr>
              <a:t>на УСН </a:t>
            </a:r>
            <a:r>
              <a:rPr lang="ru-RU" altLang="ru-RU" sz="1800" b="1" dirty="0">
                <a:solidFill>
                  <a:srgbClr val="C00000"/>
                </a:solidFill>
                <a:latin typeface="+mn-lt"/>
                <a:cs typeface="Times New Roman" pitchFamily="18" charset="0"/>
              </a:rPr>
              <a:t>признаются налогоплательщиками </a:t>
            </a:r>
            <a:r>
              <a:rPr lang="ru-RU" altLang="ru-RU" sz="18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НДС</a:t>
            </a:r>
            <a:r>
              <a:rPr lang="ru-RU" altLang="ru-RU" sz="1800" dirty="0" smtClean="0">
                <a:latin typeface="+mn-lt"/>
                <a:cs typeface="Times New Roman" pitchFamily="18" charset="0"/>
              </a:rPr>
              <a:t>.</a:t>
            </a:r>
          </a:p>
          <a:p>
            <a:pPr>
              <a:lnSpc>
                <a:spcPct val="80000"/>
              </a:lnSpc>
            </a:pPr>
            <a:endParaRPr lang="ru-RU" altLang="ru-RU" sz="800" dirty="0" smtClean="0"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altLang="ru-RU" sz="1800" dirty="0">
                <a:latin typeface="+mn-lt"/>
                <a:cs typeface="Times New Roman" pitchFamily="18" charset="0"/>
              </a:rPr>
              <a:t>Организации и </a:t>
            </a:r>
            <a:r>
              <a:rPr lang="ru-RU" altLang="ru-RU" sz="1800" dirty="0" smtClean="0">
                <a:latin typeface="+mn-lt"/>
                <a:cs typeface="Times New Roman" pitchFamily="18" charset="0"/>
              </a:rPr>
              <a:t>ИП, </a:t>
            </a:r>
            <a:r>
              <a:rPr lang="ru-RU" altLang="ru-RU" sz="1800" dirty="0">
                <a:latin typeface="+mn-lt"/>
                <a:cs typeface="Times New Roman" pitchFamily="18" charset="0"/>
              </a:rPr>
              <a:t>применяющие </a:t>
            </a:r>
            <a:r>
              <a:rPr lang="ru-RU" altLang="ru-RU" sz="1800" dirty="0" smtClean="0">
                <a:latin typeface="+mn-lt"/>
                <a:cs typeface="Times New Roman" pitchFamily="18" charset="0"/>
              </a:rPr>
              <a:t>УСН, </a:t>
            </a:r>
            <a:r>
              <a:rPr lang="ru-RU" altLang="ru-RU" sz="1800" dirty="0">
                <a:latin typeface="+mn-lt"/>
                <a:cs typeface="Times New Roman" pitchFamily="18" charset="0"/>
              </a:rPr>
              <a:t>освобождаются от исполнения обязанностей </a:t>
            </a:r>
            <a:r>
              <a:rPr lang="ru-RU" altLang="ru-RU" sz="1800" dirty="0" smtClean="0">
                <a:latin typeface="+mn-lt"/>
                <a:cs typeface="Times New Roman" pitchFamily="18" charset="0"/>
              </a:rPr>
              <a:t>налогоплательщика по НДС, если:</a:t>
            </a:r>
            <a:endParaRPr lang="ru-RU" altLang="ru-RU" sz="1800" dirty="0"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endParaRPr lang="ru-RU" altLang="ru-RU" sz="800" dirty="0">
              <a:latin typeface="+mn-lt"/>
              <a:cs typeface="Times New Roman" pitchFamily="18" charset="0"/>
            </a:endParaRPr>
          </a:p>
          <a:p>
            <a:pPr marL="342900" indent="-342900">
              <a:lnSpc>
                <a:spcPct val="80000"/>
              </a:lnSpc>
              <a:buFont typeface="Arial" pitchFamily="34" charset="0"/>
              <a:buChar char="•"/>
            </a:pPr>
            <a:r>
              <a:rPr lang="ru-RU" altLang="ru-RU" sz="1800" dirty="0">
                <a:latin typeface="+mn-lt"/>
                <a:cs typeface="Times New Roman" pitchFamily="18" charset="0"/>
              </a:rPr>
              <a:t>за календарный год, предшествующий календарному году, начиная с которого организация или индивидуальный предприниматель переходит на </a:t>
            </a:r>
            <a:r>
              <a:rPr lang="ru-RU" altLang="ru-RU" sz="1800" dirty="0" smtClean="0">
                <a:latin typeface="+mn-lt"/>
                <a:cs typeface="Times New Roman" pitchFamily="18" charset="0"/>
              </a:rPr>
              <a:t>УСН, сумма доходов не </a:t>
            </a:r>
            <a:r>
              <a:rPr lang="ru-RU" altLang="ru-RU" sz="1800" dirty="0">
                <a:latin typeface="+mn-lt"/>
                <a:cs typeface="Times New Roman" pitchFamily="18" charset="0"/>
              </a:rPr>
              <a:t>превысила в совокупности 60 </a:t>
            </a:r>
            <a:r>
              <a:rPr lang="ru-RU" altLang="ru-RU" sz="1800" dirty="0" smtClean="0">
                <a:latin typeface="+mn-lt"/>
                <a:cs typeface="Times New Roman" pitchFamily="18" charset="0"/>
              </a:rPr>
              <a:t>млн. руб.;</a:t>
            </a:r>
            <a:endParaRPr lang="ru-RU" altLang="ru-RU" sz="1800" dirty="0">
              <a:latin typeface="+mn-lt"/>
              <a:cs typeface="Times New Roman" pitchFamily="18" charset="0"/>
            </a:endParaRPr>
          </a:p>
          <a:p>
            <a:pPr marL="342900" indent="-342900">
              <a:lnSpc>
                <a:spcPct val="80000"/>
              </a:lnSpc>
              <a:buFont typeface="Arial" pitchFamily="34" charset="0"/>
              <a:buChar char="•"/>
            </a:pPr>
            <a:r>
              <a:rPr lang="ru-RU" altLang="ru-RU" sz="1800" dirty="0" smtClean="0">
                <a:latin typeface="+mn-lt"/>
                <a:cs typeface="Times New Roman" pitchFamily="18" charset="0"/>
              </a:rPr>
              <a:t>за предшествующий налоговый период у организации или индивидуального предпринимателя, применяющих УСН, сумма доходов не превысила в совокупности 60 млн. руб.</a:t>
            </a:r>
          </a:p>
          <a:p>
            <a:pPr>
              <a:lnSpc>
                <a:spcPct val="80000"/>
              </a:lnSpc>
            </a:pPr>
            <a:endParaRPr lang="ru-RU" altLang="ru-RU" sz="800" dirty="0" smtClean="0"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altLang="ru-RU" sz="1800" dirty="0">
                <a:latin typeface="+mn-lt"/>
                <a:cs typeface="Times New Roman" pitchFamily="18" charset="0"/>
              </a:rPr>
              <a:t>Вновь созданная организация и вновь зарегистрированный </a:t>
            </a:r>
            <a:r>
              <a:rPr lang="ru-RU" altLang="ru-RU" sz="1800" dirty="0" smtClean="0">
                <a:latin typeface="+mn-lt"/>
                <a:cs typeface="Times New Roman" pitchFamily="18" charset="0"/>
              </a:rPr>
              <a:t>ИП, </a:t>
            </a:r>
            <a:r>
              <a:rPr lang="ru-RU" altLang="ru-RU" sz="1800" dirty="0">
                <a:latin typeface="+mn-lt"/>
                <a:cs typeface="Times New Roman" pitchFamily="18" charset="0"/>
              </a:rPr>
              <a:t>применяющие </a:t>
            </a:r>
            <a:r>
              <a:rPr lang="ru-RU" altLang="ru-RU" sz="1800" dirty="0" smtClean="0">
                <a:latin typeface="+mn-lt"/>
                <a:cs typeface="Times New Roman" pitchFamily="18" charset="0"/>
              </a:rPr>
              <a:t>УСН, </a:t>
            </a:r>
            <a:r>
              <a:rPr lang="ru-RU" altLang="ru-RU" sz="1800" dirty="0">
                <a:latin typeface="+mn-lt"/>
                <a:cs typeface="Times New Roman" pitchFamily="18" charset="0"/>
              </a:rPr>
              <a:t>освобождаются от исполнения обязанностей </a:t>
            </a:r>
            <a:r>
              <a:rPr lang="ru-RU" altLang="ru-RU" sz="1800" dirty="0" smtClean="0">
                <a:latin typeface="+mn-lt"/>
                <a:cs typeface="Times New Roman" pitchFamily="18" charset="0"/>
              </a:rPr>
              <a:t>налогоплательщика по НДС, начиная </a:t>
            </a:r>
            <a:r>
              <a:rPr lang="ru-RU" altLang="ru-RU" sz="1800" dirty="0">
                <a:latin typeface="+mn-lt"/>
                <a:cs typeface="Times New Roman" pitchFamily="18" charset="0"/>
              </a:rPr>
              <a:t>с даты постановки их на учет в налоговом </a:t>
            </a:r>
            <a:r>
              <a:rPr lang="ru-RU" altLang="ru-RU" sz="1800" dirty="0" smtClean="0">
                <a:latin typeface="+mn-lt"/>
                <a:cs typeface="Times New Roman" pitchFamily="18" charset="0"/>
              </a:rPr>
              <a:t>органе.</a:t>
            </a:r>
            <a:endParaRPr lang="ru-RU" altLang="ru-RU" sz="1800" dirty="0"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endParaRPr lang="ru-RU" altLang="ru-RU" sz="800" dirty="0" smtClean="0"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altLang="ru-RU" sz="1800" dirty="0">
                <a:latin typeface="+mn-lt"/>
                <a:cs typeface="Times New Roman" pitchFamily="18" charset="0"/>
              </a:rPr>
              <a:t>Если в течение налогового периода по налогу, уплачиваемому в связи с применением </a:t>
            </a:r>
            <a:r>
              <a:rPr lang="ru-RU" altLang="ru-RU" sz="1800" dirty="0" smtClean="0">
                <a:latin typeface="+mn-lt"/>
                <a:cs typeface="Times New Roman" pitchFamily="18" charset="0"/>
              </a:rPr>
              <a:t>УСН, </a:t>
            </a:r>
            <a:r>
              <a:rPr lang="ru-RU" altLang="ru-RU" sz="1800" dirty="0">
                <a:latin typeface="+mn-lt"/>
                <a:cs typeface="Times New Roman" pitchFamily="18" charset="0"/>
              </a:rPr>
              <a:t>у организации или </a:t>
            </a:r>
            <a:r>
              <a:rPr lang="ru-RU" altLang="ru-RU" sz="1800" dirty="0" smtClean="0">
                <a:latin typeface="+mn-lt"/>
                <a:cs typeface="Times New Roman" pitchFamily="18" charset="0"/>
              </a:rPr>
              <a:t>ИП, имеющих освобождение от НДС, </a:t>
            </a:r>
            <a:r>
              <a:rPr lang="ru-RU" altLang="ru-RU" sz="1800" dirty="0">
                <a:latin typeface="+mn-lt"/>
                <a:cs typeface="Times New Roman" pitchFamily="18" charset="0"/>
              </a:rPr>
              <a:t>сумма </a:t>
            </a:r>
            <a:r>
              <a:rPr lang="ru-RU" altLang="ru-RU" sz="1800" dirty="0" smtClean="0">
                <a:latin typeface="+mn-lt"/>
                <a:cs typeface="Times New Roman" pitchFamily="18" charset="0"/>
              </a:rPr>
              <a:t>доходов превысила </a:t>
            </a:r>
            <a:r>
              <a:rPr lang="ru-RU" altLang="ru-RU" sz="1800" dirty="0">
                <a:latin typeface="+mn-lt"/>
                <a:cs typeface="Times New Roman" pitchFamily="18" charset="0"/>
              </a:rPr>
              <a:t>в совокупности 60 </a:t>
            </a:r>
            <a:r>
              <a:rPr lang="ru-RU" altLang="ru-RU" sz="1800" dirty="0" smtClean="0">
                <a:latin typeface="+mn-lt"/>
                <a:cs typeface="Times New Roman" pitchFamily="18" charset="0"/>
              </a:rPr>
              <a:t>млн. руб., то,  </a:t>
            </a:r>
            <a:r>
              <a:rPr lang="ru-RU" altLang="ru-RU" sz="1800" dirty="0">
                <a:latin typeface="+mn-lt"/>
                <a:cs typeface="Times New Roman" pitchFamily="18" charset="0"/>
              </a:rPr>
              <a:t>начиная с 1-го числа месяца, следующего за месяцем, в котором имело место такое превышение, </a:t>
            </a:r>
            <a:r>
              <a:rPr lang="ru-RU" altLang="ru-RU" sz="1800" dirty="0" smtClean="0">
                <a:latin typeface="+mn-lt"/>
                <a:cs typeface="Times New Roman" pitchFamily="18" charset="0"/>
              </a:rPr>
              <a:t>указанные плательщики начинают </a:t>
            </a:r>
            <a:r>
              <a:rPr lang="ru-RU" altLang="ru-RU" sz="1800" dirty="0">
                <a:latin typeface="+mn-lt"/>
                <a:cs typeface="Times New Roman" pitchFamily="18" charset="0"/>
              </a:rPr>
              <a:t>исполнять обязанности </a:t>
            </a:r>
            <a:r>
              <a:rPr lang="ru-RU" altLang="ru-RU" sz="1800" dirty="0" smtClean="0">
                <a:latin typeface="+mn-lt"/>
                <a:cs typeface="Times New Roman" pitchFamily="18" charset="0"/>
              </a:rPr>
              <a:t>налогоплательщика по НДС. </a:t>
            </a:r>
            <a:endParaRPr lang="ru-RU" altLang="ru-RU" sz="1800" dirty="0"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endParaRPr lang="ru-RU" altLang="ru-RU" sz="800" dirty="0" smtClean="0"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altLang="ru-RU" sz="1800" dirty="0" smtClean="0">
                <a:latin typeface="+mn-lt"/>
                <a:cs typeface="Times New Roman" pitchFamily="18" charset="0"/>
              </a:rPr>
              <a:t>Подавать документы для </a:t>
            </a:r>
            <a:r>
              <a:rPr lang="ru-RU" altLang="ru-RU" sz="1800" dirty="0">
                <a:latin typeface="+mn-lt"/>
                <a:cs typeface="Times New Roman" pitchFamily="18" charset="0"/>
              </a:rPr>
              <a:t>получения освобождения от НДС при УСН не нужно: если необходимые условия соблюдаются - оно действует</a:t>
            </a:r>
            <a:r>
              <a:rPr lang="ru-RU" altLang="ru-RU" sz="1800" dirty="0" smtClean="0">
                <a:latin typeface="+mn-lt"/>
                <a:cs typeface="Times New Roman" pitchFamily="18" charset="0"/>
              </a:rPr>
              <a:t>.</a:t>
            </a:r>
            <a:endParaRPr lang="ru-RU" altLang="ru-RU" sz="1800" dirty="0">
              <a:latin typeface="+mn-lt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altLang="ru-RU" sz="8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1800" dirty="0"/>
              <a:t>Также у налогоплательщиков УСН, освобожденных от исчисления и уплаты НДС в бюджет, отсутствует обязанность представлять декларацию по НДС, вести книги </a:t>
            </a:r>
            <a:r>
              <a:rPr lang="ru-RU" sz="1800" dirty="0" smtClean="0"/>
              <a:t>продаж, </a:t>
            </a:r>
            <a:r>
              <a:rPr lang="ru-RU" sz="1800" dirty="0"/>
              <a:t>книги </a:t>
            </a:r>
            <a:r>
              <a:rPr lang="ru-RU" sz="1800" dirty="0" smtClean="0"/>
              <a:t>покупок и составлять счета-фактуры. </a:t>
            </a:r>
          </a:p>
          <a:p>
            <a:pPr>
              <a:lnSpc>
                <a:spcPct val="80000"/>
              </a:lnSpc>
            </a:pPr>
            <a:endParaRPr lang="ru-RU" sz="1800" dirty="0" smtClean="0"/>
          </a:p>
        </p:txBody>
      </p:sp>
    </p:spTree>
    <p:extLst>
      <p:ext uri="{BB962C8B-B14F-4D97-AF65-F5344CB8AC3E}">
        <p14:creationId xmlns:p14="http://schemas.microsoft.com/office/powerpoint/2010/main" val="19547180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67468" indent="-333642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334567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868394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402220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93604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469874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4003700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53752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12D1E8BF-0764-4716-BA20-290B2DCEB51D}" type="slidenum">
              <a:rPr lang="ru-RU" altLang="ru-RU" sz="2500">
                <a:solidFill>
                  <a:schemeClr val="bg1"/>
                </a:solidFill>
                <a:latin typeface="Calibri" pitchFamily="34" charset="0"/>
              </a:rPr>
              <a:pPr/>
              <a:t>5</a:t>
            </a:fld>
            <a:endParaRPr lang="ru-RU" altLang="ru-RU" sz="25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8" name="Заголовок 3"/>
          <p:cNvSpPr txBox="1">
            <a:spLocks/>
          </p:cNvSpPr>
          <p:nvPr/>
        </p:nvSpPr>
        <p:spPr bwMode="auto">
          <a:xfrm>
            <a:off x="372381" y="334690"/>
            <a:ext cx="8862653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3200" b="1" dirty="0" smtClean="0">
                <a:solidFill>
                  <a:srgbClr val="005AA9"/>
                </a:solidFill>
              </a:rPr>
              <a:t>Изменения с 01.01.2025 г. по </a:t>
            </a:r>
            <a:r>
              <a:rPr lang="ru-RU" altLang="ru-RU" sz="3200" b="1" dirty="0" smtClean="0">
                <a:solidFill>
                  <a:srgbClr val="C00000"/>
                </a:solidFill>
              </a:rPr>
              <a:t>УСН</a:t>
            </a:r>
            <a:r>
              <a:rPr lang="ru-RU" altLang="ru-RU" sz="3200" b="1" dirty="0" smtClean="0">
                <a:solidFill>
                  <a:srgbClr val="005AA9"/>
                </a:solidFill>
              </a:rPr>
              <a:t>.</a:t>
            </a:r>
            <a:endParaRPr lang="ru-RU" altLang="ru-RU" sz="3200" b="1" dirty="0">
              <a:solidFill>
                <a:srgbClr val="005AA9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223429" y="550715"/>
            <a:ext cx="9223560" cy="6202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>
              <a:lnSpc>
                <a:spcPct val="80000"/>
              </a:lnSpc>
            </a:pPr>
            <a:r>
              <a:rPr lang="ru-RU" sz="1800" dirty="0"/>
              <a:t>Если до 01.01.2025, так и после этой даты налогоплательщик применяет УСН, то 60 млн рублей считается по тем же правилам учета доходов, как и доходы для расчета налога по УСН</a:t>
            </a:r>
            <a:r>
              <a:rPr lang="ru-RU" sz="1800" dirty="0" smtClean="0"/>
              <a:t>.</a:t>
            </a:r>
          </a:p>
          <a:p>
            <a:pPr algn="just">
              <a:lnSpc>
                <a:spcPct val="80000"/>
              </a:lnSpc>
            </a:pPr>
            <a:endParaRPr lang="ru-RU" sz="1800" dirty="0" smtClean="0"/>
          </a:p>
          <a:p>
            <a:pPr algn="just">
              <a:lnSpc>
                <a:spcPct val="80000"/>
              </a:lnSpc>
            </a:pPr>
            <a:r>
              <a:rPr lang="ru-RU" sz="1800" dirty="0" smtClean="0"/>
              <a:t>Если </a:t>
            </a:r>
            <a:r>
              <a:rPr lang="ru-RU" sz="1800" dirty="0"/>
              <a:t>в 2024 году ИП применял одновременно УСН и ПСН, ОСНО и ПСН, ЕСХН и ПСН, то для освобождения от НДС учитывается общая сумма доходов за 2024 год по обоим применяемым режимам налогообложения</a:t>
            </a:r>
            <a:r>
              <a:rPr lang="ru-RU" sz="1800" dirty="0" smtClean="0"/>
              <a:t>.</a:t>
            </a:r>
          </a:p>
          <a:p>
            <a:pPr algn="just">
              <a:lnSpc>
                <a:spcPct val="80000"/>
              </a:lnSpc>
            </a:pPr>
            <a:endParaRPr lang="ru-RU" sz="1800" dirty="0" smtClean="0"/>
          </a:p>
          <a:p>
            <a:pPr algn="just">
              <a:lnSpc>
                <a:spcPct val="80000"/>
              </a:lnSpc>
            </a:pPr>
            <a:r>
              <a:rPr lang="ru-RU" sz="1800" dirty="0" smtClean="0"/>
              <a:t>При </a:t>
            </a:r>
            <a:r>
              <a:rPr lang="ru-RU" sz="1800" dirty="0"/>
              <a:t>этом в отношении расчета доходов по ПСН учитываются фактически </a:t>
            </a:r>
            <a:r>
              <a:rPr lang="ru-RU" sz="1800" dirty="0" smtClean="0"/>
              <a:t>полученные </a:t>
            </a:r>
            <a:r>
              <a:rPr lang="ru-RU" sz="1800" dirty="0"/>
              <a:t>ИП доходы</a:t>
            </a:r>
            <a:r>
              <a:rPr lang="ru-RU" altLang="ru-RU" sz="1800" dirty="0" smtClean="0">
                <a:latin typeface="+mn-lt"/>
                <a:cs typeface="Times New Roman" pitchFamily="18" charset="0"/>
              </a:rPr>
              <a:t>.</a:t>
            </a:r>
          </a:p>
          <a:p>
            <a:pPr algn="just">
              <a:lnSpc>
                <a:spcPct val="80000"/>
              </a:lnSpc>
            </a:pPr>
            <a:endParaRPr lang="ru-RU" altLang="ru-RU" sz="1800" dirty="0" smtClean="0"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sz="1800" dirty="0"/>
              <a:t>Если налогоплательщик УСН является агентом (комиссионером), то при расчете порога доходов в размере 60 млн рублей учитывается только полученное им агентское (комиссионное) вознаграждение</a:t>
            </a:r>
            <a:endParaRPr lang="ru-RU" altLang="ru-RU" sz="1800" dirty="0" smtClean="0">
              <a:latin typeface="+mn-lt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alt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1800" dirty="0" smtClean="0"/>
          </a:p>
          <a:p>
            <a:pPr>
              <a:lnSpc>
                <a:spcPct val="80000"/>
              </a:lnSpc>
            </a:pPr>
            <a:r>
              <a:rPr lang="ru-RU" sz="1800" dirty="0" smtClean="0">
                <a:solidFill>
                  <a:srgbClr val="C00000"/>
                </a:solidFill>
              </a:rPr>
              <a:t>Обратите внимание!</a:t>
            </a:r>
            <a:r>
              <a:rPr lang="ru-RU" sz="1800" dirty="0" smtClean="0"/>
              <a:t> Освобождение от НДС не касается случаев, когда: </a:t>
            </a:r>
          </a:p>
          <a:p>
            <a:pPr>
              <a:lnSpc>
                <a:spcPct val="80000"/>
              </a:lnSpc>
            </a:pPr>
            <a:endParaRPr lang="ru-RU" sz="1800" dirty="0" smtClean="0"/>
          </a:p>
          <a:p>
            <a:pPr marL="285750" indent="-285750">
              <a:lnSpc>
                <a:spcPct val="80000"/>
              </a:lnSpc>
              <a:buFontTx/>
              <a:buChar char="-"/>
            </a:pPr>
            <a:r>
              <a:rPr lang="ru-RU" sz="1800" dirty="0" smtClean="0"/>
              <a:t>налогоплательщик УСН должен выступить налоговым агентом по НДС;</a:t>
            </a:r>
          </a:p>
          <a:p>
            <a:pPr>
              <a:lnSpc>
                <a:spcPct val="80000"/>
              </a:lnSpc>
            </a:pPr>
            <a:endParaRPr lang="ru-RU" sz="1800" dirty="0" smtClean="0"/>
          </a:p>
          <a:p>
            <a:pPr>
              <a:lnSpc>
                <a:spcPct val="80000"/>
              </a:lnSpc>
            </a:pPr>
            <a:r>
              <a:rPr lang="ru-RU" sz="1800" dirty="0" smtClean="0"/>
              <a:t>- налогоплательщик УСН должен уплатить НДС при ввозе товаров на территорию РФ как из стран ЕАЭС, так и из третьих стран.</a:t>
            </a:r>
            <a:endParaRPr lang="ru-RU" alt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26960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67468" indent="-333642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334567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868394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402220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93604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469874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4003700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53752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12D1E8BF-0764-4716-BA20-290B2DCEB51D}" type="slidenum">
              <a:rPr lang="ru-RU" altLang="ru-RU" sz="2500">
                <a:solidFill>
                  <a:schemeClr val="bg1"/>
                </a:solidFill>
                <a:latin typeface="Calibri" pitchFamily="34" charset="0"/>
              </a:rPr>
              <a:pPr/>
              <a:t>6</a:t>
            </a:fld>
            <a:endParaRPr lang="ru-RU" altLang="ru-RU" sz="25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8" name="Заголовок 3"/>
          <p:cNvSpPr txBox="1">
            <a:spLocks/>
          </p:cNvSpPr>
          <p:nvPr/>
        </p:nvSpPr>
        <p:spPr bwMode="auto">
          <a:xfrm>
            <a:off x="372381" y="118667"/>
            <a:ext cx="8862653" cy="67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3200" b="1" dirty="0" smtClean="0">
                <a:solidFill>
                  <a:srgbClr val="005AA9"/>
                </a:solidFill>
              </a:rPr>
              <a:t>Изменения с 01.01.2025 г. по </a:t>
            </a:r>
            <a:r>
              <a:rPr lang="ru-RU" altLang="ru-RU" sz="3200" b="1" dirty="0" smtClean="0">
                <a:solidFill>
                  <a:srgbClr val="C00000"/>
                </a:solidFill>
              </a:rPr>
              <a:t>УСН</a:t>
            </a:r>
            <a:r>
              <a:rPr lang="ru-RU" altLang="ru-RU" sz="3200" b="1" dirty="0" smtClean="0">
                <a:solidFill>
                  <a:srgbClr val="005AA9"/>
                </a:solidFill>
              </a:rPr>
              <a:t>.</a:t>
            </a:r>
            <a:endParaRPr lang="ru-RU" altLang="ru-RU" sz="3200" b="1" dirty="0">
              <a:solidFill>
                <a:srgbClr val="005AA9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223429" y="622723"/>
            <a:ext cx="9062912" cy="6130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80000"/>
              </a:lnSpc>
            </a:pPr>
            <a:endParaRPr lang="ru-RU" alt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altLang="ru-RU" sz="2000" dirty="0" smtClean="0">
                <a:latin typeface="+mn-lt"/>
                <a:cs typeface="Times New Roman" pitchFamily="18" charset="0"/>
              </a:rPr>
              <a:t>Налогоплательщикам, применяющим УСН и исполняющим обязанности плательщика НДС, предоставлена альтернатива: </a:t>
            </a:r>
          </a:p>
          <a:p>
            <a:pPr algn="just">
              <a:lnSpc>
                <a:spcPct val="80000"/>
              </a:lnSpc>
            </a:pPr>
            <a:endParaRPr lang="ru-RU" altLang="ru-RU" sz="800" dirty="0" smtClean="0"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altLang="ru-RU" sz="2000" dirty="0" smtClean="0">
                <a:latin typeface="+mn-lt"/>
                <a:cs typeface="Times New Roman" pitchFamily="18" charset="0"/>
              </a:rPr>
              <a:t>они вправе платить налог по общеустановленным ставкам или применять пониженные.</a:t>
            </a:r>
          </a:p>
          <a:p>
            <a:pPr algn="just">
              <a:lnSpc>
                <a:spcPct val="80000"/>
              </a:lnSpc>
            </a:pPr>
            <a:endParaRPr lang="ru-RU" altLang="ru-RU" sz="800" dirty="0" smtClean="0">
              <a:latin typeface="+mn-lt"/>
              <a:cs typeface="Times New Roman" pitchFamily="18" charset="0"/>
            </a:endParaRPr>
          </a:p>
          <a:p>
            <a:pPr algn="just" defTabSz="1477963">
              <a:lnSpc>
                <a:spcPct val="80000"/>
              </a:lnSpc>
            </a:pPr>
            <a:r>
              <a:rPr lang="ru-RU" altLang="ru-RU" sz="2000" dirty="0" smtClean="0">
                <a:latin typeface="+mn-lt"/>
                <a:cs typeface="Times New Roman" pitchFamily="18" charset="0"/>
              </a:rPr>
              <a:t>Применять пониженные ставки НДС </a:t>
            </a:r>
            <a:r>
              <a:rPr lang="ru-RU" altLang="ru-RU" sz="2000" u="sng" dirty="0" smtClean="0">
                <a:latin typeface="+mn-lt"/>
                <a:cs typeface="Times New Roman" pitchFamily="18" charset="0"/>
              </a:rPr>
              <a:t>могут</a:t>
            </a:r>
            <a:r>
              <a:rPr lang="ru-RU" altLang="ru-RU" sz="2000" dirty="0" smtClean="0">
                <a:latin typeface="+mn-lt"/>
                <a:cs typeface="Times New Roman" pitchFamily="18" charset="0"/>
              </a:rPr>
              <a:t> организации и ИП </a:t>
            </a:r>
            <a:r>
              <a:rPr lang="ru-RU" altLang="ru-RU" sz="20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на УСН, которые не освобождены от обязанностей по НДС</a:t>
            </a:r>
            <a:r>
              <a:rPr lang="ru-RU" altLang="ru-RU" sz="2000" b="1" dirty="0" smtClean="0">
                <a:latin typeface="+mn-lt"/>
                <a:cs typeface="Times New Roman" pitchFamily="18" charset="0"/>
              </a:rPr>
              <a:t> </a:t>
            </a:r>
            <a:r>
              <a:rPr lang="ru-RU" altLang="ru-RU" sz="2000" dirty="0" smtClean="0">
                <a:latin typeface="+mn-lt"/>
                <a:cs typeface="Times New Roman" pitchFamily="18" charset="0"/>
              </a:rPr>
              <a:t>(превышен лимит в 60 млн. руб.), при реализации товаров (работ, услуг), имущественных прав:</a:t>
            </a:r>
          </a:p>
          <a:p>
            <a:pPr defTabSz="1477963">
              <a:lnSpc>
                <a:spcPct val="80000"/>
              </a:lnSpc>
            </a:pPr>
            <a:endParaRPr lang="ru-RU" altLang="ru-RU" sz="800" dirty="0" smtClean="0">
              <a:latin typeface="+mn-lt"/>
              <a:cs typeface="Times New Roman" pitchFamily="18" charset="0"/>
            </a:endParaRPr>
          </a:p>
          <a:p>
            <a:pPr defTabSz="1477963">
              <a:lnSpc>
                <a:spcPct val="80000"/>
              </a:lnSpc>
            </a:pPr>
            <a:r>
              <a:rPr lang="ru-RU" altLang="ru-RU" sz="2000" dirty="0" smtClean="0">
                <a:latin typeface="+mn-lt"/>
                <a:cs typeface="Times New Roman" pitchFamily="18" charset="0"/>
              </a:rPr>
              <a:t>-</a:t>
            </a:r>
            <a:r>
              <a:rPr lang="ru-RU" altLang="ru-RU" sz="20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5%</a:t>
            </a:r>
            <a:r>
              <a:rPr lang="ru-RU" altLang="ru-RU" sz="2000" dirty="0" smtClean="0">
                <a:latin typeface="+mn-lt"/>
                <a:cs typeface="Times New Roman" pitchFamily="18" charset="0"/>
              </a:rPr>
              <a:t> - если сумма доходов не превышает </a:t>
            </a:r>
            <a:r>
              <a:rPr lang="ru-RU" altLang="ru-RU" sz="20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250 млн руб</a:t>
            </a:r>
            <a:r>
              <a:rPr lang="ru-RU" altLang="ru-RU" sz="2000" dirty="0" smtClean="0">
                <a:latin typeface="+mn-lt"/>
                <a:cs typeface="Times New Roman" pitchFamily="18" charset="0"/>
              </a:rPr>
              <a:t>. в год </a:t>
            </a:r>
            <a:r>
              <a:rPr lang="ru-RU" altLang="ru-RU" sz="1800" dirty="0" smtClean="0">
                <a:latin typeface="+mn-lt"/>
                <a:cs typeface="Times New Roman" pitchFamily="18" charset="0"/>
              </a:rPr>
              <a:t>(с индексацией);</a:t>
            </a:r>
          </a:p>
          <a:p>
            <a:pPr defTabSz="1477963">
              <a:lnSpc>
                <a:spcPct val="80000"/>
              </a:lnSpc>
            </a:pPr>
            <a:r>
              <a:rPr lang="ru-RU" altLang="ru-RU" sz="2000" dirty="0" smtClean="0">
                <a:latin typeface="+mn-lt"/>
                <a:cs typeface="Times New Roman" pitchFamily="18" charset="0"/>
              </a:rPr>
              <a:t>-</a:t>
            </a:r>
            <a:r>
              <a:rPr lang="ru-RU" altLang="ru-RU" sz="20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7%</a:t>
            </a:r>
            <a:r>
              <a:rPr lang="ru-RU" altLang="ru-RU" sz="2000" dirty="0" smtClean="0">
                <a:latin typeface="+mn-lt"/>
                <a:cs typeface="Times New Roman" pitchFamily="18" charset="0"/>
              </a:rPr>
              <a:t> - если сумма доходов не превышает </a:t>
            </a:r>
            <a:r>
              <a:rPr lang="ru-RU" altLang="ru-RU" sz="2000" b="1" dirty="0" smtClean="0">
                <a:solidFill>
                  <a:srgbClr val="C00000"/>
                </a:solidFill>
                <a:latin typeface="+mn-lt"/>
                <a:cs typeface="Times New Roman" pitchFamily="18" charset="0"/>
              </a:rPr>
              <a:t>450 млн руб</a:t>
            </a:r>
            <a:r>
              <a:rPr lang="ru-RU" altLang="ru-RU" sz="2000" dirty="0" smtClean="0">
                <a:latin typeface="+mn-lt"/>
                <a:cs typeface="Times New Roman" pitchFamily="18" charset="0"/>
              </a:rPr>
              <a:t>. в год (с индексацией), то есть пока сохраняется право на УСН.</a:t>
            </a:r>
          </a:p>
          <a:p>
            <a:pPr defTabSz="1477963">
              <a:lnSpc>
                <a:spcPct val="80000"/>
              </a:lnSpc>
            </a:pPr>
            <a:endParaRPr lang="ru-RU" altLang="ru-RU" sz="800" dirty="0">
              <a:latin typeface="+mn-lt"/>
              <a:cs typeface="Times New Roman" pitchFamily="18" charset="0"/>
            </a:endParaRPr>
          </a:p>
          <a:p>
            <a:pPr algn="just" defTabSz="1477963"/>
            <a:r>
              <a:rPr lang="ru-RU" sz="2000" dirty="0" smtClean="0"/>
              <a:t>Есть </a:t>
            </a:r>
            <a:r>
              <a:rPr lang="ru-RU" sz="2000" dirty="0"/>
              <a:t>операции, в отношении которых, несмотря на переход на пониженные ставки 5% и 7%, налог нужно рассчитать по иным ставкам (п. 9 ст. 164 НК РФ):</a:t>
            </a:r>
          </a:p>
          <a:p>
            <a:pPr defTabSz="1477963"/>
            <a:r>
              <a:rPr lang="ru-RU" sz="2000" dirty="0" smtClean="0">
                <a:solidFill>
                  <a:srgbClr val="C00000"/>
                </a:solidFill>
              </a:rPr>
              <a:t>•</a:t>
            </a:r>
            <a:r>
              <a:rPr lang="ru-RU" sz="2000" dirty="0" smtClean="0"/>
              <a:t> ввоз </a:t>
            </a:r>
            <a:r>
              <a:rPr lang="ru-RU" sz="2000" dirty="0"/>
              <a:t>товаров в РФ и операции, по которым </a:t>
            </a:r>
            <a:r>
              <a:rPr lang="ru-RU" sz="2000" dirty="0" smtClean="0"/>
              <a:t>организация или ИП являетесь </a:t>
            </a:r>
            <a:r>
              <a:rPr lang="ru-RU" sz="2000" dirty="0"/>
              <a:t>налоговым агентом в соответствии с п. п. 1, 3 - 6 ст. 161 НК РФ. </a:t>
            </a:r>
            <a:r>
              <a:rPr lang="ru-RU" sz="2000" dirty="0" smtClean="0"/>
              <a:t>Облагаются по </a:t>
            </a:r>
            <a:r>
              <a:rPr lang="ru-RU" sz="2000" dirty="0"/>
              <a:t>общеустановленным ставкам;</a:t>
            </a:r>
          </a:p>
          <a:p>
            <a:pPr defTabSz="1477963"/>
            <a:r>
              <a:rPr lang="ru-RU" sz="2000" dirty="0" smtClean="0">
                <a:solidFill>
                  <a:srgbClr val="C00000"/>
                </a:solidFill>
              </a:rPr>
              <a:t>• </a:t>
            </a:r>
            <a:r>
              <a:rPr lang="ru-RU" sz="2000" dirty="0" smtClean="0"/>
              <a:t>операции</a:t>
            </a:r>
            <a:r>
              <a:rPr lang="ru-RU" sz="2000" dirty="0"/>
              <a:t>, указанные в </a:t>
            </a:r>
            <a:r>
              <a:rPr lang="ru-RU" sz="2000" dirty="0" err="1"/>
              <a:t>пп</a:t>
            </a:r>
            <a:r>
              <a:rPr lang="ru-RU" sz="2000" dirty="0"/>
              <a:t>. 1 - 1.2, 2.1 - 3.1, 7 и 11 п. 1 ст. 164 НК РФ. Они облагаются по ставке 0% .</a:t>
            </a:r>
          </a:p>
          <a:p>
            <a:pPr>
              <a:lnSpc>
                <a:spcPct val="80000"/>
              </a:lnSpc>
            </a:pP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95555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67468" indent="-333642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334567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868394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402220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93604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469874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4003700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53752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12D1E8BF-0764-4716-BA20-290B2DCEB51D}" type="slidenum">
              <a:rPr lang="ru-RU" altLang="ru-RU" sz="2500">
                <a:solidFill>
                  <a:schemeClr val="bg1"/>
                </a:solidFill>
                <a:latin typeface="Calibri" pitchFamily="34" charset="0"/>
              </a:rPr>
              <a:pPr/>
              <a:t>7</a:t>
            </a:fld>
            <a:endParaRPr lang="ru-RU" altLang="ru-RU" sz="25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7" name="Номер слайда 6"/>
          <p:cNvSpPr txBox="1">
            <a:spLocks noGrp="1"/>
          </p:cNvSpPr>
          <p:nvPr/>
        </p:nvSpPr>
        <p:spPr bwMode="auto">
          <a:xfrm>
            <a:off x="8760043" y="6115102"/>
            <a:ext cx="526298" cy="71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ts val="2189"/>
              </a:lnSpc>
            </a:pPr>
            <a:endParaRPr lang="ru-RU" altLang="ru-RU" sz="25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8" name="Заголовок 3"/>
          <p:cNvSpPr txBox="1">
            <a:spLocks/>
          </p:cNvSpPr>
          <p:nvPr/>
        </p:nvSpPr>
        <p:spPr bwMode="auto">
          <a:xfrm>
            <a:off x="372381" y="262682"/>
            <a:ext cx="8862653" cy="648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3200" b="1" dirty="0" smtClean="0">
                <a:solidFill>
                  <a:srgbClr val="005AA9"/>
                </a:solidFill>
              </a:rPr>
              <a:t>Изменения с 01.01.2025 г. по </a:t>
            </a:r>
            <a:r>
              <a:rPr lang="ru-RU" altLang="ru-RU" sz="3200" b="1" dirty="0" smtClean="0">
                <a:solidFill>
                  <a:srgbClr val="C00000"/>
                </a:solidFill>
              </a:rPr>
              <a:t>УСН</a:t>
            </a:r>
            <a:r>
              <a:rPr lang="ru-RU" altLang="ru-RU" sz="3200" b="1" dirty="0" smtClean="0">
                <a:solidFill>
                  <a:srgbClr val="005AA9"/>
                </a:solidFill>
              </a:rPr>
              <a:t>.</a:t>
            </a:r>
            <a:endParaRPr lang="ru-RU" altLang="ru-RU" sz="3200" b="1" dirty="0">
              <a:solidFill>
                <a:srgbClr val="005AA9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252667" y="694730"/>
            <a:ext cx="9011605" cy="6058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lnSpc>
                <a:spcPct val="80000"/>
              </a:lnSpc>
            </a:pPr>
            <a:endParaRPr lang="ru-RU" altLang="ru-RU" sz="800" dirty="0"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sz="1800" dirty="0" smtClean="0">
                <a:latin typeface="+mn-lt"/>
                <a:cs typeface="Times New Roman" pitchFamily="18" charset="0"/>
              </a:rPr>
              <a:t>При применении пониженных ставок НДС 5% и 7% нельзя принять к вычету "входной" ("ввозной") налог.</a:t>
            </a:r>
          </a:p>
          <a:p>
            <a:pPr algn="just">
              <a:lnSpc>
                <a:spcPct val="80000"/>
              </a:lnSpc>
            </a:pPr>
            <a:endParaRPr lang="ru-RU" sz="1800" dirty="0" smtClean="0"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sz="1800" dirty="0" smtClean="0">
                <a:latin typeface="+mn-lt"/>
                <a:cs typeface="Times New Roman" pitchFamily="18" charset="0"/>
              </a:rPr>
              <a:t>При расчете </a:t>
            </a:r>
            <a:r>
              <a:rPr lang="ru-RU" sz="1800" dirty="0">
                <a:latin typeface="+mn-lt"/>
                <a:cs typeface="Times New Roman" pitchFamily="18" charset="0"/>
              </a:rPr>
              <a:t>НДС по общеустановленным ставкам, основная из которых 20</a:t>
            </a:r>
            <a:r>
              <a:rPr lang="ru-RU" sz="1800" dirty="0" smtClean="0">
                <a:latin typeface="+mn-lt"/>
                <a:cs typeface="Times New Roman" pitchFamily="18" charset="0"/>
              </a:rPr>
              <a:t>%,"</a:t>
            </a:r>
            <a:r>
              <a:rPr lang="ru-RU" sz="1800" dirty="0">
                <a:latin typeface="+mn-lt"/>
                <a:cs typeface="Times New Roman" pitchFamily="18" charset="0"/>
              </a:rPr>
              <a:t>входной" и "ввозной" НДС </a:t>
            </a:r>
            <a:r>
              <a:rPr lang="ru-RU" sz="1800" dirty="0" smtClean="0">
                <a:latin typeface="+mn-lt"/>
                <a:cs typeface="Times New Roman" pitchFamily="18" charset="0"/>
              </a:rPr>
              <a:t>можно принимать </a:t>
            </a:r>
            <a:r>
              <a:rPr lang="ru-RU" sz="1800" dirty="0">
                <a:latin typeface="+mn-lt"/>
                <a:cs typeface="Times New Roman" pitchFamily="18" charset="0"/>
              </a:rPr>
              <a:t>к вычету в </a:t>
            </a:r>
            <a:r>
              <a:rPr lang="ru-RU" sz="1800" dirty="0" smtClean="0">
                <a:latin typeface="+mn-lt"/>
                <a:cs typeface="Times New Roman" pitchFamily="18" charset="0"/>
              </a:rPr>
              <a:t>общеустановленном </a:t>
            </a:r>
            <a:r>
              <a:rPr lang="ru-RU" sz="1800" dirty="0">
                <a:latin typeface="+mn-lt"/>
                <a:cs typeface="Times New Roman" pitchFamily="18" charset="0"/>
              </a:rPr>
              <a:t>порядке</a:t>
            </a:r>
            <a:r>
              <a:rPr lang="ru-RU" sz="1800" dirty="0" smtClean="0">
                <a:latin typeface="+mn-lt"/>
                <a:cs typeface="Times New Roman" pitchFamily="18" charset="0"/>
              </a:rPr>
              <a:t>.</a:t>
            </a:r>
          </a:p>
          <a:p>
            <a:pPr algn="just">
              <a:lnSpc>
                <a:spcPct val="80000"/>
              </a:lnSpc>
            </a:pPr>
            <a:endParaRPr lang="ru-RU" sz="1800" dirty="0">
              <a:latin typeface="+mn-lt"/>
              <a:cs typeface="Times New Roman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sz="1800" i="1" dirty="0" smtClean="0">
                <a:latin typeface="+mn-lt"/>
                <a:cs typeface="Times New Roman" pitchFamily="18" charset="0"/>
              </a:rPr>
              <a:t>Информация о выбранной величине ставки НДС отражается в декларации по НДС. Заявления, уведомления представлять в налоговый орган не требуется.</a:t>
            </a:r>
          </a:p>
          <a:p>
            <a:pPr algn="just">
              <a:lnSpc>
                <a:spcPct val="80000"/>
              </a:lnSpc>
            </a:pPr>
            <a:endParaRPr lang="ru-RU" sz="1800" dirty="0" smtClean="0"/>
          </a:p>
          <a:p>
            <a:pPr algn="just">
              <a:lnSpc>
                <a:spcPct val="80000"/>
              </a:lnSpc>
            </a:pPr>
            <a:r>
              <a:rPr lang="ru-RU" sz="1800" dirty="0" smtClean="0"/>
              <a:t>При </a:t>
            </a:r>
            <a:r>
              <a:rPr lang="ru-RU" sz="1800" dirty="0"/>
              <a:t>выборе пониженной ставки применять ее надо не меньше </a:t>
            </a:r>
            <a:r>
              <a:rPr lang="ru-RU" sz="1800" dirty="0">
                <a:hlinkClick r:id="rId2"/>
              </a:rPr>
              <a:t>3 лет</a:t>
            </a:r>
            <a:r>
              <a:rPr lang="ru-RU" sz="1800" dirty="0"/>
              <a:t> (12 налоговых периодов с первой представленной декларации) </a:t>
            </a:r>
            <a:r>
              <a:rPr lang="ru-RU" sz="1800" dirty="0" smtClean="0"/>
              <a:t>подряд (п.9 ст. 164 НК РФ).</a:t>
            </a:r>
            <a:r>
              <a:rPr lang="ru-RU" sz="1800" dirty="0"/>
              <a:t> </a:t>
            </a:r>
            <a:endParaRPr lang="ru-RU" sz="1800" dirty="0" smtClean="0"/>
          </a:p>
          <a:p>
            <a:pPr algn="just">
              <a:lnSpc>
                <a:spcPct val="80000"/>
              </a:lnSpc>
            </a:pPr>
            <a:r>
              <a:rPr lang="ru-RU" sz="1800" dirty="0" smtClean="0"/>
              <a:t>При </a:t>
            </a:r>
            <a:r>
              <a:rPr lang="ru-RU" sz="1800" dirty="0"/>
              <a:t>этом выбранная ставка НДС должна применяться ко всем операциям, </a:t>
            </a:r>
            <a:r>
              <a:rPr lang="ru-RU" sz="1800" dirty="0" smtClean="0"/>
              <a:t>являющимся </a:t>
            </a:r>
            <a:r>
              <a:rPr lang="ru-RU" sz="1800" dirty="0"/>
              <a:t>объектом налогообложения НДС. Не допускается применение разных налоговых ставок в зависимости от того, кто является покупателем (</a:t>
            </a:r>
            <a:r>
              <a:rPr lang="ru-RU" sz="1800" dirty="0" smtClean="0"/>
              <a:t>приобретате</a:t>
            </a:r>
            <a:r>
              <a:rPr lang="ru-RU" sz="1800" dirty="0"/>
              <a:t>л</a:t>
            </a:r>
            <a:r>
              <a:rPr lang="ru-RU" sz="1800" dirty="0" smtClean="0"/>
              <a:t>ем</a:t>
            </a:r>
            <a:r>
              <a:rPr lang="ru-RU" sz="1800" dirty="0"/>
              <a:t>) соответствующих товаров (работ, услуг) (п. 7 ст. 164 НК РФ). </a:t>
            </a:r>
            <a:endParaRPr lang="ru-RU" sz="1800" dirty="0" smtClean="0"/>
          </a:p>
          <a:p>
            <a:pPr algn="just">
              <a:lnSpc>
                <a:spcPct val="80000"/>
              </a:lnSpc>
            </a:pPr>
            <a:endParaRPr lang="ru-RU" sz="1800" dirty="0">
              <a:latin typeface="+mn-lt"/>
            </a:endParaRPr>
          </a:p>
          <a:p>
            <a:pPr algn="just">
              <a:lnSpc>
                <a:spcPct val="80000"/>
              </a:lnSpc>
            </a:pPr>
            <a:r>
              <a:rPr lang="ru-RU" sz="1800" dirty="0" smtClean="0">
                <a:latin typeface="+mn-lt"/>
              </a:rPr>
              <a:t>Независимо </a:t>
            </a:r>
            <a:r>
              <a:rPr lang="ru-RU" sz="1800" dirty="0">
                <a:latin typeface="+mn-lt"/>
              </a:rPr>
              <a:t>от того, по какой ставке вы исчисляете НДС, учитывайте, что операции, указанные в </a:t>
            </a:r>
            <a:r>
              <a:rPr lang="ru-RU" sz="1800" dirty="0">
                <a:latin typeface="+mn-lt"/>
                <a:hlinkClick r:id="rId3"/>
              </a:rPr>
              <a:t>ст. 149</a:t>
            </a:r>
            <a:r>
              <a:rPr lang="ru-RU" sz="1800" dirty="0">
                <a:latin typeface="+mn-lt"/>
              </a:rPr>
              <a:t> НК РФ, освобождены от налогообложения</a:t>
            </a:r>
            <a:r>
              <a:rPr lang="ru-RU" sz="1800" dirty="0" smtClean="0">
                <a:latin typeface="+mn-lt"/>
              </a:rPr>
              <a:t>.</a:t>
            </a:r>
          </a:p>
          <a:p>
            <a:pPr algn="just">
              <a:lnSpc>
                <a:spcPct val="80000"/>
              </a:lnSpc>
            </a:pPr>
            <a:endParaRPr lang="ru-RU" sz="1800" dirty="0">
              <a:latin typeface="+mn-lt"/>
            </a:endParaRPr>
          </a:p>
          <a:p>
            <a:pPr algn="just">
              <a:lnSpc>
                <a:spcPct val="80000"/>
              </a:lnSpc>
            </a:pPr>
            <a:r>
              <a:rPr lang="ru-RU" sz="1800" dirty="0">
                <a:latin typeface="+mn-lt"/>
              </a:rPr>
              <a:t>Налоговую базу по НДС определите по </a:t>
            </a:r>
            <a:r>
              <a:rPr lang="ru-RU" sz="1800" dirty="0">
                <a:latin typeface="+mn-lt"/>
                <a:hlinkClick r:id="rId4"/>
              </a:rPr>
              <a:t>общим правилам</a:t>
            </a:r>
            <a:r>
              <a:rPr lang="ru-RU" sz="1800" dirty="0">
                <a:latin typeface="+mn-lt"/>
              </a:rPr>
              <a:t>, установленным в </a:t>
            </a:r>
            <a:r>
              <a:rPr lang="ru-RU" sz="1800" dirty="0">
                <a:latin typeface="+mn-lt"/>
                <a:hlinkClick r:id="rId5"/>
              </a:rPr>
              <a:t>ст. 167</a:t>
            </a:r>
            <a:r>
              <a:rPr lang="ru-RU" sz="1800" dirty="0">
                <a:latin typeface="+mn-lt"/>
              </a:rPr>
              <a:t> НК РФ</a:t>
            </a:r>
            <a:r>
              <a:rPr lang="ru-RU" sz="1800" dirty="0" smtClean="0">
                <a:latin typeface="+mn-lt"/>
              </a:rPr>
              <a:t>.</a:t>
            </a:r>
          </a:p>
          <a:p>
            <a:pPr algn="just">
              <a:lnSpc>
                <a:spcPct val="80000"/>
              </a:lnSpc>
            </a:pPr>
            <a:endParaRPr lang="ru-RU" sz="1800" dirty="0">
              <a:latin typeface="+mn-lt"/>
            </a:endParaRPr>
          </a:p>
          <a:p>
            <a:pPr algn="just">
              <a:lnSpc>
                <a:spcPct val="80000"/>
              </a:lnSpc>
            </a:pPr>
            <a:r>
              <a:rPr lang="ru-RU" sz="1800" dirty="0">
                <a:latin typeface="+mn-lt"/>
              </a:rPr>
              <a:t>Налогоплательщики НДС обязаны выставлять счета-фактуры (</a:t>
            </a:r>
            <a:r>
              <a:rPr lang="ru-RU" sz="1800" dirty="0">
                <a:latin typeface="+mn-lt"/>
                <a:hlinkClick r:id="rId6"/>
              </a:rPr>
              <a:t>п. 3 ст. 168</a:t>
            </a:r>
            <a:r>
              <a:rPr lang="ru-RU" sz="1800" dirty="0">
                <a:latin typeface="+mn-lt"/>
              </a:rPr>
              <a:t> НК РФ). </a:t>
            </a:r>
            <a:endParaRPr lang="ru-RU" sz="1800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57600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67468" indent="-333642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334567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868394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402220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93604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469874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4003700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53752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12D1E8BF-0764-4716-BA20-290B2DCEB51D}" type="slidenum">
              <a:rPr lang="ru-RU" altLang="ru-RU" sz="2500">
                <a:solidFill>
                  <a:schemeClr val="bg1"/>
                </a:solidFill>
                <a:latin typeface="Calibri" pitchFamily="34" charset="0"/>
              </a:rPr>
              <a:pPr/>
              <a:t>8</a:t>
            </a:fld>
            <a:endParaRPr lang="ru-RU" altLang="ru-RU" sz="25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7" name="Номер слайда 6"/>
          <p:cNvSpPr txBox="1">
            <a:spLocks noGrp="1"/>
          </p:cNvSpPr>
          <p:nvPr/>
        </p:nvSpPr>
        <p:spPr bwMode="auto">
          <a:xfrm>
            <a:off x="8760043" y="6115102"/>
            <a:ext cx="526298" cy="71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ts val="2189"/>
              </a:lnSpc>
            </a:pPr>
            <a:endParaRPr lang="ru-RU" altLang="ru-RU" sz="25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8" name="Заголовок 3"/>
          <p:cNvSpPr txBox="1">
            <a:spLocks/>
          </p:cNvSpPr>
          <p:nvPr/>
        </p:nvSpPr>
        <p:spPr bwMode="auto">
          <a:xfrm>
            <a:off x="372381" y="262682"/>
            <a:ext cx="8862653" cy="6480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ru-RU" altLang="ru-RU" sz="3200" b="1" dirty="0" smtClean="0">
                <a:solidFill>
                  <a:srgbClr val="005AA9"/>
                </a:solidFill>
              </a:rPr>
              <a:t>Изменения с 01.01.2025 г. по </a:t>
            </a:r>
            <a:r>
              <a:rPr lang="ru-RU" altLang="ru-RU" sz="3200" b="1" dirty="0" smtClean="0">
                <a:solidFill>
                  <a:srgbClr val="C00000"/>
                </a:solidFill>
              </a:rPr>
              <a:t>УСН</a:t>
            </a:r>
            <a:r>
              <a:rPr lang="ru-RU" altLang="ru-RU" sz="3200" b="1" dirty="0" smtClean="0">
                <a:solidFill>
                  <a:srgbClr val="005AA9"/>
                </a:solidFill>
              </a:rPr>
              <a:t>.</a:t>
            </a:r>
            <a:endParaRPr lang="ru-RU" altLang="ru-RU" sz="3200" b="1" dirty="0">
              <a:solidFill>
                <a:srgbClr val="005AA9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252667" y="694730"/>
            <a:ext cx="9011605" cy="55446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/>
            <a:r>
              <a:rPr lang="ru-RU" sz="2000" dirty="0"/>
              <a:t>По общему правилу расходы на уплату налогов, сборов и страховых взносов учитываются налогоплательщиком в целях УСН в размере, который был им фактически уплачен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 smtClean="0"/>
          </a:p>
          <a:p>
            <a:pPr algn="just"/>
            <a:r>
              <a:rPr lang="ru-RU" sz="2000" dirty="0" smtClean="0"/>
              <a:t>С </a:t>
            </a:r>
            <a:r>
              <a:rPr lang="ru-RU" sz="2000" dirty="0"/>
              <a:t>01.01.2025 ИП с объектом налогообложения "доходы минус расходы" смогут учитывать в расходах сумму взносов на ОПС и ОМС, подлежащую уплате, в том числе если срок их уплаты приходится на первый рабочий день следующего года</a:t>
            </a:r>
            <a:r>
              <a:rPr lang="ru-RU" sz="2000" dirty="0" smtClean="0"/>
              <a:t>.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Суммы взносов, уплаченные после 31.12.2024 за расчетные периоды, предшествующие 2025 году, будут учитываться в расходах при определении налоговой базы за период 2025 - 2027 года (</a:t>
            </a:r>
            <a:r>
              <a:rPr lang="ru-RU" sz="2000" dirty="0" err="1">
                <a:hlinkClick r:id="rId2"/>
              </a:rPr>
              <a:t>пп</a:t>
            </a:r>
            <a:r>
              <a:rPr lang="ru-RU" sz="2000" dirty="0">
                <a:hlinkClick r:id="rId2"/>
              </a:rPr>
              <a:t>. 3 п. 2 ст. 346.17 НК РФ в новой редакции).</a:t>
            </a:r>
          </a:p>
          <a:p>
            <a:pPr>
              <a:lnSpc>
                <a:spcPct val="80000"/>
              </a:lnSpc>
            </a:pPr>
            <a:endParaRPr lang="ru-RU" altLang="ru-RU" sz="2000" dirty="0">
              <a:latin typeface="+mn-lt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85664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CustomShape 1"/>
          <p:cNvSpPr/>
          <p:nvPr/>
        </p:nvSpPr>
        <p:spPr>
          <a:xfrm>
            <a:off x="4692240" y="5677200"/>
            <a:ext cx="4197240" cy="13060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ctr">
            <a:noAutofit/>
          </a:bodyPr>
          <a:lstStyle/>
          <a:p>
            <a:pPr algn="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323" name="CustomShape 2"/>
          <p:cNvSpPr/>
          <p:nvPr/>
        </p:nvSpPr>
        <p:spPr>
          <a:xfrm>
            <a:off x="714960" y="3507120"/>
            <a:ext cx="8101440" cy="15310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300" b="1" strike="noStrike" spc="-1" dirty="0">
                <a:solidFill>
                  <a:srgbClr val="FFFFFF"/>
                </a:solidFill>
                <a:latin typeface="Arial Narrow"/>
                <a:ea typeface="DejaVu Sans"/>
              </a:rPr>
              <a:t>Спасибо за внимание!</a:t>
            </a:r>
            <a:r>
              <a:t/>
            </a:r>
            <a:br/>
            <a:endParaRPr lang="ru-RU" sz="23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38776</TotalTime>
  <Words>1447</Words>
  <Application>Microsoft Office PowerPoint</Application>
  <PresentationFormat>Произвольный</PresentationFormat>
  <Paragraphs>117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9</vt:i4>
      </vt:variant>
    </vt:vector>
  </HeadingPairs>
  <TitlesOfParts>
    <vt:vector size="14" baseType="lpstr">
      <vt:lpstr>Office Theme</vt:lpstr>
      <vt:lpstr>Office Theme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Ivanova</dc:creator>
  <cp:lastModifiedBy>Крюкова Ирина Валентиновна</cp:lastModifiedBy>
  <cp:revision>773</cp:revision>
  <cp:lastPrinted>2024-09-19T12:20:14Z</cp:lastPrinted>
  <dcterms:created xsi:type="dcterms:W3CDTF">2019-04-30T10:46:03Z</dcterms:created>
  <dcterms:modified xsi:type="dcterms:W3CDTF">2024-12-05T12:52:20Z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Произвольный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20</vt:i4>
  </property>
</Properties>
</file>