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4" r:id="rId3"/>
    <p:sldMasterId id="2147483687" r:id="rId4"/>
    <p:sldMasterId id="2147483700" r:id="rId5"/>
  </p:sldMasterIdLst>
  <p:notesMasterIdLst>
    <p:notesMasterId r:id="rId14"/>
  </p:notesMasterIdLst>
  <p:sldIdLst>
    <p:sldId id="256" r:id="rId6"/>
    <p:sldId id="327" r:id="rId7"/>
    <p:sldId id="328" r:id="rId8"/>
    <p:sldId id="338" r:id="rId9"/>
    <p:sldId id="331" r:id="rId10"/>
    <p:sldId id="332" r:id="rId11"/>
    <p:sldId id="333" r:id="rId12"/>
    <p:sldId id="282" r:id="rId13"/>
  </p:sldIdLst>
  <p:sldSz cx="9532938" cy="7150100"/>
  <p:notesSz cx="6858000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672" y="648"/>
      </p:cViewPr>
      <p:guideLst>
        <p:guide orient="horz" pos="2252"/>
        <p:guide pos="30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presProps" Target="presProp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72493" cy="49617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3908" y="0"/>
            <a:ext cx="2972492" cy="49617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ACFE81-DF52-4549-A263-EFF15380A91E}" type="datetimeFigureOut">
              <a:rPr lang="ru-RU" smtClean="0"/>
              <a:t>29.11.2024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7738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961" y="4714440"/>
            <a:ext cx="5486079" cy="446714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879"/>
            <a:ext cx="2972493" cy="49617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3908" y="9428879"/>
            <a:ext cx="2972492" cy="49617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B7D8F9-86F8-4778-A442-29D6EA0EA7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00011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B7D8F9-86F8-4778-A442-29D6EA0EA7F6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32444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B7D8F9-86F8-4778-A442-29D6EA0EA7F6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32444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857916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 type="body"/>
          </p:nvPr>
        </p:nvSpPr>
        <p:spPr>
          <a:xfrm>
            <a:off x="476640" y="3839040"/>
            <a:ext cx="857916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8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9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0" name="PlaceHolder 4"/>
          <p:cNvSpPr>
            <a:spLocks noGrp="1"/>
          </p:cNvSpPr>
          <p:nvPr>
            <p:ph type="body"/>
          </p:nvPr>
        </p:nvSpPr>
        <p:spPr>
          <a:xfrm>
            <a:off x="476640" y="383904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1" name="PlaceHolder 5"/>
          <p:cNvSpPr>
            <a:spLocks noGrp="1"/>
          </p:cNvSpPr>
          <p:nvPr>
            <p:ph type="body"/>
          </p:nvPr>
        </p:nvSpPr>
        <p:spPr>
          <a:xfrm>
            <a:off x="4872960" y="383904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33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4" name="PlaceHolder 3"/>
          <p:cNvSpPr>
            <a:spLocks noGrp="1"/>
          </p:cNvSpPr>
          <p:nvPr>
            <p:ph type="body"/>
          </p:nvPr>
        </p:nvSpPr>
        <p:spPr>
          <a:xfrm>
            <a:off x="3377520" y="167292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5" name="PlaceHolder 4"/>
          <p:cNvSpPr>
            <a:spLocks noGrp="1"/>
          </p:cNvSpPr>
          <p:nvPr>
            <p:ph type="body"/>
          </p:nvPr>
        </p:nvSpPr>
        <p:spPr>
          <a:xfrm>
            <a:off x="6278040" y="167292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6" name="PlaceHolder 5"/>
          <p:cNvSpPr>
            <a:spLocks noGrp="1"/>
          </p:cNvSpPr>
          <p:nvPr>
            <p:ph type="body"/>
          </p:nvPr>
        </p:nvSpPr>
        <p:spPr>
          <a:xfrm>
            <a:off x="476640" y="383904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7" name="PlaceHolder 6"/>
          <p:cNvSpPr>
            <a:spLocks noGrp="1"/>
          </p:cNvSpPr>
          <p:nvPr>
            <p:ph type="body"/>
          </p:nvPr>
        </p:nvSpPr>
        <p:spPr>
          <a:xfrm>
            <a:off x="3377520" y="383904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38" name="PlaceHolder 7"/>
          <p:cNvSpPr>
            <a:spLocks noGrp="1"/>
          </p:cNvSpPr>
          <p:nvPr>
            <p:ph type="body"/>
          </p:nvPr>
        </p:nvSpPr>
        <p:spPr>
          <a:xfrm>
            <a:off x="6278040" y="383904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44" name="PlaceHolder 2"/>
          <p:cNvSpPr>
            <a:spLocks noGrp="1"/>
          </p:cNvSpPr>
          <p:nvPr>
            <p:ph type="subTitle"/>
          </p:nvPr>
        </p:nvSpPr>
        <p:spPr>
          <a:xfrm>
            <a:off x="476640" y="1672920"/>
            <a:ext cx="8579160" cy="41464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46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857916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48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49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subTitle"/>
          </p:nvPr>
        </p:nvSpPr>
        <p:spPr>
          <a:xfrm>
            <a:off x="476640" y="285120"/>
            <a:ext cx="8579160" cy="55332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4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5" name="PlaceHolder 4"/>
          <p:cNvSpPr>
            <a:spLocks noGrp="1"/>
          </p:cNvSpPr>
          <p:nvPr>
            <p:ph type="body"/>
          </p:nvPr>
        </p:nvSpPr>
        <p:spPr>
          <a:xfrm>
            <a:off x="476640" y="383904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4" name="PlaceHolder 2"/>
          <p:cNvSpPr>
            <a:spLocks noGrp="1"/>
          </p:cNvSpPr>
          <p:nvPr>
            <p:ph type="subTitle"/>
          </p:nvPr>
        </p:nvSpPr>
        <p:spPr>
          <a:xfrm>
            <a:off x="476640" y="1672920"/>
            <a:ext cx="8579160" cy="41464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57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8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59" name="PlaceHolder 4"/>
          <p:cNvSpPr>
            <a:spLocks noGrp="1"/>
          </p:cNvSpPr>
          <p:nvPr>
            <p:ph type="body"/>
          </p:nvPr>
        </p:nvSpPr>
        <p:spPr>
          <a:xfrm>
            <a:off x="4872960" y="383904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61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2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3" name="PlaceHolder 4"/>
          <p:cNvSpPr>
            <a:spLocks noGrp="1"/>
          </p:cNvSpPr>
          <p:nvPr>
            <p:ph type="body"/>
          </p:nvPr>
        </p:nvSpPr>
        <p:spPr>
          <a:xfrm>
            <a:off x="476640" y="3839040"/>
            <a:ext cx="857916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857916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476640" y="3839040"/>
            <a:ext cx="857916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 type="body"/>
          </p:nvPr>
        </p:nvSpPr>
        <p:spPr>
          <a:xfrm>
            <a:off x="476640" y="383904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1" name="PlaceHolder 5"/>
          <p:cNvSpPr>
            <a:spLocks noGrp="1"/>
          </p:cNvSpPr>
          <p:nvPr>
            <p:ph type="body"/>
          </p:nvPr>
        </p:nvSpPr>
        <p:spPr>
          <a:xfrm>
            <a:off x="4872960" y="383904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73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4" name="PlaceHolder 3"/>
          <p:cNvSpPr>
            <a:spLocks noGrp="1"/>
          </p:cNvSpPr>
          <p:nvPr>
            <p:ph type="body"/>
          </p:nvPr>
        </p:nvSpPr>
        <p:spPr>
          <a:xfrm>
            <a:off x="3377520" y="167292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5" name="PlaceHolder 4"/>
          <p:cNvSpPr>
            <a:spLocks noGrp="1"/>
          </p:cNvSpPr>
          <p:nvPr>
            <p:ph type="body"/>
          </p:nvPr>
        </p:nvSpPr>
        <p:spPr>
          <a:xfrm>
            <a:off x="6278040" y="167292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6" name="PlaceHolder 5"/>
          <p:cNvSpPr>
            <a:spLocks noGrp="1"/>
          </p:cNvSpPr>
          <p:nvPr>
            <p:ph type="body"/>
          </p:nvPr>
        </p:nvSpPr>
        <p:spPr>
          <a:xfrm>
            <a:off x="476640" y="383904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7" name="PlaceHolder 6"/>
          <p:cNvSpPr>
            <a:spLocks noGrp="1"/>
          </p:cNvSpPr>
          <p:nvPr>
            <p:ph type="body"/>
          </p:nvPr>
        </p:nvSpPr>
        <p:spPr>
          <a:xfrm>
            <a:off x="3377520" y="383904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78" name="PlaceHolder 7"/>
          <p:cNvSpPr>
            <a:spLocks noGrp="1"/>
          </p:cNvSpPr>
          <p:nvPr>
            <p:ph type="body"/>
          </p:nvPr>
        </p:nvSpPr>
        <p:spPr>
          <a:xfrm>
            <a:off x="6278040" y="383904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08"/>
            <a:ext cx="9532938" cy="7147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37185" y="2092067"/>
            <a:ext cx="7957355" cy="4457777"/>
          </a:xfrm>
        </p:spPr>
        <p:txBody>
          <a:bodyPr>
            <a:noAutofit/>
          </a:bodyPr>
          <a:lstStyle>
            <a:lvl1pPr marL="332188" indent="0">
              <a:buFontTx/>
              <a:buNone/>
              <a:defRPr b="1">
                <a:latin typeface="+mj-lt"/>
              </a:defRPr>
            </a:lvl1pPr>
            <a:lvl2pPr marL="332188" indent="0">
              <a:defRPr>
                <a:latin typeface="+mj-lt"/>
              </a:defRPr>
            </a:lvl2pPr>
            <a:lvl3pPr marL="574437" indent="-237899">
              <a:defRPr>
                <a:latin typeface="+mj-lt"/>
              </a:defRPr>
            </a:lvl3pPr>
            <a:lvl4pPr marL="0" indent="329287">
              <a:defRPr>
                <a:latin typeface="+mj-lt"/>
              </a:defRPr>
            </a:lvl4pPr>
            <a:lvl5pPr marL="1311342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637185" y="776803"/>
            <a:ext cx="7957354" cy="1315265"/>
          </a:xfrm>
        </p:spPr>
        <p:txBody>
          <a:bodyPr>
            <a:noAutofit/>
          </a:bodyPr>
          <a:lstStyle>
            <a:lvl1pPr marL="0" marR="0" indent="0" defTabSz="953107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900"/>
            </a:lvl1pPr>
          </a:lstStyle>
          <a:p>
            <a:pPr lvl="0"/>
            <a:r>
              <a:rPr lang="en-US" noProof="0" dirty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6"/>
          <p:cNvSpPr>
            <a:spLocks noGrp="1"/>
          </p:cNvSpPr>
          <p:nvPr>
            <p:ph type="sldNum" sz="quarter" idx="10"/>
          </p:nvPr>
        </p:nvSpPr>
        <p:spPr>
          <a:xfrm>
            <a:off x="8760043" y="6115102"/>
            <a:ext cx="526298" cy="712802"/>
          </a:xfrm>
          <a:prstGeom prst="rect">
            <a:avLst/>
          </a:prstGeom>
        </p:spPr>
        <p:txBody>
          <a:bodyPr lIns="106765" tIns="53383" rIns="106765" bIns="53383"/>
          <a:lstStyle>
            <a:lvl1pPr>
              <a:defRPr/>
            </a:lvl1pPr>
          </a:lstStyle>
          <a:p>
            <a:pPr>
              <a:defRPr/>
            </a:pPr>
            <a:fld id="{28550610-7997-4552-BF30-A353E03CC793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35715956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84" name="PlaceHolder 2"/>
          <p:cNvSpPr>
            <a:spLocks noGrp="1"/>
          </p:cNvSpPr>
          <p:nvPr>
            <p:ph type="subTitle"/>
          </p:nvPr>
        </p:nvSpPr>
        <p:spPr>
          <a:xfrm>
            <a:off x="476640" y="1672920"/>
            <a:ext cx="8579160" cy="41464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86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857916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88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89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857916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subTitle"/>
          </p:nvPr>
        </p:nvSpPr>
        <p:spPr>
          <a:xfrm>
            <a:off x="476640" y="285120"/>
            <a:ext cx="8579160" cy="55332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93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94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95" name="PlaceHolder 4"/>
          <p:cNvSpPr>
            <a:spLocks noGrp="1"/>
          </p:cNvSpPr>
          <p:nvPr>
            <p:ph type="body"/>
          </p:nvPr>
        </p:nvSpPr>
        <p:spPr>
          <a:xfrm>
            <a:off x="476640" y="383904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97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98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99" name="PlaceHolder 4"/>
          <p:cNvSpPr>
            <a:spLocks noGrp="1"/>
          </p:cNvSpPr>
          <p:nvPr>
            <p:ph type="body"/>
          </p:nvPr>
        </p:nvSpPr>
        <p:spPr>
          <a:xfrm>
            <a:off x="4872960" y="383904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01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02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03" name="PlaceHolder 4"/>
          <p:cNvSpPr>
            <a:spLocks noGrp="1"/>
          </p:cNvSpPr>
          <p:nvPr>
            <p:ph type="body"/>
          </p:nvPr>
        </p:nvSpPr>
        <p:spPr>
          <a:xfrm>
            <a:off x="476640" y="3839040"/>
            <a:ext cx="857916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05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857916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06" name="PlaceHolder 3"/>
          <p:cNvSpPr>
            <a:spLocks noGrp="1"/>
          </p:cNvSpPr>
          <p:nvPr>
            <p:ph type="body"/>
          </p:nvPr>
        </p:nvSpPr>
        <p:spPr>
          <a:xfrm>
            <a:off x="476640" y="3839040"/>
            <a:ext cx="857916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08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09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10" name="PlaceHolder 4"/>
          <p:cNvSpPr>
            <a:spLocks noGrp="1"/>
          </p:cNvSpPr>
          <p:nvPr>
            <p:ph type="body"/>
          </p:nvPr>
        </p:nvSpPr>
        <p:spPr>
          <a:xfrm>
            <a:off x="476640" y="383904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11" name="PlaceHolder 5"/>
          <p:cNvSpPr>
            <a:spLocks noGrp="1"/>
          </p:cNvSpPr>
          <p:nvPr>
            <p:ph type="body"/>
          </p:nvPr>
        </p:nvSpPr>
        <p:spPr>
          <a:xfrm>
            <a:off x="4872960" y="383904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13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14" name="PlaceHolder 3"/>
          <p:cNvSpPr>
            <a:spLocks noGrp="1"/>
          </p:cNvSpPr>
          <p:nvPr>
            <p:ph type="body"/>
          </p:nvPr>
        </p:nvSpPr>
        <p:spPr>
          <a:xfrm>
            <a:off x="3377520" y="167292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15" name="PlaceHolder 4"/>
          <p:cNvSpPr>
            <a:spLocks noGrp="1"/>
          </p:cNvSpPr>
          <p:nvPr>
            <p:ph type="body"/>
          </p:nvPr>
        </p:nvSpPr>
        <p:spPr>
          <a:xfrm>
            <a:off x="6278040" y="167292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16" name="PlaceHolder 5"/>
          <p:cNvSpPr>
            <a:spLocks noGrp="1"/>
          </p:cNvSpPr>
          <p:nvPr>
            <p:ph type="body"/>
          </p:nvPr>
        </p:nvSpPr>
        <p:spPr>
          <a:xfrm>
            <a:off x="476640" y="383904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17" name="PlaceHolder 6"/>
          <p:cNvSpPr>
            <a:spLocks noGrp="1"/>
          </p:cNvSpPr>
          <p:nvPr>
            <p:ph type="body"/>
          </p:nvPr>
        </p:nvSpPr>
        <p:spPr>
          <a:xfrm>
            <a:off x="3377520" y="383904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18" name="PlaceHolder 7"/>
          <p:cNvSpPr>
            <a:spLocks noGrp="1"/>
          </p:cNvSpPr>
          <p:nvPr>
            <p:ph type="body"/>
          </p:nvPr>
        </p:nvSpPr>
        <p:spPr>
          <a:xfrm>
            <a:off x="6278040" y="383904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23" name="PlaceHolder 2"/>
          <p:cNvSpPr>
            <a:spLocks noGrp="1"/>
          </p:cNvSpPr>
          <p:nvPr>
            <p:ph type="subTitle"/>
          </p:nvPr>
        </p:nvSpPr>
        <p:spPr>
          <a:xfrm>
            <a:off x="476640" y="1672920"/>
            <a:ext cx="8579160" cy="41464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9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25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857916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27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28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PlaceHolder 1"/>
          <p:cNvSpPr>
            <a:spLocks noGrp="1"/>
          </p:cNvSpPr>
          <p:nvPr>
            <p:ph type="subTitle"/>
          </p:nvPr>
        </p:nvSpPr>
        <p:spPr>
          <a:xfrm>
            <a:off x="476640" y="285120"/>
            <a:ext cx="8579160" cy="55332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32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33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34" name="PlaceHolder 4"/>
          <p:cNvSpPr>
            <a:spLocks noGrp="1"/>
          </p:cNvSpPr>
          <p:nvPr>
            <p:ph type="body"/>
          </p:nvPr>
        </p:nvSpPr>
        <p:spPr>
          <a:xfrm>
            <a:off x="476640" y="383904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36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37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38" name="PlaceHolder 4"/>
          <p:cNvSpPr>
            <a:spLocks noGrp="1"/>
          </p:cNvSpPr>
          <p:nvPr>
            <p:ph type="body"/>
          </p:nvPr>
        </p:nvSpPr>
        <p:spPr>
          <a:xfrm>
            <a:off x="4872960" y="383904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40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41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42" name="PlaceHolder 4"/>
          <p:cNvSpPr>
            <a:spLocks noGrp="1"/>
          </p:cNvSpPr>
          <p:nvPr>
            <p:ph type="body"/>
          </p:nvPr>
        </p:nvSpPr>
        <p:spPr>
          <a:xfrm>
            <a:off x="476640" y="3839040"/>
            <a:ext cx="857916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44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857916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45" name="PlaceHolder 3"/>
          <p:cNvSpPr>
            <a:spLocks noGrp="1"/>
          </p:cNvSpPr>
          <p:nvPr>
            <p:ph type="body"/>
          </p:nvPr>
        </p:nvSpPr>
        <p:spPr>
          <a:xfrm>
            <a:off x="476640" y="3839040"/>
            <a:ext cx="857916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47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48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49" name="PlaceHolder 4"/>
          <p:cNvSpPr>
            <a:spLocks noGrp="1"/>
          </p:cNvSpPr>
          <p:nvPr>
            <p:ph type="body"/>
          </p:nvPr>
        </p:nvSpPr>
        <p:spPr>
          <a:xfrm>
            <a:off x="476640" y="383904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50" name="PlaceHolder 5"/>
          <p:cNvSpPr>
            <a:spLocks noGrp="1"/>
          </p:cNvSpPr>
          <p:nvPr>
            <p:ph type="body"/>
          </p:nvPr>
        </p:nvSpPr>
        <p:spPr>
          <a:xfrm>
            <a:off x="4872960" y="383904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52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53" name="PlaceHolder 3"/>
          <p:cNvSpPr>
            <a:spLocks noGrp="1"/>
          </p:cNvSpPr>
          <p:nvPr>
            <p:ph type="body"/>
          </p:nvPr>
        </p:nvSpPr>
        <p:spPr>
          <a:xfrm>
            <a:off x="3377520" y="167292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54" name="PlaceHolder 4"/>
          <p:cNvSpPr>
            <a:spLocks noGrp="1"/>
          </p:cNvSpPr>
          <p:nvPr>
            <p:ph type="body"/>
          </p:nvPr>
        </p:nvSpPr>
        <p:spPr>
          <a:xfrm>
            <a:off x="6278040" y="167292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55" name="PlaceHolder 5"/>
          <p:cNvSpPr>
            <a:spLocks noGrp="1"/>
          </p:cNvSpPr>
          <p:nvPr>
            <p:ph type="body"/>
          </p:nvPr>
        </p:nvSpPr>
        <p:spPr>
          <a:xfrm>
            <a:off x="476640" y="383904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56" name="PlaceHolder 6"/>
          <p:cNvSpPr>
            <a:spLocks noGrp="1"/>
          </p:cNvSpPr>
          <p:nvPr>
            <p:ph type="body"/>
          </p:nvPr>
        </p:nvSpPr>
        <p:spPr>
          <a:xfrm>
            <a:off x="3377520" y="383904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57" name="PlaceHolder 7"/>
          <p:cNvSpPr>
            <a:spLocks noGrp="1"/>
          </p:cNvSpPr>
          <p:nvPr>
            <p:ph type="body"/>
          </p:nvPr>
        </p:nvSpPr>
        <p:spPr>
          <a:xfrm>
            <a:off x="6278040" y="383904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66" name="PlaceHolder 2"/>
          <p:cNvSpPr>
            <a:spLocks noGrp="1"/>
          </p:cNvSpPr>
          <p:nvPr>
            <p:ph type="subTitle"/>
          </p:nvPr>
        </p:nvSpPr>
        <p:spPr>
          <a:xfrm>
            <a:off x="476640" y="1672920"/>
            <a:ext cx="8579160" cy="41464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68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857916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70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71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PlaceHolder 1"/>
          <p:cNvSpPr>
            <a:spLocks noGrp="1"/>
          </p:cNvSpPr>
          <p:nvPr>
            <p:ph type="subTitle"/>
          </p:nvPr>
        </p:nvSpPr>
        <p:spPr>
          <a:xfrm>
            <a:off x="476640" y="285120"/>
            <a:ext cx="8579160" cy="55332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75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76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77" name="PlaceHolder 4"/>
          <p:cNvSpPr>
            <a:spLocks noGrp="1"/>
          </p:cNvSpPr>
          <p:nvPr>
            <p:ph type="body"/>
          </p:nvPr>
        </p:nvSpPr>
        <p:spPr>
          <a:xfrm>
            <a:off x="476640" y="383904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79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80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81" name="PlaceHolder 4"/>
          <p:cNvSpPr>
            <a:spLocks noGrp="1"/>
          </p:cNvSpPr>
          <p:nvPr>
            <p:ph type="body"/>
          </p:nvPr>
        </p:nvSpPr>
        <p:spPr>
          <a:xfrm>
            <a:off x="4872960" y="383904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83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84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85" name="PlaceHolder 4"/>
          <p:cNvSpPr>
            <a:spLocks noGrp="1"/>
          </p:cNvSpPr>
          <p:nvPr>
            <p:ph type="body"/>
          </p:nvPr>
        </p:nvSpPr>
        <p:spPr>
          <a:xfrm>
            <a:off x="476640" y="3839040"/>
            <a:ext cx="857916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87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857916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88" name="PlaceHolder 3"/>
          <p:cNvSpPr>
            <a:spLocks noGrp="1"/>
          </p:cNvSpPr>
          <p:nvPr>
            <p:ph type="body"/>
          </p:nvPr>
        </p:nvSpPr>
        <p:spPr>
          <a:xfrm>
            <a:off x="476640" y="3839040"/>
            <a:ext cx="857916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subTitle"/>
          </p:nvPr>
        </p:nvSpPr>
        <p:spPr>
          <a:xfrm>
            <a:off x="476640" y="285120"/>
            <a:ext cx="8579160" cy="55332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90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91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92" name="PlaceHolder 4"/>
          <p:cNvSpPr>
            <a:spLocks noGrp="1"/>
          </p:cNvSpPr>
          <p:nvPr>
            <p:ph type="body"/>
          </p:nvPr>
        </p:nvSpPr>
        <p:spPr>
          <a:xfrm>
            <a:off x="476640" y="383904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93" name="PlaceHolder 5"/>
          <p:cNvSpPr>
            <a:spLocks noGrp="1"/>
          </p:cNvSpPr>
          <p:nvPr>
            <p:ph type="body"/>
          </p:nvPr>
        </p:nvSpPr>
        <p:spPr>
          <a:xfrm>
            <a:off x="4872960" y="383904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95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96" name="PlaceHolder 3"/>
          <p:cNvSpPr>
            <a:spLocks noGrp="1"/>
          </p:cNvSpPr>
          <p:nvPr>
            <p:ph type="body"/>
          </p:nvPr>
        </p:nvSpPr>
        <p:spPr>
          <a:xfrm>
            <a:off x="3377520" y="167292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97" name="PlaceHolder 4"/>
          <p:cNvSpPr>
            <a:spLocks noGrp="1"/>
          </p:cNvSpPr>
          <p:nvPr>
            <p:ph type="body"/>
          </p:nvPr>
        </p:nvSpPr>
        <p:spPr>
          <a:xfrm>
            <a:off x="6278040" y="167292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98" name="PlaceHolder 5"/>
          <p:cNvSpPr>
            <a:spLocks noGrp="1"/>
          </p:cNvSpPr>
          <p:nvPr>
            <p:ph type="body"/>
          </p:nvPr>
        </p:nvSpPr>
        <p:spPr>
          <a:xfrm>
            <a:off x="476640" y="383904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99" name="PlaceHolder 6"/>
          <p:cNvSpPr>
            <a:spLocks noGrp="1"/>
          </p:cNvSpPr>
          <p:nvPr>
            <p:ph type="body"/>
          </p:nvPr>
        </p:nvSpPr>
        <p:spPr>
          <a:xfrm>
            <a:off x="3377520" y="383904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00" name="PlaceHolder 7"/>
          <p:cNvSpPr>
            <a:spLocks noGrp="1"/>
          </p:cNvSpPr>
          <p:nvPr>
            <p:ph type="body"/>
          </p:nvPr>
        </p:nvSpPr>
        <p:spPr>
          <a:xfrm>
            <a:off x="6278040" y="383904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3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4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5" name="PlaceHolder 4"/>
          <p:cNvSpPr>
            <a:spLocks noGrp="1"/>
          </p:cNvSpPr>
          <p:nvPr>
            <p:ph type="body"/>
          </p:nvPr>
        </p:nvSpPr>
        <p:spPr>
          <a:xfrm>
            <a:off x="476640" y="383904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 type="body"/>
          </p:nvPr>
        </p:nvSpPr>
        <p:spPr>
          <a:xfrm>
            <a:off x="4872960" y="383904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 type="body"/>
          </p:nvPr>
        </p:nvSpPr>
        <p:spPr>
          <a:xfrm>
            <a:off x="476640" y="3839040"/>
            <a:ext cx="857916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9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Relationship Id="rId14" Type="http://schemas.openxmlformats.org/officeDocument/2006/relationships/image" Target="../media/image1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6.xml"/><Relationship Id="rId12" Type="http://schemas.openxmlformats.org/officeDocument/2006/relationships/slideLayout" Target="../slideLayouts/slideLayout61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5" Type="http://schemas.openxmlformats.org/officeDocument/2006/relationships/slideLayout" Target="../slideLayouts/slideLayout54.xml"/><Relationship Id="rId10" Type="http://schemas.openxmlformats.org/officeDocument/2006/relationships/slideLayout" Target="../slideLayouts/slideLayout59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-01.jpg"/>
          <p:cNvPicPr/>
          <p:nvPr/>
        </p:nvPicPr>
        <p:blipFill>
          <a:blip r:embed="rId14"/>
          <a:stretch/>
        </p:blipFill>
        <p:spPr>
          <a:xfrm>
            <a:off x="1440" y="1440"/>
            <a:ext cx="9529920" cy="7146000"/>
          </a:xfrm>
          <a:prstGeom prst="rect">
            <a:avLst/>
          </a:prstGeom>
          <a:ln w="0">
            <a:noFill/>
          </a:ln>
        </p:spPr>
      </p:pic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76640" y="285120"/>
            <a:ext cx="8579160" cy="11934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ru-RU" sz="4400" b="0" strike="noStrike" spc="-1"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2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857916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2" descr="Z:\Projects\Текущие\Проектная\FNS_2012\_БРЭНДБУК\out\PPT\3_1_present_A4-03.png"/>
          <p:cNvPicPr/>
          <p:nvPr/>
        </p:nvPicPr>
        <p:blipFill>
          <a:blip r:embed="rId15"/>
          <a:stretch/>
        </p:blipFill>
        <p:spPr>
          <a:xfrm>
            <a:off x="1440" y="2160"/>
            <a:ext cx="9529920" cy="7146000"/>
          </a:xfrm>
          <a:prstGeom prst="rect">
            <a:avLst/>
          </a:prstGeom>
          <a:ln w="0">
            <a:noFill/>
          </a:ln>
        </p:spPr>
      </p:pic>
      <p:sp>
        <p:nvSpPr>
          <p:cNvPr id="40" name="CustomShape 1"/>
          <p:cNvSpPr/>
          <p:nvPr/>
        </p:nvSpPr>
        <p:spPr>
          <a:xfrm>
            <a:off x="6178680" y="5345280"/>
            <a:ext cx="961560" cy="391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1" name="PlaceHolder 2"/>
          <p:cNvSpPr>
            <a:spLocks noGrp="1"/>
          </p:cNvSpPr>
          <p:nvPr>
            <p:ph type="title"/>
          </p:nvPr>
        </p:nvSpPr>
        <p:spPr>
          <a:xfrm>
            <a:off x="476640" y="285120"/>
            <a:ext cx="8579160" cy="11934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ru-RU" sz="4400" b="0" strike="noStrike" spc="-1"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42" name="PlaceHolder 3"/>
          <p:cNvSpPr>
            <a:spLocks noGrp="1"/>
          </p:cNvSpPr>
          <p:nvPr>
            <p:ph type="body"/>
          </p:nvPr>
        </p:nvSpPr>
        <p:spPr>
          <a:xfrm>
            <a:off x="476640" y="1672920"/>
            <a:ext cx="857916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713" r:id="rId13"/>
  </p:sldLayoutIdLst>
  <p:txStyles>
    <p:titleStyle/>
    <p:bodyStyle/>
    <p:otherStyle/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ADADA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CustomShape 1"/>
          <p:cNvSpPr/>
          <p:nvPr/>
        </p:nvSpPr>
        <p:spPr>
          <a:xfrm>
            <a:off x="8817120" y="6775920"/>
            <a:ext cx="87480" cy="87480"/>
          </a:xfrm>
          <a:prstGeom prst="ellipse">
            <a:avLst/>
          </a:prstGeom>
          <a:solidFill>
            <a:srgbClr val="80808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0" name="CustomShape 2"/>
          <p:cNvSpPr/>
          <p:nvPr/>
        </p:nvSpPr>
        <p:spPr>
          <a:xfrm>
            <a:off x="593280" y="6775920"/>
            <a:ext cx="87480" cy="87480"/>
          </a:xfrm>
          <a:prstGeom prst="ellipse">
            <a:avLst/>
          </a:prstGeom>
          <a:solidFill>
            <a:srgbClr val="80808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1" name="PlaceHolder 3"/>
          <p:cNvSpPr>
            <a:spLocks noGrp="1"/>
          </p:cNvSpPr>
          <p:nvPr>
            <p:ph type="title"/>
          </p:nvPr>
        </p:nvSpPr>
        <p:spPr>
          <a:xfrm>
            <a:off x="476640" y="285120"/>
            <a:ext cx="8579160" cy="11934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ru-RU" sz="4400" b="0" strike="noStrike" spc="-1"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82" name="PlaceHolder 4"/>
          <p:cNvSpPr>
            <a:spLocks noGrp="1"/>
          </p:cNvSpPr>
          <p:nvPr>
            <p:ph type="body"/>
          </p:nvPr>
        </p:nvSpPr>
        <p:spPr>
          <a:xfrm>
            <a:off x="476640" y="1672920"/>
            <a:ext cx="857916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/>
    <p:bodyStyle/>
    <p:otherStyle/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Picture 2" descr="Z:\Projects\Текущие\Проектная\FNS_2012\_БРЭНДБУК\out\PPT\3_1_present-01.jpg"/>
          <p:cNvPicPr/>
          <p:nvPr/>
        </p:nvPicPr>
        <p:blipFill>
          <a:blip r:embed="rId14"/>
          <a:stretch/>
        </p:blipFill>
        <p:spPr>
          <a:xfrm>
            <a:off x="1080" y="1800"/>
            <a:ext cx="9530280" cy="7145280"/>
          </a:xfrm>
          <a:prstGeom prst="rect">
            <a:avLst/>
          </a:prstGeom>
          <a:ln w="9360">
            <a:noFill/>
          </a:ln>
        </p:spPr>
      </p:pic>
      <p:sp>
        <p:nvSpPr>
          <p:cNvPr id="120" name="PlaceHolder 1"/>
          <p:cNvSpPr>
            <a:spLocks noGrp="1"/>
          </p:cNvSpPr>
          <p:nvPr>
            <p:ph type="title"/>
          </p:nvPr>
        </p:nvSpPr>
        <p:spPr>
          <a:xfrm>
            <a:off x="476640" y="285120"/>
            <a:ext cx="8579160" cy="11934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ru-RU" sz="4400" b="0" strike="noStrike" spc="-1">
                <a:latin typeface="Arial"/>
              </a:rPr>
              <a:t>Для правки текста заглавия щёлкните мышью</a:t>
            </a:r>
          </a:p>
        </p:txBody>
      </p:sp>
      <p:sp>
        <p:nvSpPr>
          <p:cNvPr id="121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857916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latin typeface="Arial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800" b="0" strike="noStrike" spc="-1">
                <a:latin typeface="Arial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latin typeface="Arial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latin typeface="Arial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latin typeface="Arial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txStyles>
    <p:titleStyle/>
    <p:bodyStyle/>
    <p:otherStyle/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ADADA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CustomShape 1"/>
          <p:cNvSpPr/>
          <p:nvPr/>
        </p:nvSpPr>
        <p:spPr>
          <a:xfrm>
            <a:off x="8817120" y="6775920"/>
            <a:ext cx="87840" cy="87840"/>
          </a:xfrm>
          <a:prstGeom prst="ellipse">
            <a:avLst/>
          </a:prstGeom>
          <a:solidFill>
            <a:srgbClr val="B1C5D6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59" name="CustomShape 2"/>
          <p:cNvSpPr/>
          <p:nvPr/>
        </p:nvSpPr>
        <p:spPr>
          <a:xfrm>
            <a:off x="593280" y="6775920"/>
            <a:ext cx="87840" cy="87840"/>
          </a:xfrm>
          <a:prstGeom prst="ellipse">
            <a:avLst/>
          </a:prstGeom>
          <a:solidFill>
            <a:srgbClr val="B1C5D6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60" name="PlaceHolder 3"/>
          <p:cNvSpPr>
            <a:spLocks noGrp="1"/>
          </p:cNvSpPr>
          <p:nvPr>
            <p:ph type="title"/>
          </p:nvPr>
        </p:nvSpPr>
        <p:spPr>
          <a:xfrm>
            <a:off x="476640" y="0"/>
            <a:ext cx="8579160" cy="1667880"/>
          </a:xfrm>
          <a:prstGeom prst="rect">
            <a:avLst/>
          </a:prstGeom>
        </p:spPr>
        <p:txBody>
          <a:bodyPr anchor="b">
            <a:noAutofit/>
          </a:bodyPr>
          <a:lstStyle/>
          <a:p>
            <a:pPr algn="ctr">
              <a:lnSpc>
                <a:spcPts val="5800"/>
              </a:lnSpc>
            </a:pPr>
            <a:r>
              <a:rPr lang="ru-RU" sz="5400" b="0" strike="noStrike" spc="-1">
                <a:solidFill>
                  <a:srgbClr val="464653"/>
                </a:solidFill>
                <a:latin typeface="Palatino Linotype"/>
              </a:rPr>
              <a:t>Образец заголовка</a:t>
            </a:r>
            <a:endParaRPr lang="ru-RU" sz="5400" b="0" strike="noStrike" spc="-1">
              <a:solidFill>
                <a:srgbClr val="638BAD"/>
              </a:solidFill>
              <a:latin typeface="Palatino Linotype"/>
            </a:endParaRPr>
          </a:p>
        </p:txBody>
      </p:sp>
      <p:sp>
        <p:nvSpPr>
          <p:cNvPr id="161" name="PlaceHolder 4"/>
          <p:cNvSpPr>
            <a:spLocks noGrp="1"/>
          </p:cNvSpPr>
          <p:nvPr>
            <p:ph type="body"/>
          </p:nvPr>
        </p:nvSpPr>
        <p:spPr>
          <a:xfrm>
            <a:off x="476640" y="1668240"/>
            <a:ext cx="8579160" cy="4718160"/>
          </a:xfrm>
          <a:prstGeom prst="rect">
            <a:avLst/>
          </a:prstGeom>
        </p:spPr>
        <p:txBody>
          <a:bodyPr>
            <a:noAutofit/>
          </a:bodyPr>
          <a:lstStyle/>
          <a:p>
            <a:pPr marL="432000" indent="-32400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400" b="0" strike="noStrike" spc="-1">
                <a:solidFill>
                  <a:srgbClr val="B1C5D6"/>
                </a:solidFill>
                <a:latin typeface="Century Gothic"/>
              </a:rPr>
              <a:t>Образец текста</a:t>
            </a:r>
          </a:p>
          <a:p>
            <a:pPr marL="864000" lvl="1" indent="-32400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600" b="0" strike="noStrike" spc="-1">
                <a:solidFill>
                  <a:srgbClr val="B1C5D6"/>
                </a:solidFill>
                <a:latin typeface="Century Gothic"/>
              </a:rPr>
              <a:t>Второй уровень</a:t>
            </a:r>
          </a:p>
          <a:p>
            <a:pPr marL="1296000" lvl="2" indent="-28800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600" b="0" strike="noStrike" spc="-1">
                <a:solidFill>
                  <a:srgbClr val="B1C5D6"/>
                </a:solidFill>
                <a:latin typeface="Century Gothic"/>
              </a:rPr>
              <a:t>Третий уровень</a:t>
            </a:r>
          </a:p>
          <a:p>
            <a:pPr marL="1728000" lvl="3" indent="-21600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1600" b="0" strike="noStrike" spc="-1">
                <a:solidFill>
                  <a:srgbClr val="B1C5D6"/>
                </a:solidFill>
                <a:latin typeface="Century Gothic"/>
              </a:rPr>
              <a:t>Четвертый уровень</a:t>
            </a:r>
          </a:p>
          <a:p>
            <a:pPr marL="2160000" lvl="4" indent="-21600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1600" b="0" strike="noStrike" spc="-1">
                <a:solidFill>
                  <a:srgbClr val="B1C5D6"/>
                </a:solidFill>
                <a:latin typeface="Century Gothic"/>
              </a:rPr>
              <a:t>Пятый уровень</a:t>
            </a:r>
          </a:p>
        </p:txBody>
      </p:sp>
      <p:sp>
        <p:nvSpPr>
          <p:cNvPr id="162" name="PlaceHolder 5"/>
          <p:cNvSpPr>
            <a:spLocks noGrp="1"/>
          </p:cNvSpPr>
          <p:nvPr>
            <p:ph type="dt"/>
          </p:nvPr>
        </p:nvSpPr>
        <p:spPr>
          <a:xfrm>
            <a:off x="6633720" y="6626880"/>
            <a:ext cx="2174040" cy="380160"/>
          </a:xfrm>
          <a:prstGeom prst="rect">
            <a:avLst/>
          </a:prstGeom>
        </p:spPr>
        <p:txBody>
          <a:bodyPr rIns="45720" anchor="ctr">
            <a:noAutofit/>
          </a:bodyPr>
          <a:lstStyle/>
          <a:p>
            <a:pPr algn="r">
              <a:lnSpc>
                <a:spcPct val="100000"/>
              </a:lnSpc>
            </a:pPr>
            <a:fld id="{4768DF33-4923-42F0-97F8-46FE89EBE39D}" type="datetime">
              <a:rPr lang="ru-RU" sz="1200" b="0" strike="noStrike" spc="-1">
                <a:solidFill>
                  <a:srgbClr val="9AB4CA"/>
                </a:solidFill>
                <a:latin typeface="Century Gothic"/>
              </a:rPr>
              <a:t>29.11.2024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163" name="PlaceHolder 6"/>
          <p:cNvSpPr>
            <a:spLocks noGrp="1"/>
          </p:cNvSpPr>
          <p:nvPr>
            <p:ph type="ftr"/>
          </p:nvPr>
        </p:nvSpPr>
        <p:spPr>
          <a:xfrm>
            <a:off x="686880" y="6626880"/>
            <a:ext cx="2968560" cy="380160"/>
          </a:xfrm>
          <a:prstGeom prst="rect">
            <a:avLst/>
          </a:prstGeom>
        </p:spPr>
        <p:txBody>
          <a:bodyPr lIns="45720" anchor="ctr">
            <a:noAutofit/>
          </a:bodyPr>
          <a:lstStyle/>
          <a:p>
            <a:endParaRPr lang="ru-RU" sz="2400" b="0" strike="noStrike" spc="-1">
              <a:latin typeface="Times New Roman"/>
            </a:endParaRPr>
          </a:p>
        </p:txBody>
      </p:sp>
      <p:sp>
        <p:nvSpPr>
          <p:cNvPr id="164" name="PlaceHolder 7"/>
          <p:cNvSpPr>
            <a:spLocks noGrp="1"/>
          </p:cNvSpPr>
          <p:nvPr>
            <p:ph type="sldNum"/>
          </p:nvPr>
        </p:nvSpPr>
        <p:spPr>
          <a:xfrm>
            <a:off x="8906400" y="6626880"/>
            <a:ext cx="585360" cy="380160"/>
          </a:xfrm>
          <a:prstGeom prst="rect">
            <a:avLst/>
          </a:prstGeom>
        </p:spPr>
        <p:txBody>
          <a:bodyPr lIns="27360" rIns="45720" anchor="ctr">
            <a:noAutofit/>
          </a:bodyPr>
          <a:lstStyle/>
          <a:p>
            <a:pPr>
              <a:lnSpc>
                <a:spcPct val="100000"/>
              </a:lnSpc>
            </a:pPr>
            <a:fld id="{D0D1DE25-2E21-4FBD-B35D-EF2A44A891F9}" type="slidenum">
              <a:rPr lang="ru-RU" sz="1200" b="0" strike="noStrike" spc="-1">
                <a:solidFill>
                  <a:srgbClr val="9AB4CA"/>
                </a:solidFill>
                <a:latin typeface="Century Gothic"/>
              </a:rPr>
              <a:t>‹#›</a:t>
            </a:fld>
            <a:endParaRPr lang="ru-RU" sz="1200" b="0" strike="noStrike" spc="-1"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login.consultant.ru/link/?req=doc&amp;base=LAW&amp;n=489269&amp;dst=100285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login.consultant.ru/link/?req=doc&amp;base=LAW&amp;n=466838&amp;dst=6737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5.xml"/><Relationship Id="rId5" Type="http://schemas.openxmlformats.org/officeDocument/2006/relationships/hyperlink" Target="https://login.consultant.ru/link/?req=doc&amp;base=LAW&amp;n=489269&amp;dst=100014" TargetMode="External"/><Relationship Id="rId4" Type="http://schemas.openxmlformats.org/officeDocument/2006/relationships/hyperlink" Target="https://login.consultant.ru/link/?req=doc&amp;base=LAW&amp;n=466890&amp;dst=26440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CustomShape 1"/>
          <p:cNvSpPr/>
          <p:nvPr/>
        </p:nvSpPr>
        <p:spPr>
          <a:xfrm>
            <a:off x="157957" y="2710954"/>
            <a:ext cx="9020962" cy="280831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4400" tIns="52200" rIns="104400" bIns="522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ru-RU" sz="18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8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8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8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8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8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18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lang="ru-RU" sz="4000" b="1" dirty="0" smtClean="0">
                <a:solidFill>
                  <a:schemeClr val="bg1"/>
                </a:solidFill>
              </a:rPr>
              <a:t>ТУРИСТИЧЕСКИЙ НАЛОГ</a:t>
            </a:r>
          </a:p>
          <a:p>
            <a:pPr algn="ctr">
              <a:lnSpc>
                <a:spcPct val="100000"/>
              </a:lnSpc>
            </a:pPr>
            <a:r>
              <a:rPr lang="ru-RU" sz="2400" b="1" strike="noStrike" spc="-1" dirty="0" smtClean="0">
                <a:solidFill>
                  <a:srgbClr val="FFFFFF"/>
                </a:solidFill>
                <a:latin typeface="Calibri"/>
                <a:ea typeface="Times New Roman"/>
              </a:rPr>
              <a:t>Управление ФНС России по Республике Карелия</a:t>
            </a:r>
          </a:p>
          <a:p>
            <a:pPr algn="ctr">
              <a:lnSpc>
                <a:spcPct val="100000"/>
              </a:lnSpc>
            </a:pPr>
            <a:endParaRPr lang="ru-RU" sz="22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22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22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22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22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22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</a:pPr>
            <a:endParaRPr lang="ru-RU" sz="2200" b="0" strike="noStrike" spc="-1" dirty="0">
              <a:latin typeface="Arial"/>
            </a:endParaRPr>
          </a:p>
        </p:txBody>
      </p:sp>
      <p:sp>
        <p:nvSpPr>
          <p:cNvPr id="202" name="CustomShape 2"/>
          <p:cNvSpPr/>
          <p:nvPr/>
        </p:nvSpPr>
        <p:spPr>
          <a:xfrm>
            <a:off x="3161520" y="5372640"/>
            <a:ext cx="6357600" cy="134676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Номер слайда 6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867468" indent="-333642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334567" indent="-266913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868394" indent="-266913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402220" indent="-266913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936047" indent="-266913" defTabSz="952732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3469874" indent="-266913" defTabSz="952732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4003700" indent="-266913" defTabSz="952732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4537527" indent="-266913" defTabSz="952732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12D1E8BF-0764-4716-BA20-290B2DCEB51D}" type="slidenum">
              <a:rPr lang="ru-RU" altLang="ru-RU" sz="2500">
                <a:solidFill>
                  <a:schemeClr val="bg1"/>
                </a:solidFill>
                <a:latin typeface="Calibri" pitchFamily="34" charset="0"/>
              </a:rPr>
              <a:pPr/>
              <a:t>2</a:t>
            </a:fld>
            <a:endParaRPr lang="ru-RU" altLang="ru-RU" sz="25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6387" name="Номер слайда 6"/>
          <p:cNvSpPr txBox="1">
            <a:spLocks noGrp="1"/>
          </p:cNvSpPr>
          <p:nvPr/>
        </p:nvSpPr>
        <p:spPr bwMode="auto">
          <a:xfrm>
            <a:off x="8760043" y="6115102"/>
            <a:ext cx="526298" cy="7128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311" tIns="47656" rIns="95311" bIns="47656" anchor="ctr"/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lnSpc>
                <a:spcPts val="2189"/>
              </a:lnSpc>
            </a:pPr>
            <a:endParaRPr lang="ru-RU" altLang="ru-RU" sz="25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6388" name="Заголовок 3"/>
          <p:cNvSpPr txBox="1">
            <a:spLocks/>
          </p:cNvSpPr>
          <p:nvPr/>
        </p:nvSpPr>
        <p:spPr bwMode="auto">
          <a:xfrm>
            <a:off x="372381" y="297923"/>
            <a:ext cx="8862653" cy="828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311" tIns="47656" rIns="95311" bIns="47656" anchor="ctr"/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ru-RU" sz="2000" b="1" dirty="0">
                <a:solidFill>
                  <a:srgbClr val="C00000"/>
                </a:solidFill>
              </a:rPr>
              <a:t>С 1 ЯНВАРЯ 2025 ГОДА НА ТЕРРИТОРИИ РОССИЙСКОЙ ФЕДЕРАЦИИ НАЧНЕТ ДЕЙСТВОВАТЬ ТУРИСТИЧЕСКИЙ НАЛОГ</a:t>
            </a:r>
            <a:r>
              <a:rPr lang="ru-RU" sz="2000" dirty="0">
                <a:solidFill>
                  <a:srgbClr val="C00000"/>
                </a:solidFill>
              </a:rPr>
              <a:t>.</a:t>
            </a:r>
            <a:endParaRPr lang="ru-RU" altLang="ru-RU" sz="2000" b="1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3429" y="794455"/>
            <a:ext cx="8564748" cy="5958417"/>
          </a:xfrm>
          <a:prstGeom prst="rect">
            <a:avLst/>
          </a:prstGeom>
        </p:spPr>
        <p:txBody>
          <a:bodyPr lIns="121788" tIns="60894" rIns="121788" bIns="60894" anchor="ctr">
            <a:normAutofit/>
          </a:bodyPr>
          <a:lstStyle/>
          <a:p>
            <a:pPr>
              <a:defRPr/>
            </a:pPr>
            <a:endParaRPr lang="ru-RU" sz="56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6390" name="TextBox 11"/>
          <p:cNvSpPr txBox="1">
            <a:spLocks noChangeArrowheads="1"/>
          </p:cNvSpPr>
          <p:nvPr/>
        </p:nvSpPr>
        <p:spPr bwMode="auto">
          <a:xfrm>
            <a:off x="372381" y="1198787"/>
            <a:ext cx="8415796" cy="396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788" tIns="60894" rIns="121788" bIns="60894" anchor="ctr"/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just"/>
            <a:r>
              <a:rPr lang="ru-RU" sz="2200" dirty="0">
                <a:latin typeface="+mn-lt"/>
              </a:rPr>
              <a:t>Соответствующие изменения внесены в Налоговый кодекс Российской Федерации (глава 33.1 «Туристический налог») Федеральным законом от 12.07.2024 № 176-ФЗ. Местные органы власти вправе самостоятельно принять решение о введении туристического налога на их </a:t>
            </a:r>
            <a:r>
              <a:rPr lang="ru-RU" sz="2200" dirty="0" smtClean="0">
                <a:latin typeface="+mn-lt"/>
              </a:rPr>
              <a:t>территории.</a:t>
            </a:r>
          </a:p>
          <a:p>
            <a:pPr algn="just"/>
            <a:r>
              <a:rPr lang="ru-RU" altLang="ru-RU" sz="2200" dirty="0" smtClean="0">
                <a:latin typeface="+mn-lt"/>
                <a:cs typeface="Times New Roman" pitchFamily="18" charset="0"/>
              </a:rPr>
              <a:t>На отчетную дату в налоговый орган представлено </a:t>
            </a:r>
            <a:r>
              <a:rPr lang="ru-RU" altLang="ru-RU" sz="2200" dirty="0" smtClean="0">
                <a:latin typeface="+mn-lt"/>
                <a:cs typeface="Times New Roman" pitchFamily="18" charset="0"/>
              </a:rPr>
              <a:t>44 </a:t>
            </a:r>
            <a:r>
              <a:rPr lang="ru-RU" altLang="ru-RU" sz="2200" dirty="0" smtClean="0">
                <a:latin typeface="+mn-lt"/>
                <a:cs typeface="Times New Roman" pitchFamily="18" charset="0"/>
              </a:rPr>
              <a:t>Решения о </a:t>
            </a:r>
            <a:r>
              <a:rPr lang="ru-RU" sz="2200" dirty="0"/>
              <a:t>введении туристического налога на </a:t>
            </a:r>
            <a:r>
              <a:rPr lang="ru-RU" sz="2200" dirty="0" smtClean="0"/>
              <a:t>территориях </a:t>
            </a:r>
            <a:r>
              <a:rPr lang="ru-RU" sz="2200" dirty="0"/>
              <a:t>муниципальных и городских </a:t>
            </a:r>
            <a:r>
              <a:rPr lang="ru-RU" sz="2200" dirty="0" smtClean="0"/>
              <a:t>округов, городских и сельских поселений.</a:t>
            </a:r>
            <a:endParaRPr lang="ru-RU" altLang="ru-RU" sz="2200" dirty="0">
              <a:latin typeface="+mn-lt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451" t="21709" r="9026" b="61951"/>
          <a:stretch/>
        </p:blipFill>
        <p:spPr bwMode="auto">
          <a:xfrm>
            <a:off x="4499101" y="5584684"/>
            <a:ext cx="4260942" cy="1168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27599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Номер слайда 6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867468" indent="-333642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334567" indent="-266913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868394" indent="-266913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402220" indent="-266913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936047" indent="-266913" defTabSz="952732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3469874" indent="-266913" defTabSz="952732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4003700" indent="-266913" defTabSz="952732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4537527" indent="-266913" defTabSz="952732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12D1E8BF-0764-4716-BA20-290B2DCEB51D}" type="slidenum">
              <a:rPr lang="ru-RU" altLang="ru-RU" sz="2500">
                <a:solidFill>
                  <a:schemeClr val="bg1"/>
                </a:solidFill>
                <a:latin typeface="Calibri" pitchFamily="34" charset="0"/>
              </a:rPr>
              <a:pPr/>
              <a:t>3</a:t>
            </a:fld>
            <a:endParaRPr lang="ru-RU" altLang="ru-RU" sz="25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6387" name="Номер слайда 6"/>
          <p:cNvSpPr txBox="1">
            <a:spLocks noGrp="1"/>
          </p:cNvSpPr>
          <p:nvPr/>
        </p:nvSpPr>
        <p:spPr bwMode="auto">
          <a:xfrm>
            <a:off x="8760043" y="6115102"/>
            <a:ext cx="526298" cy="7128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311" tIns="47656" rIns="95311" bIns="47656" anchor="ctr"/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lnSpc>
                <a:spcPts val="2189"/>
              </a:lnSpc>
            </a:pPr>
            <a:endParaRPr lang="ru-RU" altLang="ru-RU" sz="25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6388" name="Заголовок 3"/>
          <p:cNvSpPr txBox="1">
            <a:spLocks/>
          </p:cNvSpPr>
          <p:nvPr/>
        </p:nvSpPr>
        <p:spPr bwMode="auto">
          <a:xfrm>
            <a:off x="372381" y="297923"/>
            <a:ext cx="8862653" cy="612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311" tIns="47656" rIns="95311" bIns="47656" anchor="ctr"/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ru-RU" sz="3200" b="1" dirty="0">
                <a:solidFill>
                  <a:srgbClr val="C00000"/>
                </a:solidFill>
              </a:rPr>
              <a:t>ОБЪЕКТ И ПЛАТЕЛЬЩИКИ НАЛОГА</a:t>
            </a:r>
            <a:endParaRPr lang="ru-RU" altLang="ru-RU" sz="3200" b="1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3429" y="794455"/>
            <a:ext cx="8564748" cy="5958417"/>
          </a:xfrm>
          <a:prstGeom prst="rect">
            <a:avLst/>
          </a:prstGeom>
        </p:spPr>
        <p:txBody>
          <a:bodyPr lIns="121788" tIns="60894" rIns="121788" bIns="60894" anchor="ctr">
            <a:normAutofit/>
          </a:bodyPr>
          <a:lstStyle/>
          <a:p>
            <a:pPr>
              <a:defRPr/>
            </a:pPr>
            <a:endParaRPr lang="ru-RU" sz="56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6390" name="TextBox 11"/>
          <p:cNvSpPr txBox="1">
            <a:spLocks noChangeArrowheads="1"/>
          </p:cNvSpPr>
          <p:nvPr/>
        </p:nvSpPr>
        <p:spPr bwMode="auto">
          <a:xfrm>
            <a:off x="308827" y="946704"/>
            <a:ext cx="8415796" cy="4248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788" tIns="60894" rIns="121788" bIns="60894" anchor="ctr"/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just"/>
            <a:r>
              <a:rPr lang="ru-RU" sz="2200" dirty="0"/>
              <a:t>Налогоплательщиками налога признаются организации и физические лица, оказывающие услуги по предоставлению мест для временного проживания граждан в средствах размещения (гостиницы, отели, хостелы и т.д.), в отношении которых одновременно выполняются следующие условия: </a:t>
            </a:r>
            <a:endParaRPr lang="ru-RU" sz="2200" dirty="0" smtClean="0"/>
          </a:p>
          <a:p>
            <a:pPr marL="342900" indent="-342900" algn="just">
              <a:buFontTx/>
              <a:buChar char="-"/>
            </a:pPr>
            <a:r>
              <a:rPr lang="ru-RU" sz="2200" dirty="0" smtClean="0"/>
              <a:t>владение </a:t>
            </a:r>
            <a:r>
              <a:rPr lang="ru-RU" sz="2200" dirty="0"/>
              <a:t>на праве собственности или ином законном основании</a:t>
            </a:r>
            <a:r>
              <a:rPr lang="ru-RU" sz="2200" dirty="0" smtClean="0"/>
              <a:t>;</a:t>
            </a:r>
          </a:p>
          <a:p>
            <a:pPr marL="342900" indent="-342900" algn="just">
              <a:buFontTx/>
              <a:buChar char="-"/>
            </a:pPr>
            <a:r>
              <a:rPr lang="ru-RU" sz="2200" dirty="0" smtClean="0"/>
              <a:t>включено </a:t>
            </a:r>
            <a:r>
              <a:rPr lang="ru-RU" sz="2200" dirty="0"/>
              <a:t>в реестр классифицированных средств размещения, предусмотренный Федеральным законом от 24 ноября 1996 года № 132-ФЗ «Об основах туристской деятельности в Российской Федерации». Ведение реестра относится к компетенции Федеральной службы по </a:t>
            </a:r>
            <a:r>
              <a:rPr lang="ru-RU" sz="2200" dirty="0" smtClean="0"/>
              <a:t>Аккредитации.</a:t>
            </a:r>
            <a:endParaRPr lang="ru-RU" sz="22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06" t="64702" r="56626" b="19636"/>
          <a:stretch/>
        </p:blipFill>
        <p:spPr bwMode="auto">
          <a:xfrm>
            <a:off x="2700866" y="5299517"/>
            <a:ext cx="6059177" cy="1447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5810795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Номер слайда 6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867468" indent="-333642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334567" indent="-266913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868394" indent="-266913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402220" indent="-266913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936047" indent="-266913" defTabSz="952732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3469874" indent="-266913" defTabSz="952732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4003700" indent="-266913" defTabSz="952732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4537527" indent="-266913" defTabSz="952732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12D1E8BF-0764-4716-BA20-290B2DCEB51D}" type="slidenum">
              <a:rPr lang="ru-RU" altLang="ru-RU" sz="2500">
                <a:solidFill>
                  <a:schemeClr val="bg1"/>
                </a:solidFill>
                <a:latin typeface="Calibri" pitchFamily="34" charset="0"/>
              </a:rPr>
              <a:pPr/>
              <a:t>4</a:t>
            </a:fld>
            <a:endParaRPr lang="ru-RU" altLang="ru-RU" sz="25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6387" name="Номер слайда 6"/>
          <p:cNvSpPr txBox="1">
            <a:spLocks noGrp="1"/>
          </p:cNvSpPr>
          <p:nvPr/>
        </p:nvSpPr>
        <p:spPr bwMode="auto">
          <a:xfrm>
            <a:off x="8760043" y="6115102"/>
            <a:ext cx="526298" cy="7128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311" tIns="47656" rIns="95311" bIns="47656" anchor="ctr"/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lnSpc>
                <a:spcPts val="2189"/>
              </a:lnSpc>
            </a:pPr>
            <a:endParaRPr lang="ru-RU" altLang="ru-RU" sz="25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6388" name="Заголовок 3"/>
          <p:cNvSpPr txBox="1">
            <a:spLocks/>
          </p:cNvSpPr>
          <p:nvPr/>
        </p:nvSpPr>
        <p:spPr bwMode="auto">
          <a:xfrm>
            <a:off x="372381" y="297923"/>
            <a:ext cx="8862653" cy="612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311" tIns="47656" rIns="95311" bIns="47656" anchor="ctr"/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ru-RU" sz="3200" b="1" dirty="0">
                <a:solidFill>
                  <a:srgbClr val="C00000"/>
                </a:solidFill>
              </a:rPr>
              <a:t>НАЛОГОВАЯ </a:t>
            </a:r>
            <a:r>
              <a:rPr lang="ru-RU" sz="3200" b="1" dirty="0" smtClean="0">
                <a:solidFill>
                  <a:srgbClr val="C00000"/>
                </a:solidFill>
              </a:rPr>
              <a:t>БАЗА</a:t>
            </a:r>
            <a:endParaRPr lang="ru-RU" altLang="ru-RU" sz="3200" b="1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3429" y="794455"/>
            <a:ext cx="8564748" cy="5958417"/>
          </a:xfrm>
          <a:prstGeom prst="rect">
            <a:avLst/>
          </a:prstGeom>
        </p:spPr>
        <p:txBody>
          <a:bodyPr lIns="121788" tIns="60894" rIns="121788" bIns="60894" anchor="ctr">
            <a:normAutofit/>
          </a:bodyPr>
          <a:lstStyle/>
          <a:p>
            <a:pPr>
              <a:defRPr/>
            </a:pPr>
            <a:endParaRPr lang="ru-RU" sz="56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6390" name="TextBox 11"/>
          <p:cNvSpPr txBox="1">
            <a:spLocks noChangeArrowheads="1"/>
          </p:cNvSpPr>
          <p:nvPr/>
        </p:nvSpPr>
        <p:spPr bwMode="auto">
          <a:xfrm>
            <a:off x="372381" y="982762"/>
            <a:ext cx="8387662" cy="5132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788" tIns="60894" rIns="121788" bIns="60894" anchor="ctr"/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just"/>
            <a:r>
              <a:rPr lang="ru-RU" sz="2000" dirty="0"/>
              <a:t>Налоговая база определяется как стоимость оказываемой услуги по предоставлению мест для временного проживания физических лиц в средстве размещения. </a:t>
            </a:r>
            <a:endParaRPr lang="ru-RU" sz="2000" dirty="0" smtClean="0"/>
          </a:p>
          <a:p>
            <a:pPr algn="just"/>
            <a:r>
              <a:rPr lang="ru-RU" sz="2000" dirty="0" smtClean="0"/>
              <a:t>В </a:t>
            </a:r>
            <a:r>
              <a:rPr lang="ru-RU" sz="2000" dirty="0"/>
              <a:t>налоговую базу не включается</a:t>
            </a:r>
            <a:r>
              <a:rPr lang="ru-RU" sz="2000" dirty="0" smtClean="0"/>
              <a:t>:</a:t>
            </a:r>
          </a:p>
          <a:p>
            <a:pPr algn="just"/>
            <a:r>
              <a:rPr lang="ru-RU" sz="2000" dirty="0" smtClean="0"/>
              <a:t>-  </a:t>
            </a:r>
            <a:r>
              <a:rPr lang="ru-RU" sz="2000" dirty="0"/>
              <a:t>НДС; </a:t>
            </a:r>
            <a:endParaRPr lang="ru-RU" sz="2000" dirty="0" smtClean="0"/>
          </a:p>
          <a:p>
            <a:pPr marL="342900" indent="-342900" algn="just">
              <a:buFontTx/>
              <a:buChar char="-"/>
            </a:pPr>
            <a:r>
              <a:rPr lang="ru-RU" sz="2000" dirty="0" smtClean="0"/>
              <a:t>туристический </a:t>
            </a:r>
            <a:r>
              <a:rPr lang="ru-RU" sz="2000" dirty="0"/>
              <a:t>налог</a:t>
            </a:r>
            <a:r>
              <a:rPr lang="ru-RU" sz="2000" dirty="0" smtClean="0"/>
              <a:t>;</a:t>
            </a:r>
          </a:p>
          <a:p>
            <a:pPr marL="342900" indent="-342900" algn="just">
              <a:buFontTx/>
              <a:buChar char="-"/>
            </a:pPr>
            <a:r>
              <a:rPr lang="ru-RU" sz="2000" dirty="0" smtClean="0"/>
              <a:t>услуги </a:t>
            </a:r>
            <a:r>
              <a:rPr lang="ru-RU" sz="2000" dirty="0"/>
              <a:t>льготной категории граждан. </a:t>
            </a:r>
            <a:endParaRPr lang="ru-RU" sz="2000" dirty="0" smtClean="0"/>
          </a:p>
          <a:p>
            <a:pPr algn="just"/>
            <a:r>
              <a:rPr lang="ru-RU" sz="2000" dirty="0" smtClean="0"/>
              <a:t>К </a:t>
            </a:r>
            <a:r>
              <a:rPr lang="ru-RU" sz="2000" dirty="0"/>
              <a:t>льготной категории граждан относятся</a:t>
            </a:r>
            <a:r>
              <a:rPr lang="ru-RU" sz="2000" dirty="0" smtClean="0"/>
              <a:t>:</a:t>
            </a:r>
          </a:p>
          <a:p>
            <a:pPr algn="just"/>
            <a:r>
              <a:rPr lang="ru-RU" sz="2000" dirty="0" smtClean="0"/>
              <a:t>- </a:t>
            </a:r>
            <a:r>
              <a:rPr lang="ru-RU" sz="2000" dirty="0"/>
              <a:t>инвалиды I и II групп, инвалиды с детства, </a:t>
            </a:r>
            <a:r>
              <a:rPr lang="ru-RU" sz="2000" dirty="0" err="1"/>
              <a:t>детиинвалиды</a:t>
            </a:r>
            <a:r>
              <a:rPr lang="ru-RU" sz="2000" dirty="0"/>
              <a:t>. </a:t>
            </a:r>
            <a:endParaRPr lang="ru-RU" sz="2000" dirty="0" smtClean="0"/>
          </a:p>
          <a:p>
            <a:pPr marL="342900" indent="-342900" algn="just">
              <a:buFontTx/>
              <a:buChar char="-"/>
            </a:pPr>
            <a:r>
              <a:rPr lang="ru-RU" sz="2000" dirty="0" smtClean="0"/>
              <a:t>ветераны </a:t>
            </a:r>
            <a:r>
              <a:rPr lang="ru-RU" sz="2000" dirty="0"/>
              <a:t>и инвалиды боевых действий</a:t>
            </a:r>
            <a:r>
              <a:rPr lang="ru-RU" sz="2000" dirty="0" smtClean="0"/>
              <a:t>;</a:t>
            </a:r>
          </a:p>
          <a:p>
            <a:pPr marL="342900" indent="-342900" algn="just">
              <a:buFontTx/>
              <a:buChar char="-"/>
            </a:pPr>
            <a:r>
              <a:rPr lang="ru-RU" sz="2000" dirty="0" smtClean="0"/>
              <a:t>лица</a:t>
            </a:r>
            <a:r>
              <a:rPr lang="ru-RU" sz="2000" dirty="0"/>
              <a:t>, принимающие (принимавшие) участие в СВО, лица, выполняющие (выполнявшие) возложенные на них задачи на территориях Украины, ДНР, ЛНР, Запорожской и Херсонской областей в период проведения СВО (пункт 6.1 статьи 210 НК РФ). </a:t>
            </a:r>
            <a:r>
              <a:rPr lang="ru-RU" sz="2000" dirty="0" smtClean="0"/>
              <a:t>Полный перечень установлен п. 2 ст. 418.4 НК РФ.</a:t>
            </a:r>
          </a:p>
          <a:p>
            <a:pPr algn="just"/>
            <a:r>
              <a:rPr lang="ru-RU" sz="2000" dirty="0" smtClean="0"/>
              <a:t>Местные </a:t>
            </a:r>
            <a:r>
              <a:rPr lang="ru-RU" sz="2000" dirty="0"/>
              <a:t>органы власти могут вводить дополнительные категории таких </a:t>
            </a:r>
            <a:r>
              <a:rPr lang="ru-RU" sz="2000" dirty="0" smtClean="0"/>
              <a:t>лиц.(п.3 ст.418.4 НК РФ)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07" t="17334" r="33866" b="72895"/>
          <a:stretch/>
        </p:blipFill>
        <p:spPr bwMode="auto">
          <a:xfrm>
            <a:off x="7696721" y="5822706"/>
            <a:ext cx="1047409" cy="1005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4472871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Номер слайда 6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867468" indent="-333642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334567" indent="-266913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868394" indent="-266913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402220" indent="-266913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936047" indent="-266913" defTabSz="952732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3469874" indent="-266913" defTabSz="952732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4003700" indent="-266913" defTabSz="952732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4537527" indent="-266913" defTabSz="952732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12D1E8BF-0764-4716-BA20-290B2DCEB51D}" type="slidenum">
              <a:rPr lang="ru-RU" altLang="ru-RU" sz="2500">
                <a:solidFill>
                  <a:schemeClr val="bg1"/>
                </a:solidFill>
                <a:latin typeface="Calibri" pitchFamily="34" charset="0"/>
              </a:rPr>
              <a:pPr/>
              <a:t>5</a:t>
            </a:fld>
            <a:endParaRPr lang="ru-RU" altLang="ru-RU" sz="25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6387" name="Номер слайда 6"/>
          <p:cNvSpPr txBox="1">
            <a:spLocks noGrp="1"/>
          </p:cNvSpPr>
          <p:nvPr/>
        </p:nvSpPr>
        <p:spPr bwMode="auto">
          <a:xfrm>
            <a:off x="8760043" y="6115102"/>
            <a:ext cx="526298" cy="7128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311" tIns="47656" rIns="95311" bIns="47656" anchor="ctr"/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lnSpc>
                <a:spcPts val="2189"/>
              </a:lnSpc>
            </a:pPr>
            <a:endParaRPr lang="ru-RU" altLang="ru-RU" sz="25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6388" name="Заголовок 3"/>
          <p:cNvSpPr txBox="1">
            <a:spLocks/>
          </p:cNvSpPr>
          <p:nvPr/>
        </p:nvSpPr>
        <p:spPr bwMode="auto">
          <a:xfrm>
            <a:off x="372381" y="297923"/>
            <a:ext cx="8862653" cy="828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311" tIns="47656" rIns="95311" bIns="47656" anchor="ctr"/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ru-RU" sz="2800" b="1" dirty="0">
                <a:solidFill>
                  <a:srgbClr val="C00000"/>
                </a:solidFill>
              </a:rPr>
              <a:t>НАЛОГОВЫЕ </a:t>
            </a:r>
            <a:r>
              <a:rPr lang="ru-RU" sz="2800" b="1" dirty="0" smtClean="0">
                <a:solidFill>
                  <a:srgbClr val="C00000"/>
                </a:solidFill>
              </a:rPr>
              <a:t>СТАВКИ и НАЛОГОВЫЙ ПЕРИОД</a:t>
            </a:r>
            <a:endParaRPr lang="ru-RU" altLang="ru-RU" sz="2800" b="1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3429" y="794455"/>
            <a:ext cx="8564748" cy="5958417"/>
          </a:xfrm>
          <a:prstGeom prst="rect">
            <a:avLst/>
          </a:prstGeom>
        </p:spPr>
        <p:txBody>
          <a:bodyPr lIns="121788" tIns="60894" rIns="121788" bIns="60894" anchor="ctr">
            <a:normAutofit/>
          </a:bodyPr>
          <a:lstStyle/>
          <a:p>
            <a:pPr>
              <a:defRPr/>
            </a:pPr>
            <a:endParaRPr lang="ru-RU" sz="56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6390" name="TextBox 11"/>
          <p:cNvSpPr txBox="1">
            <a:spLocks noChangeArrowheads="1"/>
          </p:cNvSpPr>
          <p:nvPr/>
        </p:nvSpPr>
        <p:spPr bwMode="auto">
          <a:xfrm>
            <a:off x="372381" y="842385"/>
            <a:ext cx="8650811" cy="5629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788" tIns="60894" rIns="121788" bIns="60894" anchor="ctr"/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just"/>
            <a:r>
              <a:rPr lang="ru-RU" sz="2200" dirty="0"/>
              <a:t>Налоговые ставки устанавливаются нормативными правовыми актами представительных органов муниципальных образований. </a:t>
            </a:r>
            <a:endParaRPr lang="ru-RU" sz="2200" dirty="0" smtClean="0"/>
          </a:p>
          <a:p>
            <a:pPr algn="just"/>
            <a:r>
              <a:rPr lang="ru-RU" sz="2200" dirty="0" smtClean="0"/>
              <a:t>Налоговые </a:t>
            </a:r>
            <a:r>
              <a:rPr lang="ru-RU" sz="2200" dirty="0"/>
              <a:t>ставки могут быть дифференцированы с учетом сезонности и (или) категории средства размещения. </a:t>
            </a:r>
            <a:endParaRPr lang="ru-RU" sz="2200" dirty="0" smtClean="0"/>
          </a:p>
          <a:p>
            <a:pPr algn="just"/>
            <a:r>
              <a:rPr lang="ru-RU" sz="2200" dirty="0" smtClean="0"/>
              <a:t>При </a:t>
            </a:r>
            <a:r>
              <a:rPr lang="ru-RU" sz="2200" dirty="0"/>
              <a:t>этом они не вправе выходить за пределы, прописанные в НК РФ</a:t>
            </a:r>
            <a:r>
              <a:rPr lang="ru-RU" sz="2200" dirty="0" smtClean="0"/>
              <a:t>:</a:t>
            </a:r>
          </a:p>
          <a:p>
            <a:pPr marL="342900" indent="-342900" algn="just">
              <a:buFontTx/>
              <a:buChar char="-"/>
            </a:pPr>
            <a:r>
              <a:rPr lang="ru-RU" sz="2200" dirty="0" smtClean="0"/>
              <a:t>в </a:t>
            </a:r>
            <a:r>
              <a:rPr lang="ru-RU" sz="2200" dirty="0"/>
              <a:t>2025 году — </a:t>
            </a:r>
            <a:r>
              <a:rPr lang="ru-RU" sz="2200" dirty="0">
                <a:solidFill>
                  <a:srgbClr val="C00000"/>
                </a:solidFill>
              </a:rPr>
              <a:t>1 %</a:t>
            </a:r>
            <a:r>
              <a:rPr lang="ru-RU" sz="2200" dirty="0"/>
              <a:t>, </a:t>
            </a:r>
            <a:endParaRPr lang="ru-RU" sz="2200" dirty="0" smtClean="0"/>
          </a:p>
          <a:p>
            <a:pPr marL="342900" indent="-342900" algn="just">
              <a:buFontTx/>
              <a:buChar char="-"/>
            </a:pPr>
            <a:r>
              <a:rPr lang="ru-RU" sz="2200" dirty="0" smtClean="0"/>
              <a:t>в </a:t>
            </a:r>
            <a:r>
              <a:rPr lang="ru-RU" sz="2200" dirty="0"/>
              <a:t>2026 году — </a:t>
            </a:r>
            <a:r>
              <a:rPr lang="ru-RU" sz="2200" dirty="0">
                <a:solidFill>
                  <a:srgbClr val="C00000"/>
                </a:solidFill>
              </a:rPr>
              <a:t>2 %</a:t>
            </a:r>
            <a:r>
              <a:rPr lang="ru-RU" sz="2200" dirty="0"/>
              <a:t>, </a:t>
            </a:r>
            <a:endParaRPr lang="ru-RU" sz="2200" dirty="0" smtClean="0"/>
          </a:p>
          <a:p>
            <a:pPr marL="342900" indent="-342900" algn="just">
              <a:buFontTx/>
              <a:buChar char="-"/>
            </a:pPr>
            <a:r>
              <a:rPr lang="ru-RU" sz="2200" dirty="0" smtClean="0"/>
              <a:t>в </a:t>
            </a:r>
            <a:r>
              <a:rPr lang="ru-RU" sz="2200" dirty="0"/>
              <a:t>2027 году — </a:t>
            </a:r>
            <a:r>
              <a:rPr lang="ru-RU" sz="2200" dirty="0">
                <a:solidFill>
                  <a:srgbClr val="C00000"/>
                </a:solidFill>
              </a:rPr>
              <a:t>3 %</a:t>
            </a:r>
            <a:r>
              <a:rPr lang="ru-RU" sz="2200" dirty="0"/>
              <a:t>, </a:t>
            </a:r>
            <a:endParaRPr lang="ru-RU" sz="2200" dirty="0" smtClean="0"/>
          </a:p>
          <a:p>
            <a:pPr marL="342900" indent="-342900" algn="just">
              <a:buFontTx/>
              <a:buChar char="-"/>
            </a:pPr>
            <a:r>
              <a:rPr lang="ru-RU" sz="2200" dirty="0" smtClean="0"/>
              <a:t>в </a:t>
            </a:r>
            <a:r>
              <a:rPr lang="ru-RU" sz="2200" dirty="0"/>
              <a:t>2028 году — </a:t>
            </a:r>
            <a:r>
              <a:rPr lang="ru-RU" sz="2200" dirty="0">
                <a:solidFill>
                  <a:srgbClr val="C00000"/>
                </a:solidFill>
              </a:rPr>
              <a:t>4 </a:t>
            </a:r>
            <a:r>
              <a:rPr lang="ru-RU" sz="2200" dirty="0" smtClean="0">
                <a:solidFill>
                  <a:srgbClr val="C00000"/>
                </a:solidFill>
              </a:rPr>
              <a:t>%</a:t>
            </a:r>
            <a:r>
              <a:rPr lang="ru-RU" sz="2200" dirty="0" smtClean="0"/>
              <a:t>,</a:t>
            </a:r>
          </a:p>
          <a:p>
            <a:pPr marL="342900" indent="-342900" algn="just">
              <a:buFontTx/>
              <a:buChar char="-"/>
            </a:pPr>
            <a:r>
              <a:rPr lang="ru-RU" sz="2200" dirty="0" smtClean="0"/>
              <a:t>с </a:t>
            </a:r>
            <a:r>
              <a:rPr lang="ru-RU" sz="2200" dirty="0"/>
              <a:t>2029 года лимит ставки один — </a:t>
            </a:r>
            <a:r>
              <a:rPr lang="ru-RU" sz="2200" dirty="0">
                <a:solidFill>
                  <a:srgbClr val="C00000"/>
                </a:solidFill>
              </a:rPr>
              <a:t>5%</a:t>
            </a:r>
            <a:r>
              <a:rPr lang="ru-RU" sz="2200" dirty="0"/>
              <a:t>. </a:t>
            </a:r>
            <a:endParaRPr lang="ru-RU" sz="2200" dirty="0" smtClean="0"/>
          </a:p>
          <a:p>
            <a:pPr algn="just"/>
            <a:r>
              <a:rPr lang="ru-RU" sz="2200" dirty="0" err="1" smtClean="0">
                <a:solidFill>
                  <a:srgbClr val="C00000"/>
                </a:solidFill>
              </a:rPr>
              <a:t>min</a:t>
            </a:r>
            <a:r>
              <a:rPr lang="ru-RU" sz="2200" dirty="0" smtClean="0">
                <a:solidFill>
                  <a:srgbClr val="C00000"/>
                </a:solidFill>
              </a:rPr>
              <a:t> </a:t>
            </a:r>
            <a:r>
              <a:rPr lang="ru-RU" sz="2200" dirty="0"/>
              <a:t>сумма налога = </a:t>
            </a:r>
            <a:r>
              <a:rPr lang="ru-RU" sz="2200" dirty="0">
                <a:solidFill>
                  <a:srgbClr val="C00000"/>
                </a:solidFill>
              </a:rPr>
              <a:t>100 рублей</a:t>
            </a:r>
            <a:r>
              <a:rPr lang="ru-RU" sz="2200" dirty="0"/>
              <a:t>. Если расчетная сумма налога меньше 100 рублей, то налог оплачивается в размере минимальной суммы налога</a:t>
            </a:r>
            <a:r>
              <a:rPr lang="ru-RU" sz="2200" dirty="0" smtClean="0"/>
              <a:t>.</a:t>
            </a:r>
          </a:p>
          <a:p>
            <a:pPr algn="just"/>
            <a:r>
              <a:rPr lang="ru-RU" sz="2200" dirty="0">
                <a:solidFill>
                  <a:srgbClr val="C00000"/>
                </a:solidFill>
              </a:rPr>
              <a:t>Налоговым периодом </a:t>
            </a:r>
            <a:r>
              <a:rPr lang="ru-RU" sz="2200" dirty="0"/>
              <a:t>по налогу признается квартал.</a:t>
            </a:r>
            <a:endParaRPr lang="ru-RU" sz="2200" b="1" dirty="0"/>
          </a:p>
        </p:txBody>
      </p:sp>
    </p:spTree>
    <p:extLst>
      <p:ext uri="{BB962C8B-B14F-4D97-AF65-F5344CB8AC3E}">
        <p14:creationId xmlns:p14="http://schemas.microsoft.com/office/powerpoint/2010/main" val="18875640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Номер слайда 6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867468" indent="-333642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334567" indent="-266913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868394" indent="-266913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402220" indent="-266913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936047" indent="-266913" defTabSz="952732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3469874" indent="-266913" defTabSz="952732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4003700" indent="-266913" defTabSz="952732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4537527" indent="-266913" defTabSz="952732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12D1E8BF-0764-4716-BA20-290B2DCEB51D}" type="slidenum">
              <a:rPr lang="ru-RU" altLang="ru-RU" sz="2500">
                <a:solidFill>
                  <a:schemeClr val="bg1"/>
                </a:solidFill>
                <a:latin typeface="Calibri" pitchFamily="34" charset="0"/>
              </a:rPr>
              <a:pPr/>
              <a:t>6</a:t>
            </a:fld>
            <a:endParaRPr lang="ru-RU" altLang="ru-RU" sz="25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6387" name="Номер слайда 6"/>
          <p:cNvSpPr txBox="1">
            <a:spLocks noGrp="1"/>
          </p:cNvSpPr>
          <p:nvPr/>
        </p:nvSpPr>
        <p:spPr bwMode="auto">
          <a:xfrm>
            <a:off x="8760043" y="6132642"/>
            <a:ext cx="526298" cy="7128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311" tIns="47656" rIns="95311" bIns="47656" anchor="ctr"/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lnSpc>
                <a:spcPts val="2189"/>
              </a:lnSpc>
            </a:pPr>
            <a:endParaRPr lang="ru-RU" altLang="ru-RU" sz="25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6388" name="Заголовок 3"/>
          <p:cNvSpPr txBox="1">
            <a:spLocks/>
          </p:cNvSpPr>
          <p:nvPr/>
        </p:nvSpPr>
        <p:spPr bwMode="auto">
          <a:xfrm>
            <a:off x="372381" y="310054"/>
            <a:ext cx="8650811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311" tIns="47656" rIns="95311" bIns="47656" anchor="ctr"/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ru-RU" sz="3200" b="1" dirty="0">
                <a:solidFill>
                  <a:srgbClr val="C00000"/>
                </a:solidFill>
              </a:rPr>
              <a:t>ПОРЯДОК ИСЧИСЛЕНИЯ </a:t>
            </a:r>
            <a:endParaRPr lang="ru-RU" altLang="ru-RU" sz="3200" b="1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3429" y="794455"/>
            <a:ext cx="8564748" cy="5958417"/>
          </a:xfrm>
          <a:prstGeom prst="rect">
            <a:avLst/>
          </a:prstGeom>
        </p:spPr>
        <p:txBody>
          <a:bodyPr lIns="121788" tIns="60894" rIns="121788" bIns="60894" anchor="ctr">
            <a:normAutofit/>
          </a:bodyPr>
          <a:lstStyle/>
          <a:p>
            <a:pPr>
              <a:defRPr/>
            </a:pPr>
            <a:endParaRPr lang="ru-RU" sz="56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6390" name="TextBox 11"/>
          <p:cNvSpPr txBox="1">
            <a:spLocks noChangeArrowheads="1"/>
          </p:cNvSpPr>
          <p:nvPr/>
        </p:nvSpPr>
        <p:spPr bwMode="auto">
          <a:xfrm>
            <a:off x="235828" y="-241374"/>
            <a:ext cx="9192058" cy="7086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788" tIns="60894" rIns="121788" bIns="60894" anchor="ctr"/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endParaRPr lang="ru-RU" sz="2000" dirty="0" smtClean="0"/>
          </a:p>
          <a:p>
            <a:endParaRPr lang="ru-RU" sz="2000" dirty="0"/>
          </a:p>
          <a:p>
            <a:endParaRPr lang="ru-RU" sz="2000" dirty="0" smtClean="0"/>
          </a:p>
          <a:p>
            <a:endParaRPr lang="ru-RU" sz="2000" dirty="0"/>
          </a:p>
          <a:p>
            <a:r>
              <a:rPr lang="ru-RU" sz="2000" dirty="0" smtClean="0"/>
              <a:t>Сумма налога исчисляется налогоплательщиком как соответствующая налоговой ставке процентная доля налоговой базы применительно к услуге по временному проживанию в момент осуществления полного расчета. </a:t>
            </a:r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r>
              <a:rPr lang="ru-RU" sz="2000" dirty="0" smtClean="0"/>
              <a:t>В случае, если исчисленная сумма налога менее суммы минимального налога, рассчитанной как произведение 100 рублей и количества суток проживания, сумма налога определяется в размере минимального налога.</a:t>
            </a:r>
          </a:p>
          <a:p>
            <a:r>
              <a:rPr lang="ru-RU" sz="2000" dirty="0" smtClean="0"/>
              <a:t>  </a:t>
            </a:r>
          </a:p>
          <a:p>
            <a:endParaRPr lang="ru-RU" sz="2000" dirty="0" smtClean="0"/>
          </a:p>
          <a:p>
            <a:pPr algn="just"/>
            <a:endParaRPr lang="ru-RU" sz="2000" dirty="0" smtClean="0"/>
          </a:p>
          <a:p>
            <a:pPr algn="just"/>
            <a:endParaRPr lang="ru-RU" sz="2000" dirty="0" smtClean="0"/>
          </a:p>
          <a:p>
            <a:pPr algn="just"/>
            <a:endParaRPr lang="ru-RU" sz="2000" dirty="0"/>
          </a:p>
          <a:p>
            <a:pPr algn="just"/>
            <a:r>
              <a:rPr lang="ru-RU" sz="2000" dirty="0" smtClean="0"/>
              <a:t>Налогоплательщики</a:t>
            </a:r>
            <a:r>
              <a:rPr lang="ru-RU" sz="2000" dirty="0"/>
              <a:t>, оказывающие услуги по временному проживанию </a:t>
            </a:r>
          </a:p>
          <a:p>
            <a:pPr algn="just"/>
            <a:r>
              <a:rPr lang="ru-RU" sz="2000" dirty="0"/>
              <a:t>в составе услуг по санаторно-курортному лечению, исчисляют налог в </a:t>
            </a:r>
          </a:p>
          <a:p>
            <a:pPr algn="just"/>
            <a:r>
              <a:rPr lang="ru-RU" sz="2000" dirty="0"/>
              <a:t>отношении таких услуг в размере минимального налога.</a:t>
            </a:r>
          </a:p>
          <a:p>
            <a:pPr algn="just"/>
            <a:r>
              <a:rPr lang="ru-RU" sz="2000" dirty="0"/>
              <a:t>(абзац введен Федеральным </a:t>
            </a:r>
            <a:r>
              <a:rPr lang="ru-RU" sz="2000" dirty="0">
                <a:hlinkClick r:id="rId3"/>
              </a:rPr>
              <a:t>законом от 29.10.2024 N 362-ФЗ)</a:t>
            </a:r>
          </a:p>
          <a:p>
            <a:endParaRPr lang="ru-RU" sz="20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23" t="77724" r="6628" b="12409"/>
          <a:stretch/>
        </p:blipFill>
        <p:spPr bwMode="auto">
          <a:xfrm>
            <a:off x="800618" y="4038368"/>
            <a:ext cx="7378996" cy="10150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93" t="47853" r="6458" b="42088"/>
          <a:stretch/>
        </p:blipFill>
        <p:spPr bwMode="auto">
          <a:xfrm>
            <a:off x="1419160" y="1774850"/>
            <a:ext cx="7378996" cy="1034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145821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Номер слайда 6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867468" indent="-333642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334567" indent="-266913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868394" indent="-266913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402220" indent="-266913"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936047" indent="-266913" defTabSz="952732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3469874" indent="-266913" defTabSz="952732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4003700" indent="-266913" defTabSz="952732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4537527" indent="-266913" defTabSz="952732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12D1E8BF-0764-4716-BA20-290B2DCEB51D}" type="slidenum">
              <a:rPr lang="ru-RU" altLang="ru-RU" sz="2500">
                <a:solidFill>
                  <a:schemeClr val="bg1"/>
                </a:solidFill>
                <a:latin typeface="Calibri" pitchFamily="34" charset="0"/>
              </a:rPr>
              <a:pPr/>
              <a:t>7</a:t>
            </a:fld>
            <a:endParaRPr lang="ru-RU" altLang="ru-RU" sz="250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6387" name="Номер слайда 6"/>
          <p:cNvSpPr txBox="1">
            <a:spLocks noGrp="1"/>
          </p:cNvSpPr>
          <p:nvPr/>
        </p:nvSpPr>
        <p:spPr bwMode="auto">
          <a:xfrm>
            <a:off x="8760043" y="6132642"/>
            <a:ext cx="526298" cy="7128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311" tIns="47656" rIns="95311" bIns="47656" anchor="ctr"/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>
              <a:lnSpc>
                <a:spcPts val="2189"/>
              </a:lnSpc>
            </a:pPr>
            <a:endParaRPr lang="ru-RU" altLang="ru-RU" sz="2500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16388" name="Заголовок 3"/>
          <p:cNvSpPr txBox="1">
            <a:spLocks/>
          </p:cNvSpPr>
          <p:nvPr/>
        </p:nvSpPr>
        <p:spPr bwMode="auto">
          <a:xfrm>
            <a:off x="372381" y="310054"/>
            <a:ext cx="8913960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311" tIns="47656" rIns="95311" bIns="47656" anchor="ctr"/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/>
            <a:r>
              <a:rPr lang="ru-RU" sz="2400" b="1" dirty="0">
                <a:solidFill>
                  <a:srgbClr val="C00000"/>
                </a:solidFill>
              </a:rPr>
              <a:t>НАЛОГОВАЯ ДЕКЛАРАЦИ и ПОРЯДОК И СРОКИ УПЛАТЫ </a:t>
            </a:r>
            <a:endParaRPr lang="ru-RU" altLang="ru-RU" sz="2400" b="1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3429" y="794455"/>
            <a:ext cx="8564748" cy="5958417"/>
          </a:xfrm>
          <a:prstGeom prst="rect">
            <a:avLst/>
          </a:prstGeom>
        </p:spPr>
        <p:txBody>
          <a:bodyPr lIns="121788" tIns="60894" rIns="121788" bIns="60894" anchor="ctr">
            <a:normAutofit/>
          </a:bodyPr>
          <a:lstStyle/>
          <a:p>
            <a:pPr>
              <a:defRPr/>
            </a:pPr>
            <a:endParaRPr lang="ru-RU" sz="56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6390" name="TextBox 11"/>
          <p:cNvSpPr txBox="1">
            <a:spLocks noChangeArrowheads="1"/>
          </p:cNvSpPr>
          <p:nvPr/>
        </p:nvSpPr>
        <p:spPr bwMode="auto">
          <a:xfrm>
            <a:off x="372381" y="873141"/>
            <a:ext cx="8415796" cy="595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788" tIns="60894" rIns="121788" bIns="60894" anchor="ctr"/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just"/>
            <a:r>
              <a:rPr lang="ru-RU" sz="2200" dirty="0"/>
              <a:t>Налогоплательщики представляют налоговую декларацию в налоговый орган по месту нахождения средства размещения в срок </a:t>
            </a:r>
            <a:r>
              <a:rPr lang="ru-RU" sz="2200" dirty="0">
                <a:solidFill>
                  <a:srgbClr val="C00000"/>
                </a:solidFill>
              </a:rPr>
              <a:t>не позднее 25-го числа </a:t>
            </a:r>
            <a:r>
              <a:rPr lang="ru-RU" sz="2200" dirty="0"/>
              <a:t>месяца, следующего за истекшим налоговым периодом. </a:t>
            </a:r>
            <a:endParaRPr lang="ru-RU" sz="2200" dirty="0" smtClean="0"/>
          </a:p>
          <a:p>
            <a:pPr algn="just"/>
            <a:r>
              <a:rPr lang="ru-RU" sz="2200" dirty="0" smtClean="0"/>
              <a:t>Форма </a:t>
            </a:r>
            <a:r>
              <a:rPr lang="ru-RU" sz="2200" dirty="0"/>
              <a:t>и формат представления декларации находятся в процессе разработки органом исполнительной власти, уполномоченного по контролю и надзору в области налогов и сборов. </a:t>
            </a:r>
            <a:endParaRPr lang="ru-RU" sz="2200" dirty="0" smtClean="0"/>
          </a:p>
          <a:p>
            <a:pPr algn="just"/>
            <a:r>
              <a:rPr lang="ru-RU" sz="2200" dirty="0" smtClean="0"/>
              <a:t>Налог уплачивается в бюджет по месту нахождения средства размещения в срок </a:t>
            </a:r>
            <a:r>
              <a:rPr lang="ru-RU" sz="2200" dirty="0" smtClean="0">
                <a:solidFill>
                  <a:srgbClr val="C00000"/>
                </a:solidFill>
              </a:rPr>
              <a:t>не позднее 28-го числа </a:t>
            </a:r>
            <a:r>
              <a:rPr lang="ru-RU" sz="2200" dirty="0" smtClean="0"/>
              <a:t>месяца, следующего за истекшим налоговым периодом.</a:t>
            </a:r>
          </a:p>
          <a:p>
            <a:pPr algn="just"/>
            <a:r>
              <a:rPr lang="ru-RU" sz="2000" b="1" dirty="0" smtClean="0"/>
              <a:t>Туристический налог включён в состав Единого Налогового Платежа</a:t>
            </a:r>
            <a:r>
              <a:rPr lang="ru-RU" sz="2000" dirty="0" smtClean="0"/>
              <a:t>. Это изменение отменяет ранее действовавший порядок, согласно которому туристический налог уплачивался отдельно от </a:t>
            </a:r>
            <a:r>
              <a:rPr lang="ru-RU" sz="2000" dirty="0"/>
              <a:t>ЕНП. </a:t>
            </a:r>
            <a:r>
              <a:rPr lang="ru-RU" sz="2000" u="sng" dirty="0" smtClean="0"/>
              <a:t>(</a:t>
            </a:r>
            <a:r>
              <a:rPr lang="ru-RU" sz="2000" u="sng" dirty="0">
                <a:hlinkClick r:id="rId3"/>
              </a:rPr>
              <a:t>п. 1 ст. 58, </a:t>
            </a:r>
            <a:r>
              <a:rPr lang="ru-RU" sz="2000" u="sng" dirty="0">
                <a:hlinkClick r:id="rId4"/>
              </a:rPr>
              <a:t>ст. 418.8 НК РФ, </a:t>
            </a:r>
            <a:r>
              <a:rPr lang="ru-RU" sz="2000" u="sng" dirty="0">
                <a:hlinkClick r:id="rId5"/>
              </a:rPr>
              <a:t>п. 3 ст. 1 Федерального закона от 29.10.2024 N 362-ФЗ)</a:t>
            </a:r>
          </a:p>
          <a:p>
            <a:pPr algn="just"/>
            <a:endParaRPr lang="ru-RU" sz="2000" dirty="0" smtClean="0"/>
          </a:p>
        </p:txBody>
      </p:sp>
    </p:spTree>
    <p:extLst>
      <p:ext uri="{BB962C8B-B14F-4D97-AF65-F5344CB8AC3E}">
        <p14:creationId xmlns:p14="http://schemas.microsoft.com/office/powerpoint/2010/main" val="201804971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CustomShape 1"/>
          <p:cNvSpPr/>
          <p:nvPr/>
        </p:nvSpPr>
        <p:spPr>
          <a:xfrm>
            <a:off x="4692240" y="5677200"/>
            <a:ext cx="4197240" cy="130608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5400" tIns="47520" rIns="95400" bIns="47520" anchor="ctr">
            <a:noAutofit/>
          </a:bodyPr>
          <a:lstStyle/>
          <a:p>
            <a:pPr algn="r"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  <a:p>
            <a:pPr algn="r">
              <a:lnSpc>
                <a:spcPct val="100000"/>
              </a:lnSpc>
            </a:pPr>
            <a:endParaRPr lang="ru-RU" sz="1800" b="0" strike="noStrike" spc="-1">
              <a:latin typeface="Arial"/>
            </a:endParaRPr>
          </a:p>
        </p:txBody>
      </p:sp>
      <p:sp>
        <p:nvSpPr>
          <p:cNvPr id="323" name="CustomShape 2"/>
          <p:cNvSpPr/>
          <p:nvPr/>
        </p:nvSpPr>
        <p:spPr>
          <a:xfrm>
            <a:off x="714960" y="3507120"/>
            <a:ext cx="8101440" cy="153108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5400" tIns="47520" rIns="95400" bIns="47520" anchor="ctr"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sz="2300" b="1" strike="noStrike" spc="-1" dirty="0">
                <a:solidFill>
                  <a:srgbClr val="FFFFFF"/>
                </a:solidFill>
                <a:latin typeface="Arial Narrow"/>
                <a:ea typeface="DejaVu Sans"/>
              </a:rPr>
              <a:t>Спасибо за внимание!</a:t>
            </a:r>
            <a:r>
              <a:t/>
            </a:r>
            <a:br/>
            <a:endParaRPr lang="ru-RU" sz="2300" b="0" strike="noStrike" spc="-1">
              <a:latin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38383</TotalTime>
  <Words>650</Words>
  <Application>Microsoft Office PowerPoint</Application>
  <PresentationFormat>Произвольный</PresentationFormat>
  <Paragraphs>76</Paragraphs>
  <Slides>8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5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Office Theme</vt:lpstr>
      <vt:lpstr>Office Theme</vt:lpstr>
      <vt:lpstr>Office Theme</vt:lpstr>
      <vt:lpstr>Office Theme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Ekaterina Ivanova</dc:creator>
  <cp:lastModifiedBy>u1031</cp:lastModifiedBy>
  <cp:revision>752</cp:revision>
  <cp:lastPrinted>2024-09-19T12:20:14Z</cp:lastPrinted>
  <dcterms:created xsi:type="dcterms:W3CDTF">2019-04-30T10:46:03Z</dcterms:created>
  <dcterms:modified xsi:type="dcterms:W3CDTF">2024-11-29T11:15:14Z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14.0000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0</vt:i4>
  </property>
  <property fmtid="{D5CDD505-2E9C-101B-9397-08002B2CF9AE}" pid="8" name="PresentationFormat">
    <vt:lpwstr>Произвольный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20</vt:i4>
  </property>
</Properties>
</file>