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6" r:id="rId4"/>
    <p:sldId id="267" r:id="rId5"/>
    <p:sldId id="276" r:id="rId6"/>
    <p:sldId id="271" r:id="rId7"/>
    <p:sldId id="272" r:id="rId8"/>
    <p:sldId id="273" r:id="rId9"/>
    <p:sldId id="274" r:id="rId10"/>
    <p:sldId id="275" r:id="rId11"/>
    <p:sldId id="277" r:id="rId12"/>
    <p:sldId id="278" r:id="rId13"/>
    <p:sldId id="270" r:id="rId14"/>
  </p:sldIdLst>
  <p:sldSz cx="10693400" cy="7561263"/>
  <p:notesSz cx="9144000" cy="6858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D8C90"/>
    <a:srgbClr val="504F53"/>
    <a:srgbClr val="005AA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09" autoAdjust="0"/>
  </p:normalViewPr>
  <p:slideViewPr>
    <p:cSldViewPr showGuides="1">
      <p:cViewPr>
        <p:scale>
          <a:sx n="75" d="100"/>
          <a:sy n="75" d="100"/>
        </p:scale>
        <p:origin x="-642" y="-55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6"/>
        <p:guide pos="6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52725" y="514350"/>
            <a:ext cx="3638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638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187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23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0363" indent="3175">
              <a:defRPr>
                <a:latin typeface="+mj-lt"/>
              </a:defRPr>
            </a:lvl2pPr>
            <a:lvl3pPr marL="628650" indent="-260350">
              <a:tabLst/>
              <a:defRPr>
                <a:latin typeface="+mj-lt"/>
              </a:defRPr>
            </a:lvl3pPr>
            <a:lvl4pPr marL="0" indent="360363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39"/>
            <a:ext cx="1080120" cy="4154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51"/>
            <a:ext cx="8580438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25" y="1771650"/>
            <a:ext cx="8561139" cy="5324475"/>
          </a:xfrm>
        </p:spPr>
        <p:txBody>
          <a:bodyPr/>
          <a:lstStyle>
            <a:lvl1pPr marL="363538" indent="0">
              <a:buFontTx/>
              <a:buNone/>
              <a:defRPr b="1">
                <a:latin typeface="+mj-lt"/>
              </a:defRPr>
            </a:lvl1pPr>
            <a:lvl2pPr marL="363538" indent="0">
              <a:defRPr>
                <a:latin typeface="+mj-lt"/>
              </a:defRPr>
            </a:lvl2pPr>
            <a:lvl3pPr marL="628650" indent="-260350">
              <a:defRPr>
                <a:latin typeface="+mj-lt"/>
              </a:defRPr>
            </a:lvl3pPr>
            <a:lvl4pPr marL="0" indent="360363">
              <a:defRPr>
                <a:latin typeface="+mj-lt"/>
              </a:defRPr>
            </a:lvl4pPr>
            <a:lvl5pPr marL="1435100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6" y="552451"/>
            <a:ext cx="8581267" cy="1219199"/>
          </a:xfrm>
        </p:spPr>
        <p:txBody>
          <a:bodyPr/>
          <a:lstStyle>
            <a:lvl1pPr marL="0" marR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58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4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25" y="1771650"/>
            <a:ext cx="4297420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25" y="2397901"/>
            <a:ext cx="4297420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1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1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7" y="2108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5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5" cy="720080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540271"/>
            <a:ext cx="8588251" cy="122413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12" y="1764295"/>
            <a:ext cx="8588251" cy="533183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0" y="6660951"/>
            <a:ext cx="724718" cy="696626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3056" rtl="0" eaLnBrk="1" latinLnBrk="0" hangingPunct="1">
        <a:lnSpc>
          <a:spcPts val="5200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3538" indent="0" algn="l" defTabSz="1043056" rtl="0" eaLnBrk="1" latinLnBrk="0" hangingPunct="1">
        <a:spcBef>
          <a:spcPct val="20000"/>
        </a:spcBef>
        <a:buFont typeface="+mj-lt"/>
        <a:buNone/>
        <a:defRPr sz="3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3538" indent="0" algn="l" defTabSz="1043056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2788" indent="-260350" algn="l" defTabSz="1043056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60363" algn="just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5100" indent="0" algn="l" defTabSz="1043056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726" y="4852201"/>
            <a:ext cx="10287072" cy="126301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000" dirty="0" smtClean="0"/>
              <a:t>Организация и порядок работы в условиях применения </a:t>
            </a:r>
            <a:br>
              <a:rPr lang="ru-RU" sz="3000" dirty="0" smtClean="0"/>
            </a:br>
            <a:r>
              <a:rPr lang="ru-RU" sz="3000" dirty="0" smtClean="0"/>
              <a:t>Единого налогового платежа и Единого налогового счета</a:t>
            </a:r>
            <a:endParaRPr lang="ru-RU" sz="3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0816" y="6709589"/>
            <a:ext cx="2071702" cy="664679"/>
          </a:xfrm>
        </p:spPr>
        <p:txBody>
          <a:bodyPr>
            <a:normAutofit/>
          </a:bodyPr>
          <a:lstStyle/>
          <a:p>
            <a:r>
              <a:rPr lang="ru-RU" sz="3000" dirty="0" smtClean="0"/>
              <a:t>21.02.2023</a:t>
            </a:r>
            <a:endParaRPr lang="ru-RU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4602" y="3780631"/>
            <a:ext cx="10204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МИ ФНС России по крупнейшим налогоплательщикам №5</a:t>
            </a:r>
            <a:br>
              <a:rPr lang="ru-RU" sz="3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3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47" t="31902" r="34471" b="9355"/>
          <a:stretch/>
        </p:blipFill>
        <p:spPr bwMode="auto">
          <a:xfrm>
            <a:off x="1098228" y="1908423"/>
            <a:ext cx="6912768" cy="493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61551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a:t>
            </a:r>
            <a:endParaRPr lang="ru-RU" sz="16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023" t="14157" r="16558" b="6190"/>
          <a:stretch/>
        </p:blipFill>
        <p:spPr bwMode="auto">
          <a:xfrm>
            <a:off x="1026220" y="1908423"/>
            <a:ext cx="7632848" cy="522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1885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612279"/>
            <a:ext cx="8581267" cy="1219199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ahoma" pitchFamily="34" charset="0"/>
                <a:ea typeface="Tahoma" pitchFamily="34" charset="0"/>
                <a:cs typeface="Tahoma" pitchFamily="34" charset="0"/>
              </a:rPr>
              <a:t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469" t="19836" r="17115" b="20629"/>
          <a:stretch/>
        </p:blipFill>
        <p:spPr bwMode="auto">
          <a:xfrm>
            <a:off x="1098228" y="2052439"/>
            <a:ext cx="8454363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342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0816" y="6781027"/>
            <a:ext cx="2214578" cy="4944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21.02.2023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="" xmlns:p14="http://schemas.microsoft.com/office/powerpoint/2010/main" val="3774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54212" y="1764407"/>
            <a:ext cx="8561139" cy="5324475"/>
          </a:xfrm>
        </p:spPr>
        <p:txBody>
          <a:bodyPr>
            <a:normAutofit lnSpcReduction="10000"/>
          </a:bodyPr>
          <a:lstStyle/>
          <a:p>
            <a:pPr lvl="3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Единый налоговый платеж </a:t>
            </a:r>
            <a:r>
              <a:rPr lang="ru-RU" sz="2000" dirty="0">
                <a:solidFill>
                  <a:schemeClr val="tx1"/>
                </a:solidFill>
                <a:latin typeface="Bahnschrift SemiBold SemiConden" pitchFamily="34" charset="0"/>
              </a:rPr>
              <a:t>(ЕНП) – это сумма денежных средств, перечисляемая налогоплательщиком на соответствующий счет, в счет исполнения обязанности перед бюджетом РФ</a:t>
            </a:r>
            <a:r>
              <a:rPr lang="ru-RU" sz="2000" dirty="0" smtClean="0">
                <a:solidFill>
                  <a:schemeClr val="tx1"/>
                </a:solidFill>
                <a:latin typeface="Bahnschrift SemiBold SemiConden" pitchFamily="34" charset="0"/>
              </a:rPr>
              <a:t>.</a:t>
            </a:r>
          </a:p>
          <a:p>
            <a:pPr lvl="3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endParaRPr lang="ru-RU" sz="1000" dirty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Единый налоговый счет </a:t>
            </a:r>
            <a:r>
              <a:rPr lang="ru-RU" sz="2000" dirty="0">
                <a:solidFill>
                  <a:schemeClr val="tx1"/>
                </a:solidFill>
                <a:latin typeface="Bahnschrift SemiBold SemiConden" pitchFamily="34" charset="0"/>
              </a:rPr>
              <a:t>(ЕНС) – это форма учета совокупной обязанности налогоплательщика и перечисленных денежных средств в качестве ЕНП, распределение которого осуществляет ФНС России.</a:t>
            </a:r>
          </a:p>
          <a:p>
            <a:pPr lvl="3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endParaRPr lang="ru-RU" sz="1000" dirty="0" smtClean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Сальдо ЕНС</a:t>
            </a:r>
            <a:r>
              <a:rPr lang="ru-RU" sz="2000" dirty="0">
                <a:solidFill>
                  <a:schemeClr val="tx1"/>
                </a:solidFill>
                <a:latin typeface="Bahnschrift SemiBold SemiConden" pitchFamily="34" charset="0"/>
              </a:rPr>
              <a:t> – это разница между совокупной обязанностью и перечисленными в качестве ЕНП денежными средствами.</a:t>
            </a:r>
          </a:p>
          <a:p>
            <a:pPr lvl="3">
              <a:lnSpc>
                <a:spcPct val="100000"/>
              </a:lnSpc>
            </a:pPr>
            <a:endParaRPr lang="en-US" sz="2000" dirty="0" smtClean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endParaRPr lang="ru-RU" sz="1000" dirty="0" smtClean="0">
              <a:solidFill>
                <a:schemeClr val="tx1"/>
              </a:solidFill>
              <a:latin typeface="Bahnschrift SemiBold SemiConden" pitchFamily="34" charset="0"/>
            </a:endParaRPr>
          </a:p>
          <a:p>
            <a:pPr lvl="3">
              <a:lnSpc>
                <a:spcPct val="100000"/>
              </a:lnSpc>
            </a:pP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itchFamily="34" charset="0"/>
              </a:rPr>
              <a:t>Совокупная обязанность</a:t>
            </a:r>
            <a:r>
              <a:rPr lang="ru-RU" sz="2000" dirty="0">
                <a:solidFill>
                  <a:schemeClr val="tx1"/>
                </a:solidFill>
                <a:latin typeface="Bahnschrift SemiBold SemiConden" pitchFamily="34" charset="0"/>
              </a:rPr>
              <a:t> – это общая сумма налогов, авансовых платежей, сборов, страховых взносов, пеней, штрафов, процентов, которую обязан уплатить (перечислить) НП, и сумма налога, подлежащая возврату в бюджетную систему РФ.</a:t>
            </a:r>
          </a:p>
          <a:p>
            <a:pPr lvl="3"/>
            <a:endParaRPr lang="ru-RU" sz="1800" dirty="0">
              <a:latin typeface="Bahnschrift SemiBold SemiConden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82204" y="540271"/>
            <a:ext cx="8580438" cy="779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Основные </a:t>
            </a:r>
            <a:r>
              <a:rPr lang="ru-RU" sz="4000" dirty="0"/>
              <a:t>термины и понятия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744" cy="7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12" y="828303"/>
            <a:ext cx="8561139" cy="7200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Порядок распределения ЕНП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744" cy="7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8155" y="3805200"/>
            <a:ext cx="1297508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Georgia Pro Cond Semibold" pitchFamily="18" charset="0"/>
                <a:ea typeface="+mj-ea"/>
                <a:cs typeface="+mj-cs"/>
              </a:rPr>
              <a:t>ЕНП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15000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 </a:t>
            </a:r>
            <a:r>
              <a:rPr kumimoji="0" lang="ru-RU" sz="16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682404" y="4075230"/>
            <a:ext cx="576064" cy="1080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28738" y="1991258"/>
            <a:ext cx="266429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Недоимка с наиболее ранним сроком уплаты </a:t>
            </a:r>
            <a:b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</a:br>
            <a:r>
              <a:rPr kumimoji="0" lang="ru-RU" sz="1400" b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1500 </a:t>
            </a:r>
            <a:r>
              <a:rPr kumimoji="0" lang="ru-RU" sz="1400" b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400" b="1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8739" y="2952539"/>
            <a:ext cx="2664296" cy="64807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Начисления с текущим сроком уплаты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4000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8739" y="3877208"/>
            <a:ext cx="2664296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Пени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300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5213" y="4741304"/>
            <a:ext cx="2659583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Проценты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200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1213" y="5668974"/>
            <a:ext cx="265958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Штрафы </a:t>
            </a:r>
            <a:b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</a:b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1000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6900" y="3877208"/>
            <a:ext cx="1728192" cy="5760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Остаток ЕНП 8000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Georgia Pro Cond Semibold" pitchFamily="18" charset="0"/>
                <a:ea typeface="+mj-ea"/>
                <a:cs typeface="+mj-cs"/>
              </a:rPr>
              <a:t>руб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Georgia Pro Cond Semibold" pitchFamily="18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28737" y="2389609"/>
            <a:ext cx="283319" cy="238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8738" y="3361717"/>
            <a:ext cx="283319" cy="238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28739" y="4214378"/>
            <a:ext cx="283319" cy="238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35213" y="5078474"/>
            <a:ext cx="283319" cy="238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4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1953" y="6006144"/>
            <a:ext cx="283319" cy="23889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6354812" y="4134054"/>
            <a:ext cx="576064" cy="1080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514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10196" y="468263"/>
            <a:ext cx="8581267" cy="91705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Единые реквизиты для уплаты всех налогов</a:t>
            </a:r>
            <a:endParaRPr lang="ru-RU" sz="3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67744" cy="7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378" t="15538" r="49756" b="11198"/>
          <a:stretch/>
        </p:blipFill>
        <p:spPr bwMode="auto">
          <a:xfrm>
            <a:off x="2199258" y="1332359"/>
            <a:ext cx="5359624" cy="568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86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defTabSz="1007915">
              <a:spcBef>
                <a:spcPts val="0"/>
              </a:spcBef>
            </a:pPr>
            <a:r>
              <a:rPr lang="ru-RU" sz="2400" dirty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Уведомления об исчисленных суммах налогов, авансовых платежей по налогам, сборов, страховых взносов, уплаченных (перечисленных) в качестве единого налогового платежа</a:t>
            </a:r>
            <a:br>
              <a:rPr lang="ru-RU" sz="2400" dirty="0">
                <a:solidFill>
                  <a:srgbClr val="002060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</a:b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82205" y="1771650"/>
            <a:ext cx="8640960" cy="5465365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Представление уведомления об исчисленных суммах налогов, авансовых платежей по налогам, сборов, страховых взносов, уплаченных (перечисленных) в качестве единого налогового платежа (далее – Уведомление), является с 01.01.2023 обязанностью налогоплательщика (</a:t>
            </a:r>
            <a:r>
              <a:rPr lang="ru-RU" sz="1700" b="0" dirty="0" err="1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пп</a:t>
            </a: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4 п.1 ст. 23 НК РФ).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u="sng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основании уведомлений происходит распределение ЕНП (определение принадлежности).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Уведомление представляется если предусмотрена уплата налогов до представления соответствующей налоговой декларации (расчета) либо если обязанность по представлению налоговой декларации (расчета) не установлена НК РФ.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Уведомление представляется в налоговый орган по месту учета не позднее 25-го числа месяца, в котором установлен срок уплаты соответствующих налогов в электронной форме по ТКС  с применением УКЭП либо через ЛК</a:t>
            </a:r>
            <a:r>
              <a:rPr lang="en-US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п.9 ст.58 НК РФ)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Уведомление является многострочным и может заполнятся сразу по всем обязательствам юридического лица и его обособленных подразделений с указанием соответствующего КПП.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Представляется головной организацией по всем КПП или по каждому КПП отдельно, как удобно налогоплательщику.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Уведомление не подается, если подана декларация. Уведомление по налогам, в отношении которых перенесены сроки уплаты, представлять не нужно.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Форма, формат и порядок заполнения Уведомления утверждены приказом ФНС России от 02.11.2022 № ЕД-7-8/1047</a:t>
            </a:r>
            <a:r>
              <a:rPr lang="en-US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@</a:t>
            </a: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85750" lvl="0" indent="-285750" algn="just" defTabSz="1007915">
              <a:spcBef>
                <a:spcPts val="0"/>
              </a:spcBef>
              <a:buFont typeface="Arial" pitchFamily="34" charset="0"/>
              <a:buChar char="•"/>
            </a:pPr>
            <a:r>
              <a:rPr lang="ru-RU" sz="1700" b="0" dirty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Уведомление можно уточнить. В случае ошибки (например, указано неправильное КПП) уточнить такое уведомление возможно, подав новое уведомление с корректным КПП и с нулевой суммой по неправильному КПП.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39815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756295"/>
            <a:ext cx="8581267" cy="923923"/>
          </a:xfrm>
        </p:spPr>
        <p:txBody>
          <a:bodyPr>
            <a:normAutofit fontScale="90000"/>
          </a:bodyPr>
          <a:lstStyle/>
          <a:p>
            <a:r>
              <a:rPr lang="ru-RU" sz="2800" dirty="0" err="1"/>
              <a:t>Cроки</a:t>
            </a:r>
            <a:r>
              <a:rPr lang="ru-RU" sz="2800" dirty="0"/>
              <a:t> представления уведомления об исчисленных суммах налогов, авансовых платежей по налогам, сборов, страховых взносов </a:t>
            </a:r>
            <a:r>
              <a:rPr lang="ru-RU" sz="3200" dirty="0"/>
              <a:t>										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904" r="22232" b="29982"/>
          <a:stretch/>
        </p:blipFill>
        <p:spPr bwMode="auto">
          <a:xfrm>
            <a:off x="666180" y="1908423"/>
            <a:ext cx="9402898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8584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54212" y="612279"/>
            <a:ext cx="8581267" cy="923924"/>
          </a:xfrm>
        </p:spPr>
        <p:txBody>
          <a:bodyPr>
            <a:noAutofit/>
          </a:bodyPr>
          <a:lstStyle/>
          <a:p>
            <a:r>
              <a:rPr lang="ru-RU" sz="2500" dirty="0" err="1"/>
              <a:t>Cроки</a:t>
            </a:r>
            <a:r>
              <a:rPr lang="ru-RU" sz="2500" dirty="0"/>
              <a:t> представления уведомления об исчисленных суммах налогов, авансовых платежей по налогам, сборов, страховых взносов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contrast="4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0" r="30688" b="13509"/>
          <a:stretch/>
        </p:blipFill>
        <p:spPr bwMode="auto">
          <a:xfrm>
            <a:off x="666180" y="1692399"/>
            <a:ext cx="9095103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537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6" y="552452"/>
            <a:ext cx="8581267" cy="1067940"/>
          </a:xfrm>
        </p:spPr>
        <p:txBody>
          <a:bodyPr>
            <a:noAutofit/>
          </a:bodyPr>
          <a:lstStyle/>
          <a:p>
            <a:r>
              <a:rPr lang="ru-RU" sz="2500" dirty="0" err="1"/>
              <a:t>Cроки</a:t>
            </a:r>
            <a:r>
              <a:rPr lang="ru-RU" sz="2500" dirty="0"/>
              <a:t> представления уведомления об исчисленных суммах налогов, авансовых платежей по налогам, сборов, страховых взносов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562" r="44941" b="18115"/>
          <a:stretch/>
        </p:blipFill>
        <p:spPr bwMode="auto">
          <a:xfrm>
            <a:off x="594171" y="1692399"/>
            <a:ext cx="918473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5367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61196" y="552452"/>
            <a:ext cx="8581267" cy="995931"/>
          </a:xfrm>
        </p:spPr>
        <p:txBody>
          <a:bodyPr>
            <a:noAutofit/>
          </a:bodyPr>
          <a:lstStyle/>
          <a:p>
            <a:r>
              <a:rPr lang="ru-RU" sz="2500" dirty="0" err="1"/>
              <a:t>Cроки</a:t>
            </a:r>
            <a:r>
              <a:rPr lang="ru-RU" sz="2500" dirty="0"/>
              <a:t> представления уведомления об исчисленных суммах налогов, авансовых платежей по налогам, сборов, страховых взносов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contrast="7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531" r="22121" b="7179"/>
          <a:stretch/>
        </p:blipFill>
        <p:spPr bwMode="auto">
          <a:xfrm>
            <a:off x="471531" y="1620391"/>
            <a:ext cx="9320743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9478512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830</TotalTime>
  <Words>621</Words>
  <Application>Microsoft Office PowerPoint</Application>
  <PresentationFormat>Произвольный</PresentationFormat>
  <Paragraphs>62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Present_FNS2012_A4</vt:lpstr>
      <vt:lpstr>Организация и порядок работы в условиях применения  Единого налогового платежа и Единого налогового счета</vt:lpstr>
      <vt:lpstr> Основные термины и понятия </vt:lpstr>
      <vt:lpstr>Порядок распределения ЕНП</vt:lpstr>
      <vt:lpstr>Единые реквизиты для уплаты всех налогов</vt:lpstr>
      <vt:lpstr>Уведомления об исчисленных суммах налогов, авансовых платежей по налогам, сборов, страховых взносов, уплаченных (перечисленных) в качестве единого налогового платежа </vt:lpstr>
      <vt:lpstr>Cроки представления уведомления об исчисленных суммах налогов, авансовых платежей по налогам, сборов, страховых взносов            </vt:lpstr>
      <vt:lpstr>Cроки представления уведомления об исчисленных суммах налогов, авансовых платежей по налогам, сборов, страховых взносов </vt:lpstr>
      <vt:lpstr>Cроки представления уведомления об исчисленных суммах налогов, авансовых платежей по налогам, сборов, страховых взносов</vt:lpstr>
      <vt:lpstr>Cроки представления уведомления об исчисленных суммах налогов, авансовых платежей по налогам, сборов, страховых взносов</vt:lpstr>
      <vt:lpstr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vt:lpstr>
      <vt:lpstr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vt:lpstr>
      <vt:lpstr>ОБ УТВЕРЖДЕНИИ ФОРМЫ СПРАВКИ О НАЛИЧИИ НА ДАТУ ФОРМИРОВАНИЯ СПРАВКИ ПОЛОЖИТЕЛЬНОГО, ОТРИЦАТЕЛЬНОГО ИЛИ НУЛЕВОГО САЛЬДО ЕДИНОГО НАЛОГОВОГО СЧЕТА НАЛОГОПЛАТЕЛЬЩИКА, ПЛАТЕЛЬЩИКА СБОРА, ПЛАТЕЛЬЩИКА СТРАХОВЫХ ВЗНОСОВ ИЛИ НАЛОГОВОГО АГЕНТА И ФОРМАТА ЕЕ ПРЕДСТАВЛЕНИЯ В ЭЛЕКТРОННОЙ ФОРМЕ </vt:lpstr>
      <vt:lpstr>Спасибо за внимание</vt:lpstr>
    </vt:vector>
  </TitlesOfParts>
  <Company>HP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Ведение Единого налогового счета и его концепция</dc:title>
  <dc:creator>Белоусова Наталия Васильевна</dc:creator>
  <cp:lastModifiedBy>9975-00-646</cp:lastModifiedBy>
  <cp:revision>48</cp:revision>
  <dcterms:created xsi:type="dcterms:W3CDTF">2022-12-01T07:53:47Z</dcterms:created>
  <dcterms:modified xsi:type="dcterms:W3CDTF">2023-02-28T08:05:19Z</dcterms:modified>
</cp:coreProperties>
</file>