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338" r:id="rId2"/>
    <p:sldId id="328" r:id="rId3"/>
    <p:sldId id="337" r:id="rId4"/>
    <p:sldId id="332" r:id="rId5"/>
    <p:sldId id="311" r:id="rId6"/>
    <p:sldId id="333" r:id="rId7"/>
    <p:sldId id="312" r:id="rId8"/>
    <p:sldId id="308" r:id="rId9"/>
    <p:sldId id="334" r:id="rId10"/>
    <p:sldId id="335" r:id="rId11"/>
    <p:sldId id="326" r:id="rId12"/>
    <p:sldId id="330" r:id="rId13"/>
    <p:sldId id="336" r:id="rId14"/>
  </p:sldIdLst>
  <p:sldSz cx="10693400" cy="7561263"/>
  <p:notesSz cx="6718300" cy="9867900"/>
  <p:defaultTextStyle>
    <a:defPPr>
      <a:defRPr lang="ru-RU"/>
    </a:defPPr>
    <a:lvl1pPr marL="0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0425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0850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1275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1701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2123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2551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2974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3396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9"/>
    <a:srgbClr val="3DA980"/>
    <a:srgbClr val="0000FF"/>
    <a:srgbClr val="FF5050"/>
    <a:srgbClr val="C31B43"/>
    <a:srgbClr val="9A1652"/>
    <a:srgbClr val="4F81BD"/>
    <a:srgbClr val="FF6969"/>
    <a:srgbClr val="18757A"/>
    <a:srgbClr val="871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28" autoAdjust="0"/>
  </p:normalViewPr>
  <p:slideViewPr>
    <p:cSldViewPr showGuides="1">
      <p:cViewPr>
        <p:scale>
          <a:sx n="110" d="100"/>
          <a:sy n="110" d="100"/>
        </p:scale>
        <p:origin x="-58" y="1099"/>
      </p:cViewPr>
      <p:guideLst>
        <p:guide orient="horz" pos="2381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0539581741573E-2"/>
          <c:y val="0.11996850777264065"/>
          <c:w val="0.9711946041825843"/>
          <c:h val="0.7734055190448924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circle"/>
            <c:size val="9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56</c:v>
                </c:pt>
                <c:pt idx="1">
                  <c:v>41</c:v>
                </c:pt>
                <c:pt idx="2">
                  <c:v>36</c:v>
                </c:pt>
                <c:pt idx="3">
                  <c:v>31</c:v>
                </c:pt>
                <c:pt idx="4">
                  <c:v>29</c:v>
                </c:pt>
                <c:pt idx="5">
                  <c:v>26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 formatCode="0.00%">
                  <c:v>5.6000000000000001E-2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22560"/>
        <c:axId val="45932544"/>
      </c:lineChart>
      <c:catAx>
        <c:axId val="45922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932544"/>
        <c:crosses val="autoZero"/>
        <c:auto val="1"/>
        <c:lblAlgn val="ctr"/>
        <c:lblOffset val="100"/>
        <c:noMultiLvlLbl val="0"/>
      </c:catAx>
      <c:valAx>
        <c:axId val="45932544"/>
        <c:scaling>
          <c:orientation val="minMax"/>
          <c:min val="20"/>
        </c:scaling>
        <c:delete val="1"/>
        <c:axPos val="l"/>
        <c:numFmt formatCode="General" sourceLinked="1"/>
        <c:majorTickMark val="out"/>
        <c:minorTickMark val="none"/>
        <c:tickLblPos val="nextTo"/>
        <c:crossAx val="45922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02196337159121E-2"/>
          <c:y val="5.2724699816726547E-2"/>
          <c:w val="0.98628442993513543"/>
          <c:h val="0.8711171980122342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9"/>
            <c:spPr>
              <a:ln>
                <a:solidFill>
                  <a:srgbClr val="00B05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0.00%</c:formatCode>
                <c:ptCount val="6"/>
                <c:pt idx="0">
                  <c:v>5.6000000000000001E-2</c:v>
                </c:pt>
                <c:pt idx="1">
                  <c:v>6.9000000000000006E-2</c:v>
                </c:pt>
                <c:pt idx="2">
                  <c:v>8.2000000000000003E-2</c:v>
                </c:pt>
                <c:pt idx="3">
                  <c:v>8.8999999999999996E-2</c:v>
                </c:pt>
                <c:pt idx="4">
                  <c:v>9.5000000000000001E-2</c:v>
                </c:pt>
                <c:pt idx="5">
                  <c:v>0.105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55712"/>
        <c:axId val="45961984"/>
      </c:lineChart>
      <c:catAx>
        <c:axId val="45955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961984"/>
        <c:crosses val="autoZero"/>
        <c:auto val="1"/>
        <c:lblAlgn val="ctr"/>
        <c:lblOffset val="100"/>
        <c:noMultiLvlLbl val="0"/>
      </c:catAx>
      <c:valAx>
        <c:axId val="4596198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4595571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71359592523906"/>
          <c:y val="0.4422476687605284"/>
          <c:w val="0.4279574349288825"/>
          <c:h val="0.3581202123796085"/>
        </c:manualLayout>
      </c:layout>
      <c:lineChart>
        <c:grouping val="standar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Результативность</c:v>
                </c:pt>
                <c:pt idx="1">
                  <c:v>Качество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534080"/>
        <c:axId val="53635328"/>
      </c:lineChart>
      <c:catAx>
        <c:axId val="53534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635328"/>
        <c:crosses val="autoZero"/>
        <c:auto val="1"/>
        <c:lblAlgn val="ctr"/>
        <c:lblOffset val="100"/>
        <c:noMultiLvlLbl val="0"/>
      </c:catAx>
      <c:valAx>
        <c:axId val="5363532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535340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0.57634</cdr:x>
      <cdr:y>0.57292</cdr:y>
    </cdr:from>
    <cdr:to>
      <cdr:x>0.60798</cdr:x>
      <cdr:y>0.61079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3278592" y="2722864"/>
          <a:ext cx="180000" cy="180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3DA980"/>
        </a:solidFill>
        <a:ln xmlns:a="http://schemas.openxmlformats.org/drawingml/2006/main">
          <a:solidFill>
            <a:srgbClr val="3DA98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520425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040850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561275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081701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602123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122551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642974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163396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0.27417</cdr:x>
      <cdr:y>0.66</cdr:y>
    </cdr:from>
    <cdr:to>
      <cdr:x>0.30581</cdr:x>
      <cdr:y>0.69787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1559667" y="3136723"/>
          <a:ext cx="180000" cy="180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3DA980"/>
        </a:solidFill>
        <a:ln xmlns:a="http://schemas.openxmlformats.org/drawingml/2006/main">
          <a:solidFill>
            <a:srgbClr val="3DA98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520425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040850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561275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081701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602123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122551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642974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163396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0.55721</cdr:x>
      <cdr:y>0.46258</cdr:y>
    </cdr:from>
    <cdr:to>
      <cdr:x>0.58885</cdr:x>
      <cdr:y>0.50046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3169757" y="2198482"/>
          <a:ext cx="180000" cy="180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520425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040850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561275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081701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602123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122551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642974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163396" algn="l" defTabSz="104085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2"/>
            <a:ext cx="2911263" cy="493395"/>
          </a:xfrm>
          <a:prstGeom prst="rect">
            <a:avLst/>
          </a:prstGeom>
        </p:spPr>
        <p:txBody>
          <a:bodyPr vert="horz" lIns="89793" tIns="44898" rIns="89793" bIns="448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87" y="12"/>
            <a:ext cx="2911263" cy="493395"/>
          </a:xfrm>
          <a:prstGeom prst="rect">
            <a:avLst/>
          </a:prstGeom>
        </p:spPr>
        <p:txBody>
          <a:bodyPr vert="horz" lIns="89793" tIns="44898" rIns="89793" bIns="44898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741363"/>
            <a:ext cx="52324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93" tIns="44898" rIns="89793" bIns="448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0" y="4687269"/>
            <a:ext cx="5374640" cy="4440555"/>
          </a:xfrm>
          <a:prstGeom prst="rect">
            <a:avLst/>
          </a:prstGeom>
        </p:spPr>
        <p:txBody>
          <a:bodyPr vert="horz" lIns="89793" tIns="44898" rIns="89793" bIns="448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2806"/>
            <a:ext cx="2911263" cy="493395"/>
          </a:xfrm>
          <a:prstGeom prst="rect">
            <a:avLst/>
          </a:prstGeom>
        </p:spPr>
        <p:txBody>
          <a:bodyPr vert="horz" lIns="89793" tIns="44898" rIns="89793" bIns="448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87" y="9372806"/>
            <a:ext cx="2911263" cy="493395"/>
          </a:xfrm>
          <a:prstGeom prst="rect">
            <a:avLst/>
          </a:prstGeom>
        </p:spPr>
        <p:txBody>
          <a:bodyPr vert="horz" lIns="89793" tIns="44898" rIns="89793" bIns="44898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1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425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0850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1275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1701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2123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2551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2974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3396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3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3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19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55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36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0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0425" indent="0">
              <a:buNone/>
              <a:defRPr sz="3200"/>
            </a:lvl2pPr>
            <a:lvl3pPr marL="1040850" indent="0">
              <a:buNone/>
              <a:defRPr sz="2700"/>
            </a:lvl3pPr>
            <a:lvl4pPr marL="1561275" indent="0">
              <a:buNone/>
              <a:defRPr sz="2300"/>
            </a:lvl4pPr>
            <a:lvl5pPr marL="2081701" indent="0">
              <a:buNone/>
              <a:defRPr sz="2300"/>
            </a:lvl5pPr>
            <a:lvl6pPr marL="2602123" indent="0">
              <a:buNone/>
              <a:defRPr sz="2300"/>
            </a:lvl6pPr>
            <a:lvl7pPr marL="3122551" indent="0">
              <a:buNone/>
              <a:defRPr sz="2300"/>
            </a:lvl7pPr>
            <a:lvl8pPr marL="3642974" indent="0">
              <a:buNone/>
              <a:defRPr sz="2300"/>
            </a:lvl8pPr>
            <a:lvl9pPr marL="4163396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9" y="1771663"/>
            <a:ext cx="8561139" cy="5324475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59599" indent="3175">
              <a:defRPr>
                <a:latin typeface="+mj-lt"/>
              </a:defRPr>
            </a:lvl2pPr>
            <a:lvl3pPr marL="627321" indent="-259799">
              <a:tabLst/>
              <a:defRPr>
                <a:latin typeface="+mj-lt"/>
              </a:defRPr>
            </a:lvl3pPr>
            <a:lvl4pPr marL="0" indent="359599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5"/>
            <a:ext cx="1080120" cy="415498"/>
          </a:xfrm>
          <a:prstGeom prst="rect">
            <a:avLst/>
          </a:prstGeom>
          <a:noFill/>
        </p:spPr>
        <p:txBody>
          <a:bodyPr wrap="square" lIns="91248" tIns="45625" rIns="91248" bIns="45625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65"/>
            <a:ext cx="8580438" cy="1219199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9" y="1771663"/>
            <a:ext cx="8561139" cy="5324475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62765" indent="0">
              <a:defRPr>
                <a:latin typeface="+mj-lt"/>
              </a:defRPr>
            </a:lvl2pPr>
            <a:lvl3pPr marL="627321" indent="-259799">
              <a:defRPr>
                <a:latin typeface="+mj-lt"/>
              </a:defRPr>
            </a:lvl3pPr>
            <a:lvl4pPr marL="0" indent="359599">
              <a:defRPr>
                <a:latin typeface="+mj-lt"/>
              </a:defRPr>
            </a:lvl4pPr>
            <a:lvl5pPr marL="143206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65"/>
            <a:ext cx="8581268" cy="1219199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" y="2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4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08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1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21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25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3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8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8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5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5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25" y="540277"/>
            <a:ext cx="8588251" cy="122413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25" y="1764295"/>
            <a:ext cx="8588251" cy="5331830"/>
          </a:xfrm>
          <a:prstGeom prst="rect">
            <a:avLst/>
          </a:prstGeom>
        </p:spPr>
        <p:txBody>
          <a:bodyPr vert="horz" lIns="104087" tIns="52043" rIns="104087" bIns="5204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85"/>
            <a:ext cx="2495127" cy="402567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85"/>
            <a:ext cx="3386243" cy="402567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4" y="6660951"/>
            <a:ext cx="724718" cy="69662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40850" rtl="0" eaLnBrk="1" latinLnBrk="0" hangingPunct="1">
        <a:lnSpc>
          <a:spcPts val="5194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2765" indent="0" algn="l" defTabSz="1040850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2765" indent="0" algn="l" defTabSz="1040850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82" indent="-259799" algn="l" defTabSz="104085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59599" algn="just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2066" indent="0" algn="l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2336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761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188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3612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2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85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7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70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123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55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974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396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15.gif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jpeg"/><Relationship Id="rId5" Type="http://schemas.openxmlformats.org/officeDocument/2006/relationships/image" Target="../media/image4.gif"/><Relationship Id="rId10" Type="http://schemas.openxmlformats.org/officeDocument/2006/relationships/image" Target="../media/image20.png"/><Relationship Id="rId4" Type="http://schemas.openxmlformats.org/officeDocument/2006/relationships/image" Target="../media/image16.gif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12" y="756295"/>
            <a:ext cx="1368152" cy="143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7084" y="3708636"/>
            <a:ext cx="9673342" cy="1620619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marL="0" marR="0" indent="0" algn="l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latin typeface="Arial Narrow" panose="020B0606020202030204" pitchFamily="34" charset="0"/>
              </a:rPr>
              <a:t>ПУБЛИЧНАЯ ДЕКЛАРАЦИЯ ЦЕЛЕЙ И ЗАДАЧ</a:t>
            </a:r>
            <a:endParaRPr lang="ru-RU" sz="4000" dirty="0">
              <a:latin typeface="Arial Narrow" panose="020B060602020203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340762" y="5329255"/>
            <a:ext cx="2016224" cy="840225"/>
          </a:xfrm>
          <a:prstGeom prst="rect">
            <a:avLst/>
          </a:prstGeom>
        </p:spPr>
        <p:txBody>
          <a:bodyPr vert="horz" lIns="104087" tIns="52043" rIns="104087" bIns="52043" rtlCol="0">
            <a:normAutofit/>
          </a:bodyPr>
          <a:lstStyle>
            <a:lvl1pPr marL="362765" indent="0" algn="l" defTabSz="1040850" rtl="0" eaLnBrk="1" latinLnBrk="0" hangingPunct="1">
              <a:spcBef>
                <a:spcPct val="20000"/>
              </a:spcBef>
              <a:buFontTx/>
              <a:buNone/>
              <a:defRPr sz="37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59599" indent="3175" algn="l" defTabSz="104085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627321" indent="-259799" algn="l" defTabSz="104085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4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359599" algn="just" defTabSz="1040850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432066" indent="0" algn="l" defTabSz="1040850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862336" indent="-260212" algn="l" defTabSz="10408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2761" indent="-260212" algn="l" defTabSz="10408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3188" indent="-260212" algn="l" defTabSz="10408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3612" indent="-260212" algn="l" defTabSz="10408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0"/>
              </a:spcBef>
            </a:pPr>
            <a:r>
              <a:rPr lang="ru-RU" dirty="0" smtClean="0">
                <a:latin typeface="Arial Narrow" panose="020B0606020202030204" pitchFamily="34" charset="0"/>
              </a:rPr>
              <a:t>2018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0512" y="2700524"/>
            <a:ext cx="4176464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ФЕДЕРАЛЬНАЯ НАЛОГОВАЯ СЛУЖБА</a:t>
            </a:r>
          </a:p>
        </p:txBody>
      </p:sp>
    </p:spTree>
    <p:extLst>
      <p:ext uri="{BB962C8B-B14F-4D97-AF65-F5344CB8AC3E}">
        <p14:creationId xmlns:p14="http://schemas.microsoft.com/office/powerpoint/2010/main" val="4657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4212" y="571681"/>
            <a:ext cx="943304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5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V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43056">
              <a:lnSpc>
                <a:spcPts val="25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УСЛУГ, ОКАЗЫВАЕМЫХ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НАЛОГОПЛАТЕЛЬЩИКАМ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 ПЛАТЕЛЬЩИКАМ СТРАХОВЫХ ВЗНОСОВ, ПОВЫШЕНИЕ НАЛОГОВОЙ ГРАМОТНОСТИ НАСЕЛЕНИЯ И ФОРМИРОВАНИЕ ПОЛОЖИТЕЛЬНОГО ИМИДЖА НАЛОГОВОЙ СЛУЖБЫ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6260" y="1912254"/>
            <a:ext cx="4392488" cy="5510089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lnSpc>
                <a:spcPts val="2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algn="just" defTabSz="1043056">
              <a:lnSpc>
                <a:spcPts val="2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1. Повышение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качества обслуживания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налогоплательщиков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 плательщиков страховых взносов, в т. ч. посредством стандартизации и унификации форм документов, представляемых в налоговые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органы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043056">
              <a:lnSpc>
                <a:spcPts val="2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Развитие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онлайн услуг для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налогоплательщиков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 плательщиков страховых взносов и расширение способов исполнения ими </a:t>
            </a:r>
            <a:r>
              <a:rPr lang="ru-RU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своих </a:t>
            </a:r>
            <a:r>
              <a:rPr lang="ru-RU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обязательств </a:t>
            </a:r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(совершенствование личных кабинетов налогоплательщиков – юридических, физических лиц и индивидуальных предпринимателей, развитие единого контакт-центра)</a:t>
            </a:r>
          </a:p>
          <a:p>
            <a:pPr algn="just" defTabSz="1043056">
              <a:lnSpc>
                <a:spcPts val="2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3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налоговой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грамотности и информированности налогоплательщиков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 плательщиков страховых взносов, в том числе с привлечением средств массовой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информации</a:t>
            </a:r>
          </a:p>
          <a:p>
            <a:pPr algn="just" defTabSz="1043056">
              <a:lnSpc>
                <a:spcPts val="2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4. Развитие принципа экстерриториальности обслуживания налогоплательщиков при их личном визите в налоговый орган или МФЦ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3" y="4014778"/>
            <a:ext cx="722828" cy="51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18" y="5821397"/>
            <a:ext cx="667458" cy="43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25" y="2628503"/>
            <a:ext cx="751882" cy="50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06740" y="2016867"/>
            <a:ext cx="4248472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ОЖИДАЕМЫЙ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РЕЗУЛЬТАТ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94772" y="2556495"/>
            <a:ext cx="424847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Сохранение стабильно высокой доли налогоплательщиков,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удовлетворительно оценивающих качество работы налоговых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органов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91753" y="5595651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2014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53150" y="5607586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2016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41940" y="5586070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2017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57764" y="5596130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2015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81320" y="6469151"/>
            <a:ext cx="36298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* </a:t>
            </a:r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Плановые значения показателя </a:t>
            </a:r>
            <a:r>
              <a:rPr lang="ru-RU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соответствии с Проектом государственной программы Российской Федерации «Управление государственными финансами и регулирование финансовых рынков»</a:t>
            </a:r>
          </a:p>
        </p:txBody>
      </p:sp>
      <p:sp>
        <p:nvSpPr>
          <p:cNvPr id="3" name="Улыбающееся лицо 2"/>
          <p:cNvSpPr/>
          <p:nvPr/>
        </p:nvSpPr>
        <p:spPr>
          <a:xfrm>
            <a:off x="6001419" y="4755301"/>
            <a:ext cx="720000" cy="720000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Улыбающееся лицо 28"/>
          <p:cNvSpPr/>
          <p:nvPr/>
        </p:nvSpPr>
        <p:spPr>
          <a:xfrm>
            <a:off x="6790744" y="4467269"/>
            <a:ext cx="720000" cy="720000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Улыбающееся лицо 29"/>
          <p:cNvSpPr/>
          <p:nvPr/>
        </p:nvSpPr>
        <p:spPr>
          <a:xfrm>
            <a:off x="7590747" y="4231341"/>
            <a:ext cx="720000" cy="720000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Улыбающееся лицо 30"/>
          <p:cNvSpPr/>
          <p:nvPr/>
        </p:nvSpPr>
        <p:spPr>
          <a:xfrm>
            <a:off x="8408644" y="4218963"/>
            <a:ext cx="720000" cy="720000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79732" y="4366414"/>
            <a:ext cx="1008332" cy="42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79,3% 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71820" y="4091899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83,8% 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75537" y="3865988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83,9% 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298186" y="3859235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83,9%* 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047864" y="5586070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2018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Улыбающееся лицо 36"/>
          <p:cNvSpPr/>
          <p:nvPr/>
        </p:nvSpPr>
        <p:spPr>
          <a:xfrm>
            <a:off x="9257600" y="4089867"/>
            <a:ext cx="720000" cy="720000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179416" y="3730139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84,0%* 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4212" y="638264"/>
            <a:ext cx="9433048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5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VI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5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ОПТИМИЗАЦИЯ ПРОЦЕДУР, СВЯЗАННЫХ С РЕГИСТРАЦИЕЙ ЮРИДИЧЕСКИХ ЛИЦ И ИНДИВИДУАЛЬНЫХ ПРЕДПРИНИМАТЕЛЕЙ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8269" y="1703433"/>
            <a:ext cx="3456383" cy="4350797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indent="265113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процедур государственной регистрации</a:t>
            </a:r>
          </a:p>
          <a:p>
            <a:pPr marL="342900" indent="-342900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endPara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342900" indent="-342900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endPara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2.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Обеспечение достоверности сведений Единого государственного реестра юридических лиц и Единого государственного реестра индивидуальных предпринимателей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6" y="2283207"/>
            <a:ext cx="82610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53295" y="2052439"/>
            <a:ext cx="3767188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60043" y="2505753"/>
            <a:ext cx="43924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Расширение возможностей он-</a:t>
            </a:r>
            <a:r>
              <a:rPr lang="ru-RU" sz="1800" b="1" i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лайн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регистрации</a:t>
            </a:r>
            <a:r>
              <a:rPr lang="ru-RU" sz="8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endParaRPr lang="ru-RU" sz="800" b="1" i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Количество пакетов электронных документов, направленных на государственную регистрацию через Интернет, тыс. ед.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2" name="Группа 3"/>
          <p:cNvGrpSpPr>
            <a:grpSpLocks/>
          </p:cNvGrpSpPr>
          <p:nvPr/>
        </p:nvGrpSpPr>
        <p:grpSpPr bwMode="auto">
          <a:xfrm>
            <a:off x="632215" y="4721941"/>
            <a:ext cx="643993" cy="562264"/>
            <a:chOff x="937692" y="2537617"/>
            <a:chExt cx="525831" cy="621260"/>
          </a:xfrm>
        </p:grpSpPr>
        <p:pic>
          <p:nvPicPr>
            <p:cNvPr id="23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466" y="2537617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Рисунок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316" y="2593479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Рисунок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692" y="2670967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7" name="Прямая соединительная линия 26"/>
          <p:cNvCxnSpPr/>
          <p:nvPr/>
        </p:nvCxnSpPr>
        <p:spPr>
          <a:xfrm flipH="1">
            <a:off x="6272910" y="4356695"/>
            <a:ext cx="2830707" cy="165618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8204488" y="4270856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705,1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957373" y="6604821"/>
            <a:ext cx="1008332" cy="4642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2018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62570" y="6677874"/>
            <a:ext cx="1008332" cy="410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2014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21"/>
          <p:cNvSpPr>
            <a:spLocks noChangeArrowheads="1"/>
          </p:cNvSpPr>
          <p:nvPr/>
        </p:nvSpPr>
        <p:spPr bwMode="auto">
          <a:xfrm>
            <a:off x="6493783" y="6653981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2015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5" name="Прямоугольник 21"/>
          <p:cNvSpPr>
            <a:spLocks noChangeArrowheads="1"/>
          </p:cNvSpPr>
          <p:nvPr/>
        </p:nvSpPr>
        <p:spPr bwMode="auto">
          <a:xfrm>
            <a:off x="7390864" y="6625204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2016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6" name="Прямоугольник 21"/>
          <p:cNvSpPr>
            <a:spLocks noChangeArrowheads="1"/>
          </p:cNvSpPr>
          <p:nvPr/>
        </p:nvSpPr>
        <p:spPr bwMode="auto">
          <a:xfrm>
            <a:off x="8235301" y="6614370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2017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670736" y="5724847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90,5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526834" y="5251154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181,6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390241" y="4759876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408,5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9029539" y="3842017"/>
            <a:ext cx="864000" cy="86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920,0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Прямая соединительная линия 46"/>
          <p:cNvCxnSpPr/>
          <p:nvPr/>
        </p:nvCxnSpPr>
        <p:spPr>
          <a:xfrm flipV="1">
            <a:off x="8144100" y="3636854"/>
            <a:ext cx="313475" cy="8980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7250451" y="3997525"/>
            <a:ext cx="313475" cy="2991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338180" y="4147119"/>
            <a:ext cx="360040" cy="2202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8826521" y="3630935"/>
            <a:ext cx="672564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2204" y="712257"/>
            <a:ext cx="9505056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VII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МЕР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ПРОТИВОДЕЙСТВИЮ КОРРУПЦИИ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1634" y="1536652"/>
            <a:ext cx="3816424" cy="4520074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1.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Развитие автоматизированных систем налогового администрирования и дистанционных механизмов взаимодействия с налогоплательщиками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 плательщиками страховых взносов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2. Повышение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уровня правосознания государственных гражданских служащих ФНС России  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внедрение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антикоррупционных стандартов поведения, основанных на знании общих прав 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обязанностей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3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 Формирование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 государственных гражданских служащих ФНС России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негативного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отношения к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коррупции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6" y="4982995"/>
            <a:ext cx="852686" cy="85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4" y="3602942"/>
            <a:ext cx="1221603" cy="91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6016" y="1764407"/>
            <a:ext cx="3767188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34732" y="2109367"/>
            <a:ext cx="47525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Увеличение доли налогоплательщиков, высоко оценивающих работу ФНС России по противодействию коррупции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9" y="2129825"/>
            <a:ext cx="868956" cy="92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6744" y="4587235"/>
            <a:ext cx="12912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55976" y="5364807"/>
            <a:ext cx="41272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- по данным </a:t>
            </a:r>
            <a:r>
              <a:rPr lang="ru-RU" sz="1200" b="1" i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on-line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анкетирования </a:t>
            </a:r>
          </a:p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 официальном Интернет-сайте ФНС России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354617"/>
              </p:ext>
            </p:extLst>
          </p:nvPr>
        </p:nvGraphicFramePr>
        <p:xfrm>
          <a:off x="5095457" y="5940871"/>
          <a:ext cx="4585038" cy="1432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316"/>
                <a:gridCol w="1667252"/>
                <a:gridCol w="648376"/>
                <a:gridCol w="602064"/>
                <a:gridCol w="602064"/>
                <a:gridCol w="586966"/>
              </a:tblGrid>
              <a:tr h="243922">
                <a:tc gridSpan="2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Количество респондентов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2016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2017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608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A9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Высокий уровень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1 343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86%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1 003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87%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51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Средний уровень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98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6%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57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5%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91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1B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Низкий уровень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117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8%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89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8%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0">
                <a:tc gridSpan="2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1 558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100%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1 149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100%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Овал 28"/>
          <p:cNvSpPr/>
          <p:nvPr/>
        </p:nvSpPr>
        <p:spPr>
          <a:xfrm>
            <a:off x="9360370" y="3204567"/>
            <a:ext cx="720000" cy="72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87%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072038" y="5056177"/>
            <a:ext cx="1008332" cy="4642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2018 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00234" y="5073023"/>
            <a:ext cx="1008332" cy="410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2014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21"/>
          <p:cNvSpPr>
            <a:spLocks noChangeArrowheads="1"/>
          </p:cNvSpPr>
          <p:nvPr/>
        </p:nvSpPr>
        <p:spPr bwMode="auto">
          <a:xfrm>
            <a:off x="6512894" y="5075601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2015 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3" name="Прямоугольник 21"/>
          <p:cNvSpPr>
            <a:spLocks noChangeArrowheads="1"/>
          </p:cNvSpPr>
          <p:nvPr/>
        </p:nvSpPr>
        <p:spPr bwMode="auto">
          <a:xfrm>
            <a:off x="7473237" y="5064188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2016 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4" name="Прямоугольник 21"/>
          <p:cNvSpPr>
            <a:spLocks noChangeArrowheads="1"/>
          </p:cNvSpPr>
          <p:nvPr/>
        </p:nvSpPr>
        <p:spPr bwMode="auto">
          <a:xfrm>
            <a:off x="8294761" y="5059320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2017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768799" y="3716111"/>
            <a:ext cx="720000" cy="72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83%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626115" y="4165916"/>
            <a:ext cx="720000" cy="72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76%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7465872" y="3445916"/>
            <a:ext cx="720000" cy="72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86%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8370366" y="3204567"/>
            <a:ext cx="720000" cy="72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87%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758" y="396255"/>
            <a:ext cx="10153128" cy="6850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3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ЦЕЛЬ </a:t>
            </a:r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VIII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:</a:t>
            </a:r>
          </a:p>
          <a:p>
            <a:pPr defTabSz="1043056">
              <a:lnSpc>
                <a:spcPts val="23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ПОВЫШЕНИЕ 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ЭФФЕКТИВНОСТИ КОНТРОЛЬНЫХ МЕРОПРИЯТИЙ ЗА ПРОВОДИМЫМИ РЕЗИДЕНТАМИ И НЕРЕЗИДЕНТАМИ ВАЛЮТНЫМИ ОПЕРАЦИЯМИ, А ТАКЖЕ ОРГАНИЗАЦИЯ УЧЕТА И КОНТРОЛЯ ЗА ПРЕДСТАВЛЕНИЕМ РЕЗИДЕНТАМИ НАЛОГОВЫМ ОРГАНАМ УВЕДОМЛЕНИЙ ОБ ОТКРЫТИИ СЧЕТОВ (ВКЛАДОВ) В БАНКАХ ЗА ПРЕДЕЛАМИ ТЕРРИТОРИИ РОССИЙСКОЙ ФЕДЕРАЦИИ И ОТЧЕТОВ О ДВИЖЕНИИ СРЕДСТВ ПО НИМ</a:t>
            </a: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endParaRPr lang="en-US" sz="2000" b="1" dirty="0" smtClean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     </a:t>
            </a:r>
            <a:endParaRPr lang="en-US" sz="2000" b="1" dirty="0" smtClean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</a:t>
            </a: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</a:t>
            </a:r>
            <a:endParaRPr lang="en-US" sz="2000" b="1" dirty="0" smtClean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</a:t>
            </a:r>
            <a:endParaRPr lang="en-US" sz="20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endParaRPr lang="en-US" sz="2000" b="1" dirty="0" smtClean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                                                                                           </a:t>
            </a: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                                                                                          </a:t>
            </a:r>
            <a:endParaRPr lang="en-US" sz="20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</a:t>
            </a:r>
            <a:endParaRPr lang="en-US" sz="2000" b="1" dirty="0" smtClean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endParaRPr lang="en-US" sz="20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                                                                                          </a:t>
            </a:r>
            <a:endParaRPr lang="en-US" sz="2000" b="1" dirty="0" smtClean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endParaRPr lang="en-US" sz="20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endParaRPr lang="ru-RU" sz="2000" b="1" dirty="0" smtClean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758" y="2973211"/>
            <a:ext cx="4302902" cy="3781411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1. Совершенствование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механизма выявления нарушений валютного законодательства с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использованием риск-ориентированного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подхода к отбору объектов для проведения проверок, что позволит снизить количество проверок, повысив при этом их качество 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результативность                                                                                                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2. Автоматизация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организации и проведения мероприятий валютного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контроля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3. Совершенствование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информационного взаимодействия органов и агентов валютного контроля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6785" y="3074571"/>
            <a:ext cx="4392487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65292" y="3435738"/>
            <a:ext cx="50475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Достижение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заявленного уровня значений показателей результативности и качества контрольных мероприятий в валютной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сфере</a:t>
            </a: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79430443"/>
              </p:ext>
            </p:extLst>
          </p:nvPr>
        </p:nvGraphicFramePr>
        <p:xfrm>
          <a:off x="4698628" y="2851775"/>
          <a:ext cx="5688636" cy="475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942161" y="6179854"/>
            <a:ext cx="758875" cy="410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2017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62073" y="6149653"/>
            <a:ext cx="758875" cy="410882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2018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32871" y="6588943"/>
            <a:ext cx="4079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Качество контрольных мероприятий</a:t>
            </a:r>
          </a:p>
          <a:p>
            <a:endParaRPr lang="ru-RU" sz="4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4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Результативность  контрольных мероприятий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465292" y="6791359"/>
            <a:ext cx="367579" cy="0"/>
          </a:xfrm>
          <a:prstGeom prst="line">
            <a:avLst/>
          </a:prstGeom>
          <a:ln w="31750">
            <a:solidFill>
              <a:srgbClr val="1337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65292" y="7083276"/>
            <a:ext cx="367579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019108" y="708327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16606" y="5380053"/>
            <a:ext cx="758875" cy="42229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800" b="1" dirty="0" smtClean="0">
                <a:solidFill>
                  <a:srgbClr val="3DA980"/>
                </a:solidFill>
                <a:latin typeface="Arial Narrow" panose="020B0606020202030204" pitchFamily="34" charset="0"/>
                <a:ea typeface="+mj-ea"/>
                <a:cs typeface="+mj-cs"/>
              </a:rPr>
              <a:t>51%</a:t>
            </a:r>
            <a:endParaRPr lang="ru-RU" sz="1800" b="1" dirty="0">
              <a:solidFill>
                <a:srgbClr val="3DA98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97710" y="5225667"/>
            <a:ext cx="758875" cy="42229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85%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45180" y="4796719"/>
            <a:ext cx="758875" cy="42229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88%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62724" y="5867351"/>
            <a:ext cx="758875" cy="42229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800" b="1" dirty="0" smtClean="0">
                <a:solidFill>
                  <a:srgbClr val="3DA980"/>
                </a:solidFill>
                <a:latin typeface="Arial Narrow" panose="020B0606020202030204" pitchFamily="34" charset="0"/>
                <a:ea typeface="+mj-ea"/>
                <a:cs typeface="+mj-cs"/>
              </a:rPr>
              <a:t>49%</a:t>
            </a:r>
            <a:endParaRPr lang="ru-RU" sz="1800" b="1" dirty="0">
              <a:solidFill>
                <a:srgbClr val="3DA98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6258295" y="5140257"/>
            <a:ext cx="1710635" cy="422294"/>
          </a:xfrm>
          <a:custGeom>
            <a:avLst/>
            <a:gdLst>
              <a:gd name="connsiteX0" fmla="*/ 0 w 938151"/>
              <a:gd name="connsiteY0" fmla="*/ 237506 h 237506"/>
              <a:gd name="connsiteX1" fmla="*/ 391886 w 938151"/>
              <a:gd name="connsiteY1" fmla="*/ 201880 h 237506"/>
              <a:gd name="connsiteX2" fmla="*/ 605642 w 938151"/>
              <a:gd name="connsiteY2" fmla="*/ 154379 h 237506"/>
              <a:gd name="connsiteX3" fmla="*/ 795647 w 938151"/>
              <a:gd name="connsiteY3" fmla="*/ 71251 h 237506"/>
              <a:gd name="connsiteX4" fmla="*/ 938151 w 938151"/>
              <a:gd name="connsiteY4" fmla="*/ 0 h 237506"/>
              <a:gd name="connsiteX5" fmla="*/ 938151 w 938151"/>
              <a:gd name="connsiteY5" fmla="*/ 0 h 23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151" h="237506">
                <a:moveTo>
                  <a:pt x="0" y="237506"/>
                </a:moveTo>
                <a:cubicBezTo>
                  <a:pt x="145473" y="226620"/>
                  <a:pt x="290946" y="215734"/>
                  <a:pt x="391886" y="201880"/>
                </a:cubicBezTo>
                <a:cubicBezTo>
                  <a:pt x="492826" y="188026"/>
                  <a:pt x="538349" y="176150"/>
                  <a:pt x="605642" y="154379"/>
                </a:cubicBezTo>
                <a:cubicBezTo>
                  <a:pt x="672935" y="132608"/>
                  <a:pt x="740229" y="96981"/>
                  <a:pt x="795647" y="71251"/>
                </a:cubicBezTo>
                <a:cubicBezTo>
                  <a:pt x="851065" y="45521"/>
                  <a:pt x="938151" y="0"/>
                  <a:pt x="938151" y="0"/>
                </a:cubicBezTo>
                <a:lnTo>
                  <a:pt x="938151" y="0"/>
                </a:lnTo>
              </a:path>
            </a:pathLst>
          </a:custGeom>
          <a:noFill/>
          <a:ln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176585" y="5472551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6356585" y="5656204"/>
            <a:ext cx="1710635" cy="422294"/>
          </a:xfrm>
          <a:custGeom>
            <a:avLst/>
            <a:gdLst>
              <a:gd name="connsiteX0" fmla="*/ 0 w 938151"/>
              <a:gd name="connsiteY0" fmla="*/ 237506 h 237506"/>
              <a:gd name="connsiteX1" fmla="*/ 391886 w 938151"/>
              <a:gd name="connsiteY1" fmla="*/ 201880 h 237506"/>
              <a:gd name="connsiteX2" fmla="*/ 605642 w 938151"/>
              <a:gd name="connsiteY2" fmla="*/ 154379 h 237506"/>
              <a:gd name="connsiteX3" fmla="*/ 795647 w 938151"/>
              <a:gd name="connsiteY3" fmla="*/ 71251 h 237506"/>
              <a:gd name="connsiteX4" fmla="*/ 938151 w 938151"/>
              <a:gd name="connsiteY4" fmla="*/ 0 h 237506"/>
              <a:gd name="connsiteX5" fmla="*/ 938151 w 938151"/>
              <a:gd name="connsiteY5" fmla="*/ 0 h 23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151" h="237506">
                <a:moveTo>
                  <a:pt x="0" y="237506"/>
                </a:moveTo>
                <a:cubicBezTo>
                  <a:pt x="145473" y="226620"/>
                  <a:pt x="290946" y="215734"/>
                  <a:pt x="391886" y="201880"/>
                </a:cubicBezTo>
                <a:cubicBezTo>
                  <a:pt x="492826" y="188026"/>
                  <a:pt x="538349" y="176150"/>
                  <a:pt x="605642" y="154379"/>
                </a:cubicBezTo>
                <a:cubicBezTo>
                  <a:pt x="672935" y="132608"/>
                  <a:pt x="740229" y="96981"/>
                  <a:pt x="795647" y="71251"/>
                </a:cubicBezTo>
                <a:cubicBezTo>
                  <a:pt x="851065" y="45521"/>
                  <a:pt x="938151" y="0"/>
                  <a:pt x="938151" y="0"/>
                </a:cubicBezTo>
                <a:lnTo>
                  <a:pt x="938151" y="0"/>
                </a:lnTo>
              </a:path>
            </a:pathLst>
          </a:custGeom>
          <a:noFill/>
          <a:ln>
            <a:solidFill>
              <a:srgbClr val="3DA980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8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54412" y="565921"/>
            <a:ext cx="77358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algn="just">
              <a:spcAft>
                <a:spcPts val="1200"/>
              </a:spcAft>
            </a:pPr>
            <a:r>
              <a:rPr lang="ru-RU" altLang="ru-RU" sz="2400" b="1" u="sng" cap="all" dirty="0" smtClean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Миссия ФНС России </a:t>
            </a:r>
          </a:p>
          <a:p>
            <a:pPr marL="361950" algn="just"/>
            <a:r>
              <a:rPr lang="ru-RU" sz="2400" b="1" dirty="0" smtClean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эффективная </a:t>
            </a:r>
            <a:r>
              <a:rPr lang="ru-RU" sz="2400" b="1" dirty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контрольно-надзорная деятельность и высокое качество предоставляемых услуг для законного, прозрачного и комфортного ведения бизнеса, обеспечения соблюдения прав </a:t>
            </a:r>
            <a:r>
              <a:rPr lang="ru-RU" sz="2400" b="1" dirty="0" smtClean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налогоплательщиков и </a:t>
            </a:r>
            <a:r>
              <a:rPr lang="ru-RU" sz="2400" b="1" dirty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формирования финансовой основы деятельности государства</a:t>
            </a:r>
            <a:r>
              <a:rPr lang="ru-RU" sz="2400" b="1" dirty="0" smtClean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.</a:t>
            </a:r>
            <a:endParaRPr lang="ru-RU" altLang="ru-RU" sz="2400" b="1" dirty="0" smtClean="0">
              <a:solidFill>
                <a:srgbClr val="005AA9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659" y="3534796"/>
            <a:ext cx="93583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На протяжении последних лет Федеральная налоговая служба выстраивает эффективное взаимодействие с налогоплательщиками в целях исполнения ими налоговых обязательств, основанное на доверии, профессионализме и высоком качестве предоставляемых услуг.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44" y="494483"/>
            <a:ext cx="2143140" cy="225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D:\ОКРНО\Картинки для презентации\руки\руки3.jpg"/>
          <p:cNvPicPr>
            <a:picLocks noChangeAspect="1" noChangeArrowheads="1"/>
          </p:cNvPicPr>
          <p:nvPr/>
        </p:nvPicPr>
        <p:blipFill>
          <a:blip r:embed="rId3"/>
          <a:srcRect t="8627" b="7979"/>
          <a:stretch>
            <a:fillRect/>
          </a:stretch>
        </p:blipFill>
        <p:spPr bwMode="auto">
          <a:xfrm>
            <a:off x="3274998" y="4780763"/>
            <a:ext cx="3714776" cy="248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3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4" name="Picture 2" descr="map_8000px_russia_with_crimea_and_sevastopol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4" y="1170281"/>
            <a:ext cx="987330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54" y="4140671"/>
            <a:ext cx="741228" cy="12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80579" y="5905246"/>
            <a:ext cx="3377806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ПРОВЕДЕНИЕ РАБОТЫ ПО ПОВЫШЕНИЮ НАЛОГОВОЙ ГРАМОТНОСТИ 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5984" y="855886"/>
            <a:ext cx="10081120" cy="6924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1040850" rtl="0" eaLnBrk="1" latinLnBrk="0" hangingPunct="1">
              <a:lnSpc>
                <a:spcPts val="5194"/>
              </a:lnSpc>
              <a:spcBef>
                <a:spcPct val="0"/>
              </a:spcBef>
              <a:buNone/>
              <a:defRPr sz="4600" b="1" i="0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ru-RU" sz="2400" cap="none" dirty="0" smtClean="0">
                <a:latin typeface="Arial Narrow" panose="020B0606020202030204" pitchFamily="34" charset="0"/>
              </a:rPr>
              <a:t>КЛЮЧЕВЫЕ НАПРАВЛЕНИЯ ДЕЯТЕЛЬНОСТИ ФНС РОССИИ</a:t>
            </a:r>
          </a:p>
          <a:p>
            <a:pPr>
              <a:lnSpc>
                <a:spcPts val="2700"/>
              </a:lnSpc>
            </a:pPr>
            <a:r>
              <a:rPr lang="ru-RU" sz="2400" cap="none" dirty="0" smtClean="0">
                <a:latin typeface="Arial Narrow" panose="020B0606020202030204" pitchFamily="34" charset="0"/>
              </a:rPr>
              <a:t>ПО СОЗДАНИЮ БЛАГОПРИЯТНОЙ НАЛОГОВОЙ СРЕДЫ</a:t>
            </a:r>
            <a:endParaRPr lang="ru-RU" sz="2400" cap="none" dirty="0">
              <a:latin typeface="Arial Narrow" panose="020B0606020202030204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9" y="6012879"/>
            <a:ext cx="769239" cy="102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227697" y="4260179"/>
            <a:ext cx="378122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ОПТИМИЗАЦИЯ ПРОЦЕДУР, СВЯЗАННЫХ С РЕГИСТРАЦИЕЙ ЮРИДИЧЕСКИХ ЛИЦ И ИНДИВИДУАЛЬНЫХ ПРЕДПРИНИМАТЕЛЕЙ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70236" y="6341495"/>
            <a:ext cx="3974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Качество предоставления </a:t>
            </a:r>
            <a:r>
              <a:rPr lang="ru-RU" sz="1400" b="1" dirty="0" err="1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госуслуг</a:t>
            </a:r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  - фактор мотивации налогоплательщиков и плательщиков страховых взносов к добровольной уплате налогов, сборов и страховых взносов </a:t>
            </a:r>
            <a:endParaRPr lang="ru-RU" sz="1400" b="1" dirty="0">
              <a:solidFill>
                <a:srgbClr val="4BACC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77" y="5981305"/>
            <a:ext cx="763160" cy="64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402001" y="4251997"/>
            <a:ext cx="398525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РАСШИРЕНИЕ  СЕРВИСОВ  ДЛЯ ВОЗМОЖНОСТИ ПОЛУЧЕНИЯ НАЛОГОПЛАТЕЛЬЩИКОМ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И 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ПЛАТЕЛЬЩИКОМ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СТРАХОВЫХ 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ВЗНОСОВ ИНФОРМАЦИИ И УСЛУГ ЧЕРЕЗ ИНТЕРНЕТ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23906" y="4867195"/>
            <a:ext cx="396335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На Интернет-сайте ФНС России размещено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50 </a:t>
            </a:r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электронных сервисов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33078" y="6300911"/>
            <a:ext cx="3288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Размещение разъяснений на Интернет-сайте ФНС России и материалов в СМИ</a:t>
            </a:r>
            <a:endParaRPr lang="ru-RU" sz="1400" b="1" dirty="0">
              <a:solidFill>
                <a:srgbClr val="4BACC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73"/>
          <p:cNvSpPr>
            <a:spLocks noChangeArrowheads="1"/>
          </p:cNvSpPr>
          <p:nvPr/>
        </p:nvSpPr>
        <p:spPr bwMode="auto">
          <a:xfrm>
            <a:off x="1227695" y="4878054"/>
            <a:ext cx="383097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sz="1400" b="1" i="1" dirty="0" smtClean="0">
                <a:solidFill>
                  <a:srgbClr val="31859C"/>
                </a:solidFill>
                <a:latin typeface="Arial Narrow" pitchFamily="34" charset="0"/>
              </a:rPr>
              <a:t>Упрощение и сокращение процедур по регистрации юридических лиц и индивидуальных предпринимателей. Сокращение сроков регистрации.  О</a:t>
            </a:r>
            <a:r>
              <a:rPr lang="en-US" sz="1400" b="1" i="1" dirty="0" smtClean="0">
                <a:solidFill>
                  <a:srgbClr val="31859C"/>
                </a:solidFill>
                <a:latin typeface="Arial Narrow" pitchFamily="34" charset="0"/>
              </a:rPr>
              <a:t>n-line</a:t>
            </a:r>
            <a:r>
              <a:rPr lang="ru-RU" sz="1400" b="1" i="1" dirty="0" smtClean="0">
                <a:solidFill>
                  <a:srgbClr val="31859C"/>
                </a:solidFill>
                <a:latin typeface="Arial Narrow" pitchFamily="34" charset="0"/>
              </a:rPr>
              <a:t> регистрация.</a:t>
            </a:r>
            <a:r>
              <a:rPr lang="en-US" sz="1400" b="1" i="1" dirty="0" smtClean="0">
                <a:solidFill>
                  <a:srgbClr val="31859C"/>
                </a:solidFill>
                <a:latin typeface="Arial Narrow" pitchFamily="34" charset="0"/>
              </a:rPr>
              <a:t> </a:t>
            </a:r>
            <a:endParaRPr lang="ru-RU" sz="1400" b="1" i="1" dirty="0">
              <a:solidFill>
                <a:srgbClr val="31859C"/>
              </a:solidFill>
              <a:latin typeface="Arial Narrow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3" y="4515692"/>
            <a:ext cx="52159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170994" y="2513403"/>
            <a:ext cx="39740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Развитие инструментов риск-анализа и дистанционного автоматизированного</a:t>
            </a:r>
          </a:p>
          <a:p>
            <a:r>
              <a:rPr lang="ru-RU" sz="1400" b="1" i="1" dirty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к</a:t>
            </a:r>
            <a:r>
              <a:rPr lang="ru-RU" sz="1400" b="1" i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онтроля и мониторинга</a:t>
            </a:r>
            <a:endParaRPr lang="ru-RU" sz="1400" b="1" i="1" dirty="0">
              <a:solidFill>
                <a:srgbClr val="4BACC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77408" y="5901673"/>
            <a:ext cx="3349212" cy="410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СОЗДАНИЕ КОМФОРТНЫХ УСЛОВИЙ ДЛЯ УПЛАТЫ НАЛОГОВ,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СБОРОВ И СТРАХОВЫХ ВЗНОСОВ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231317" y="3374124"/>
            <a:ext cx="350834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НЕДОПУЩЕНИЕ ПРИМЕНЕНИЯ БАНКРОТСТВА ДЛЯ УКЛОНЕНИЯ ОТ УПЛАТЫ НАЛОГОВ,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СБОРОВ И СТРАХОВЫХ ВЗНОСОВ </a:t>
            </a: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3095418"/>
            <a:ext cx="683732" cy="87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235069" y="1717325"/>
            <a:ext cx="396761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ОСУЩЕСТВЛЕНИЕ НАЛОГОВОГО 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КОНТРОЛЯ 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НА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ОСНОВЕ КРИТЕРИЕВ РИСКА 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И ПОБУЖДЕНИЕ 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НАЛОГОПЛАТЕЛЬЩИКА  К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ДОБРОВОЛЬНОЙ УПЛАТЕ СВОИХ 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ОБЯЗАТЕЛЬСТВ 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48326" y="3131801"/>
            <a:ext cx="3870099" cy="8207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ОСУЩЕСТВЛЕНИЕ ВАЛЮТНОГО КОНТРОЛЯ НА ОСНОВЕ РИСК-ОРИЕНТИРОВАННОГО ПОДХОДА И АВТОМАТИЗАЦИЯ ОБМЕНА ИНФОРМАЦИЕЙ МЕЖДУ ОРГАНАМИ И АГЕНТАМИ ВАЛЮТНОГО КОНТРОЛЯ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73" y="3115878"/>
            <a:ext cx="539685" cy="80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8" y="1980431"/>
            <a:ext cx="833121" cy="73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484" y="1891315"/>
            <a:ext cx="632384" cy="63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73"/>
          <p:cNvSpPr>
            <a:spLocks noChangeArrowheads="1"/>
          </p:cNvSpPr>
          <p:nvPr/>
        </p:nvSpPr>
        <p:spPr bwMode="auto">
          <a:xfrm>
            <a:off x="6329993" y="2257346"/>
            <a:ext cx="3439033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i="1" dirty="0">
                <a:solidFill>
                  <a:srgbClr val="31859C"/>
                </a:solidFill>
                <a:latin typeface="Arial Narrow" pitchFamily="34" charset="0"/>
              </a:rPr>
              <a:t>Развитие досудебных</a:t>
            </a:r>
            <a:r>
              <a:rPr lang="ru-RU" sz="1200" b="1" i="1" dirty="0">
                <a:solidFill>
                  <a:srgbClr val="31859C"/>
                </a:solidFill>
                <a:latin typeface="Arial Narrow" pitchFamily="34" charset="0"/>
              </a:rPr>
              <a:t> </a:t>
            </a:r>
            <a:r>
              <a:rPr lang="ru-RU" sz="1400" b="1" i="1" dirty="0">
                <a:solidFill>
                  <a:srgbClr val="31859C"/>
                </a:solidFill>
                <a:latin typeface="Arial Narrow" pitchFamily="34" charset="0"/>
              </a:rPr>
              <a:t>(внесудебных) способов урегулирования налоговых споров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340881" y="1764407"/>
            <a:ext cx="3949552" cy="410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ЭФФЕКТИВНОЕ РАЗРЕШЕНИЕ СПОРОВ С БИЗНЕСОМ. СНИЖЕНИЕ НАГРУЗКИ НА СУДЫ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ольцо 12"/>
          <p:cNvSpPr/>
          <p:nvPr/>
        </p:nvSpPr>
        <p:spPr>
          <a:xfrm>
            <a:off x="1098228" y="1453754"/>
            <a:ext cx="7776864" cy="5567237"/>
          </a:xfrm>
          <a:prstGeom prst="donut">
            <a:avLst>
              <a:gd name="adj" fmla="val 8168"/>
            </a:avLst>
          </a:prstGeom>
          <a:solidFill>
            <a:schemeClr val="accent1">
              <a:lumMod val="60000"/>
              <a:lumOff val="40000"/>
              <a:alpha val="37000"/>
            </a:schemeClr>
          </a:solidFill>
          <a:ln w="190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5" rIns="91248" bIns="45625" spcCol="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192" y="192761"/>
            <a:ext cx="8424936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ОСНОВНЫЕ ПОКАЗАТЕЛИ ДЕЯТЕЛЬНОСТИ ФНС РОССИИ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8294" y="1123381"/>
            <a:ext cx="3240360" cy="728917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>
            <a:defPPr>
              <a:defRPr lang="ru-RU"/>
            </a:defPPr>
            <a:lvl1pPr marR="0" indent="0" algn="ctr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300" dirty="0"/>
              <a:t>КОЛИЧЕСТВО ВЫЕЗДНЫХ </a:t>
            </a:r>
            <a:endParaRPr lang="ru-RU" sz="1300" dirty="0" smtClean="0"/>
          </a:p>
          <a:p>
            <a:r>
              <a:rPr lang="ru-RU" sz="1300" dirty="0" smtClean="0"/>
              <a:t>НАЛОГОВЫХ </a:t>
            </a:r>
            <a:r>
              <a:rPr lang="ru-RU" sz="1300" dirty="0"/>
              <a:t>ПРОВЕРОК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38152" y="822607"/>
            <a:ext cx="3056820" cy="728917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>
            <a:defPPr>
              <a:defRPr lang="ru-RU"/>
            </a:defPPr>
            <a:lvl1pPr marR="0" indent="0" algn="ctr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300" dirty="0"/>
              <a:t>ДОНАЧИСЛЕНО НА ОДНУ </a:t>
            </a:r>
            <a:endParaRPr lang="ru-RU" sz="1300" dirty="0" smtClean="0"/>
          </a:p>
          <a:p>
            <a:r>
              <a:rPr lang="ru-RU" sz="1300" dirty="0" smtClean="0"/>
              <a:t>ВЫЕЗДНУЮ ПРОВЕРКУ</a:t>
            </a:r>
            <a:endParaRPr lang="ru-RU" sz="1300" dirty="0"/>
          </a:p>
        </p:txBody>
      </p:sp>
      <p:pic>
        <p:nvPicPr>
          <p:cNvPr id="1027" name="Picture 3" descr="\\10.200.101.36\папка отдела ммп\Коллегии\картинки\Аниме\пр копия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41" y="1404367"/>
            <a:ext cx="870001" cy="87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6367872" y="1862222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13,6 </a:t>
            </a:r>
            <a:r>
              <a:rPr lang="ru-RU" sz="1050" dirty="0" smtClean="0"/>
              <a:t>МЛН. РУБ.</a:t>
            </a:r>
            <a:endParaRPr lang="ru-RU" sz="1050" dirty="0"/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727">
            <a:off x="7458119" y="1927866"/>
            <a:ext cx="1712626" cy="94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8347996" y="1718390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30,7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ЕД.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911" y="3570437"/>
            <a:ext cx="1157580" cy="12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6315948" y="1540890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8,8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МЛН. РУБ.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35302" y="3048755"/>
            <a:ext cx="4153193" cy="93610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КОЛИЧЕСТВО РЕШЕНИЙ СУДОВ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ПО СПОРАМ ,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ПРОШЕДШИМ</a:t>
            </a:r>
            <a:r>
              <a:rPr kumimoji="0" lang="ru-RU" sz="13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Д</a:t>
            </a:r>
            <a:r>
              <a:rPr kumimoji="0" lang="ru-RU" sz="13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ОСУДЕБНОЕ УРЕГУЛИРОВАНИЕ</a:t>
            </a: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EA"/>
              </a:clrFrom>
              <a:clrTo>
                <a:srgbClr val="FFFFE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20" y="3918153"/>
            <a:ext cx="846749" cy="76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119390" y="4082014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9,9 </a:t>
            </a:r>
            <a:r>
              <a:rPr lang="ru-RU" sz="1050" dirty="0"/>
              <a:t>ТЫС. ДЕЛ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72635" y="3740897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10,6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ДЕЛ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65859" y="5825831"/>
            <a:ext cx="3741081" cy="457200"/>
          </a:xfrm>
          <a:prstGeom prst="rect">
            <a:avLst/>
          </a:prstGeom>
          <a:noFill/>
        </p:spPr>
        <p:txBody>
          <a:bodyPr vert="horz" wrap="none" lIns="104087" tIns="52043" rIns="104087" bIns="52043" rtlCol="0" anchor="ctr">
            <a:noAutofit/>
          </a:bodyPr>
          <a:lstStyle>
            <a:defPPr>
              <a:defRPr lang="ru-RU"/>
            </a:defPPr>
            <a:lvl1pPr defTabSz="1040850">
              <a:spcBef>
                <a:spcPct val="0"/>
              </a:spcBef>
              <a:defRPr sz="1600" b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ОТНОШЕНИЕ ЗАДОЛЖЕННОСТИ К </a:t>
            </a:r>
          </a:p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ПОСТУПЛЕНИЯМ</a:t>
            </a:r>
            <a:endParaRPr lang="ru-RU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391">
            <a:off x="4718426" y="6452646"/>
            <a:ext cx="869967" cy="81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765529" y="6807833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smtClean="0">
                <a:solidFill>
                  <a:schemeClr val="accent6">
                    <a:lumMod val="75000"/>
                  </a:schemeClr>
                </a:solidFill>
              </a:rPr>
              <a:t>9,2%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18301" y="4678590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83,9%</a:t>
            </a:r>
            <a:endParaRPr lang="ru-RU" sz="1800" dirty="0"/>
          </a:p>
        </p:txBody>
      </p:sp>
      <p:sp>
        <p:nvSpPr>
          <p:cNvPr id="45" name="TextBox 44"/>
          <p:cNvSpPr txBox="1"/>
          <p:nvPr/>
        </p:nvSpPr>
        <p:spPr>
          <a:xfrm>
            <a:off x="105763" y="3707285"/>
            <a:ext cx="3439209" cy="84804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ДОЛЯ НАЛОГОПЛАТЕЛЬЩИКОВ,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УДОВЛЕТВОРИТЕЛЬНО ОЦЕНИВАЮЩИХ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КАЧЕСТВО РАБОТЫ НАЛОГОВЫХ ОРГАНОВ </a:t>
            </a:r>
          </a:p>
        </p:txBody>
      </p:sp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24" y="4455934"/>
            <a:ext cx="640297" cy="84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684386" y="4381099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83,8%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62211" y="3033426"/>
            <a:ext cx="525474" cy="42607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8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6%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-4075" y="1619703"/>
            <a:ext cx="3539423" cy="104982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ДОЛЯ НАЛОГОПЛАТЕЛЬЩИКОВ,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УДОВЛЕТВОРИТЕЛЬНО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ОЦЕНИВАЮЩИХ РАБОТУ ФНС РОССИИ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 ПРОТИВОДЕЙСТВИЮ КОРРУПЦИИ</a:t>
            </a: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59" y="2851594"/>
            <a:ext cx="441701" cy="4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882204" y="2628503"/>
            <a:ext cx="6147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endParaRPr lang="ru-RU" sz="4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75348" y="2703904"/>
            <a:ext cx="525474" cy="42607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76%</a:t>
            </a:r>
          </a:p>
        </p:txBody>
      </p:sp>
      <p:sp>
        <p:nvSpPr>
          <p:cNvPr id="55" name="Кольцо 54"/>
          <p:cNvSpPr/>
          <p:nvPr/>
        </p:nvSpPr>
        <p:spPr>
          <a:xfrm>
            <a:off x="3965117" y="3071597"/>
            <a:ext cx="2215828" cy="2138560"/>
          </a:xfrm>
          <a:prstGeom prst="donut">
            <a:avLst>
              <a:gd name="adj" fmla="val 16344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5" rIns="91248" bIns="45625" spcCol="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966612" y="3060551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5526720" y="3295752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3" name="Овал 62"/>
          <p:cNvSpPr/>
          <p:nvPr/>
        </p:nvSpPr>
        <p:spPr>
          <a:xfrm>
            <a:off x="5642597" y="4489408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4" name="Овал 63"/>
          <p:cNvSpPr/>
          <p:nvPr/>
        </p:nvSpPr>
        <p:spPr>
          <a:xfrm>
            <a:off x="5822617" y="3903017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0" name="Овал 79"/>
          <p:cNvSpPr/>
          <p:nvPr/>
        </p:nvSpPr>
        <p:spPr>
          <a:xfrm>
            <a:off x="4017104" y="4236524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81" name="Овал 80"/>
          <p:cNvSpPr/>
          <p:nvPr/>
        </p:nvSpPr>
        <p:spPr>
          <a:xfrm>
            <a:off x="4072671" y="3547208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2014611" y="3312058"/>
            <a:ext cx="525474" cy="426074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87%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39672" y="2271188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15,7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МЛН. РУБ.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98636" y="2015290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26,0 </a:t>
            </a:r>
            <a:r>
              <a:rPr lang="ru-RU" sz="1200" dirty="0"/>
              <a:t>ТЫС. </a:t>
            </a:r>
            <a:r>
              <a:rPr lang="ru-RU" sz="1200" dirty="0" smtClean="0"/>
              <a:t>ЕД.</a:t>
            </a:r>
            <a:endParaRPr lang="ru-RU" sz="1800" dirty="0"/>
          </a:p>
        </p:txBody>
      </p:sp>
      <p:sp>
        <p:nvSpPr>
          <p:cNvPr id="47" name="TextBox 46"/>
          <p:cNvSpPr txBox="1"/>
          <p:nvPr/>
        </p:nvSpPr>
        <p:spPr>
          <a:xfrm>
            <a:off x="8207242" y="4473496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9,7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ТЫС. ДЕЛ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06593" y="6510123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9,7%</a:t>
            </a:r>
            <a:endParaRPr lang="ru-RU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5428027" y="6254276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8,4%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58147" y="5220791"/>
            <a:ext cx="3741081" cy="457200"/>
          </a:xfrm>
          <a:prstGeom prst="rect">
            <a:avLst/>
          </a:prstGeom>
        </p:spPr>
        <p:txBody>
          <a:bodyPr vert="horz" wrap="none" lIns="104087" tIns="52043" rIns="104087" bIns="52043" rtlCol="0" anchor="ctr">
            <a:noAutofit/>
          </a:bodyPr>
          <a:lstStyle>
            <a:defPPr>
              <a:defRPr lang="ru-RU"/>
            </a:defPPr>
            <a:lvl1pPr defTabSz="1040850">
              <a:spcBef>
                <a:spcPct val="0"/>
              </a:spcBef>
              <a:defRPr sz="1600" b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ЭФФЕКТИВНОСТЬ ПРОЦЕДУРЫ </a:t>
            </a:r>
          </a:p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БАНКРОТСТВА*</a:t>
            </a:r>
            <a:endParaRPr lang="ru-RU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803084" y="6262938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71,9%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589515" y="6000456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55,0%</a:t>
            </a:r>
            <a:endParaRPr lang="ru-RU" sz="1800" dirty="0"/>
          </a:p>
        </p:txBody>
      </p:sp>
      <p:sp>
        <p:nvSpPr>
          <p:cNvPr id="72" name="Овал 71"/>
          <p:cNvSpPr/>
          <p:nvPr/>
        </p:nvSpPr>
        <p:spPr>
          <a:xfrm>
            <a:off x="5077368" y="4846785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450156" y="5314318"/>
            <a:ext cx="3439209" cy="848041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КОЛИЧЕСТВО ПАКЕТОВ ЭЛЕКТРОННЫХ ДОКУМЕНТОВ, </a:t>
            </a:r>
          </a:p>
          <a:p>
            <a:pPr algn="ctr" defTabSz="1043056">
              <a:spcBef>
                <a:spcPct val="0"/>
              </a:spcBef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НАПРАВЛЕННЫХ НА ГОСУДАРСТВЕННУЮ </a:t>
            </a:r>
          </a:p>
          <a:p>
            <a:pPr algn="ctr" defTabSz="1043056">
              <a:spcBef>
                <a:spcPct val="0"/>
              </a:spcBef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РЕГИСТРАЦИЮ ЧЕРЕЗ ИНТЕРНЕТ</a:t>
            </a: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pSp>
        <p:nvGrpSpPr>
          <p:cNvPr id="76" name="Группа 3"/>
          <p:cNvGrpSpPr>
            <a:grpSpLocks/>
          </p:cNvGrpSpPr>
          <p:nvPr/>
        </p:nvGrpSpPr>
        <p:grpSpPr bwMode="auto">
          <a:xfrm>
            <a:off x="1697427" y="6238778"/>
            <a:ext cx="643993" cy="619132"/>
            <a:chOff x="937692" y="2537617"/>
            <a:chExt cx="525831" cy="621260"/>
          </a:xfrm>
        </p:grpSpPr>
        <p:pic>
          <p:nvPicPr>
            <p:cNvPr id="77" name="Рисунок 5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466" y="2537617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Рисунок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316" y="2593479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Рисунок 6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692" y="2670967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2565587" y="6216935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408,5 </a:t>
            </a:r>
            <a:r>
              <a:rPr lang="ru-RU" sz="1050" dirty="0" smtClean="0"/>
              <a:t>ТЫС. ЕД.</a:t>
            </a:r>
            <a:endParaRPr lang="ru-RU" sz="1050" dirty="0"/>
          </a:p>
        </p:txBody>
      </p:sp>
      <p:sp>
        <p:nvSpPr>
          <p:cNvPr id="83" name="TextBox 82"/>
          <p:cNvSpPr txBox="1"/>
          <p:nvPr/>
        </p:nvSpPr>
        <p:spPr>
          <a:xfrm>
            <a:off x="2431672" y="5962476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181,6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ЕД.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719704" y="6539642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705,1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ТЫС. ЕД.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4390912" y="4734165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pic>
        <p:nvPicPr>
          <p:cNvPr id="59" name="Picture 3" descr="C:\Users\0000-05-767\Desktop\politics-600x450.jp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666" y="5738339"/>
            <a:ext cx="899667" cy="67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8998380" y="2381707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20,2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ТЫС.ЕД.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456478" y="5718259"/>
            <a:ext cx="576064" cy="3747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19,5%*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869264" y="6759557"/>
            <a:ext cx="224728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С 01.01.2016 изменена методика расчета </a:t>
            </a:r>
          </a:p>
          <a:p>
            <a:pPr>
              <a:lnSpc>
                <a:spcPts val="14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эффективности обеспечения процедур </a:t>
            </a:r>
          </a:p>
          <a:p>
            <a:pPr>
              <a:lnSpc>
                <a:spcPts val="14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банкротства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922348" y="5077390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**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50156" y="6460832"/>
            <a:ext cx="1112301" cy="62416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2015 год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2016 год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2017 год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1502955" y="7006839"/>
            <a:ext cx="2825936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** Фактическое значение показателя за 2017 год</a:t>
            </a:r>
          </a:p>
          <a:p>
            <a:pPr>
              <a:lnSpc>
                <a:spcPts val="1200"/>
              </a:lnSpc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б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удет получено по итогам соц. исследования </a:t>
            </a:r>
          </a:p>
          <a:p>
            <a:pPr>
              <a:lnSpc>
                <a:spcPts val="1200"/>
              </a:lnSpc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не ранее апреля 2018 года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252854" y="1053068"/>
            <a:ext cx="2691801" cy="728917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algn="ctr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300" dirty="0" smtClean="0"/>
              <a:t>РЕЗУЛЬТАТИВНОСТЬ ПРОВЕРОК </a:t>
            </a:r>
          </a:p>
          <a:p>
            <a:r>
              <a:rPr lang="ru-RU" sz="1300" dirty="0" smtClean="0"/>
              <a:t>СОБЛЮДЕНИЯ</a:t>
            </a:r>
          </a:p>
          <a:p>
            <a:r>
              <a:rPr lang="ru-RU" sz="1300" dirty="0" smtClean="0"/>
              <a:t>ВАЛЮТНОГО </a:t>
            </a:r>
          </a:p>
          <a:p>
            <a:r>
              <a:rPr lang="ru-RU" sz="1300" dirty="0" smtClean="0"/>
              <a:t>ЗАКОНОДАТЕЛЬСТВА</a:t>
            </a:r>
          </a:p>
          <a:p>
            <a:endParaRPr lang="ru-RU" sz="1300" dirty="0"/>
          </a:p>
        </p:txBody>
      </p:sp>
      <p:sp>
        <p:nvSpPr>
          <p:cNvPr id="90" name="TextBox 89"/>
          <p:cNvSpPr txBox="1"/>
          <p:nvPr/>
        </p:nvSpPr>
        <p:spPr>
          <a:xfrm>
            <a:off x="3307130" y="1652808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57 %</a:t>
            </a:r>
            <a:endParaRPr lang="ru-RU" sz="1800" dirty="0"/>
          </a:p>
        </p:txBody>
      </p:sp>
      <p:sp>
        <p:nvSpPr>
          <p:cNvPr id="91" name="Овал 90"/>
          <p:cNvSpPr/>
          <p:nvPr/>
        </p:nvSpPr>
        <p:spPr>
          <a:xfrm>
            <a:off x="4438179" y="3145547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213" l="0" r="100000">
                        <a14:foregroundMark x1="42529" y1="77953" x2="42529" y2="77953"/>
                        <a14:foregroundMark x1="38506" y1="79528" x2="38506" y2="79528"/>
                        <a14:foregroundMark x1="41954" y1="85039" x2="41954" y2="85039"/>
                        <a14:foregroundMark x1="42529" y1="88976" x2="42529" y2="88976"/>
                        <a14:foregroundMark x1="47701" y1="86614" x2="47701" y2="86614"/>
                        <a14:foregroundMark x1="87931" y1="55906" x2="87931" y2="55906"/>
                        <a14:foregroundMark x1="12069" y1="64567" x2="12069" y2="64567"/>
                        <a14:foregroundMark x1="24138" y1="61417" x2="24138" y2="61417"/>
                        <a14:foregroundMark x1="9195" y1="47244" x2="9195" y2="47244"/>
                        <a14:foregroundMark x1="11494" y1="47244" x2="11494" y2="47244"/>
                        <a14:foregroundMark x1="14368" y1="45669" x2="14368" y2="45669"/>
                        <a14:foregroundMark x1="92529" y1="79528" x2="92529" y2="79528"/>
                        <a14:foregroundMark x1="79310" y1="43307" x2="79310" y2="43307"/>
                        <a14:foregroundMark x1="75862" y1="40157" x2="75862" y2="40157"/>
                      </a14:backgroundRemoval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82" y="1347682"/>
            <a:ext cx="969598" cy="71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3502909" y="1958809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95%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651" y="430878"/>
            <a:ext cx="2303856" cy="118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4212" y="540271"/>
            <a:ext cx="6624736" cy="1188369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5988" tIns="35988" rIns="35988" bIns="35988" rtlCol="0" anchor="ctr">
            <a:spAutoFit/>
          </a:bodyPr>
          <a:lstStyle/>
          <a:p>
            <a:pPr defTabSz="1042688">
              <a:lnSpc>
                <a:spcPts val="29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ПРИОРИТЕТНЫЕ ЦЕЛИ </a:t>
            </a:r>
          </a:p>
          <a:p>
            <a:pPr defTabSz="1042688">
              <a:lnSpc>
                <a:spcPts val="29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ФЕДЕРАЛЬНОЙ НАЛОГОВОЙ СЛУЖБЫ</a:t>
            </a:r>
          </a:p>
          <a:p>
            <a:pPr defTabSz="1042688">
              <a:lnSpc>
                <a:spcPts val="29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НА </a:t>
            </a: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2018 </a:t>
            </a: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ГОД:</a:t>
            </a:r>
            <a:endParaRPr lang="ru-RU" sz="2400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156" y="1630276"/>
            <a:ext cx="9120335" cy="6382098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5988" tIns="35988" rIns="35988" bIns="35988" rtlCol="0" anchor="ctr">
            <a:spAutoFit/>
          </a:bodyPr>
          <a:lstStyle/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ЭФФЕКТИВНОСТИ ИСПОЛЬЗОВАНИЯ ИНСТРУМЕНТОВ НАЛОГОВОГО АДМИНИСТРИРОВАНИЯ,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НАПРАВЛЕННЫХ НА МОТИВИРОВАНИЕ НАЛОГОПЛАТЕЛЬЩИКОВ К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ДОБРОВОЛЬНОЙ УПЛАТЕ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НАЛОГОВ И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ПРИМЕНЕНИЮ В СДЕЛКАХ ЦЕН, СООТВЕТСТВУЮЩИХ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РЫНОЧНЫМ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СОВЕРШЕНСТВОВАНИЕ УСЛОВИЙ ДЛЯ ЗАЩИТЫ ИНТЕРЕСОВ НАЛОГОПЛАТЕЛЬЩИКОВ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 РАМКАХ ДОСУДЕБНОГО УРЕГУЛИРОВАНИЯ СПОРОВ И </a:t>
            </a: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СНИЖЕНИЯ КОЛИЧЕСТВА НАЛОГОВЫХ СПОРОВ В СУДАХ</a:t>
            </a:r>
          </a:p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</a:t>
            </a: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ЭФФЕКТИВНОСТИ МЕР УРЕГУЛИРОВАНИЯ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ЗАДОЛЖЕННОСТИ 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ПО НАЛОГАМ, СБОРАМ И СТРАХОВЫМ ВЗНОСАМ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И </a:t>
            </a: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СНИЖЕНИЕ РИСКОВ 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ОБРАЗОВАНИЯ НОВОЙ 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ЗАДОЛЖЕННОСТИ</a:t>
            </a:r>
          </a:p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ЭФФЕКТИВНОЕ ПРИМЕНЕНИЕ ИНСТИТУТА БАНКРОТСТВА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 ДЛЯ ВЗЫСКАНИЯ ЗАДОЛЖЕННОСТИ ПЕРЕД РОССИЙСКОЙ 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ФЕДЕРАЦИЕЙ</a:t>
            </a:r>
            <a:endParaRPr lang="ru-RU" sz="15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УСЛУГ, ОКАЗЫВАЕМЫХ </a:t>
            </a:r>
            <a:r>
              <a:rPr lang="ru-RU" sz="15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НАЛОГОПЛАТЕЛЬЩИКАМ </a:t>
            </a: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И ПЛАТЕЛЬЩИКАМ СТРАХОВЫХ ВЗНОСОВ,</a:t>
            </a:r>
            <a:r>
              <a:rPr lang="ru-RU" sz="15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НАЛОГОВОЙ ГРАМОТНОСТИ НАСЕЛЕНИЯ И ФОРМИРОВАНИЕ ПОЛОЖИТЕЛЬНОГО ИМИДЖА НАЛОГОВОЙ СЛУЖБЫ</a:t>
            </a:r>
          </a:p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ОПТИМИЗАЦИЯ ПРОЦЕДУР, СВЯЗАННЫХ С РЕГИСТРАЦИЕЙ 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ЮРИДИЧЕСКИХ ЛИЦ И ИНДИВИДУАЛЬНЫХ ПРЕДПРИНИМАТЕЛЕЙ</a:t>
            </a:r>
            <a:endParaRPr lang="ru-RU" sz="15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МЕР  </a:t>
            </a: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ПО ПРОТИВОДЕЙСТВИЮ </a:t>
            </a:r>
            <a:r>
              <a:rPr lang="ru-RU" sz="15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КОРРУПЦИИ</a:t>
            </a:r>
          </a:p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ПОВЫШЕНИЕ ЭФФЕКТИВНОСТИ КОНТРОЛЬНЫХ МЕРОПРИЯТИЙ ЗА ПРОВОДИМЫМИ РЕЗИДЕНТАМИ И НЕРЕЗИДЕНТАМИ ВАЛЮТНЫМИ ОПЕРАЦИЯМИ,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 ТАКЖЕ ОРГАНИЗАЦИЯ УЧЕТА И КОНТРОЛЯ ЗА ПРЕДСТАВЛЕНИЕМ РЕЗИДЕНТАМИ НАЛОГОВЫМ ОРГАНАМ УВЕДОМЛЕНИЙ ОБ ОТКРЫТИИ СЧЕТОВ (ВКЛАДОВ) В БАНКАХ ЗА ПРЕДЕЛАМИ ТЕРРИТОРИИ РОССИЙСКОЙ ФЕДЕРАЦИИ И ОТЧЕТОВ О ДВИЖЕНИИ СРЕДСТВ ПО НИМ</a:t>
            </a:r>
          </a:p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endParaRPr lang="ru-RU" sz="15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75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Прямая соединительная линия 39"/>
          <p:cNvCxnSpPr>
            <a:stCxn id="7" idx="2"/>
          </p:cNvCxnSpPr>
          <p:nvPr/>
        </p:nvCxnSpPr>
        <p:spPr>
          <a:xfrm flipH="1">
            <a:off x="8640708" y="4434670"/>
            <a:ext cx="620384" cy="159252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96902772"/>
              </p:ext>
            </p:extLst>
          </p:nvPr>
        </p:nvGraphicFramePr>
        <p:xfrm>
          <a:off x="5206846" y="3780632"/>
          <a:ext cx="381226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9684112"/>
              </p:ext>
            </p:extLst>
          </p:nvPr>
        </p:nvGraphicFramePr>
        <p:xfrm>
          <a:off x="5346700" y="3939570"/>
          <a:ext cx="3600400" cy="4161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2204" y="399455"/>
            <a:ext cx="9649072" cy="1644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I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3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ПОВЫШЕНИЕ ЭФФЕКТИВНОСТИ ИСПОЛЬЗОВАНИЯ ИНСТРУМЕНТОВ НАЛОГОВОГО АДМИНИСТРИРОВАНИЯ, НАПРАВЛЕННЫХ НА МОТИВИРОВАНИЕ НАЛОГОПЛАТЕЛЬЩИКОВ К ДОБРОВОЛЬНОЙ УПЛАТЕ НАЛОГОВ И ПРИМЕНЕНИЮ В СДЕЛКАХ ЦЕН, СООТВЕТСТВУЮЩИХ РЫНОЧНЫМ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6406" y="2181090"/>
            <a:ext cx="3960440" cy="4997128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indent="273050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Использование критериев оценки налоговых рисков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для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эффективного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выявления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налогоплательщиков  и контролируемых сделок,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попадающих в зону риска нарушения налогового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законодательства</a:t>
            </a:r>
          </a:p>
          <a:p>
            <a:pPr indent="273050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Развитие и совершенствование методов побуждения налогоплательщиков к добровольному исполнению налоговых обязательств, в том числе путем совершенствования системы управления налоговыми рисками </a:t>
            </a:r>
          </a:p>
          <a:p>
            <a:pPr indent="273050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Развитие механизмов расширенного взаимодействия с крупнейшими налогоплательщиками (заключение соглашений о ценообразовании и соглашений о расширенном информационном взаимодействии)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10" y="5868863"/>
            <a:ext cx="864096" cy="9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41" y="2844307"/>
            <a:ext cx="720300" cy="72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62724" y="1980431"/>
            <a:ext cx="4392487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ОЖИДАЕМЫЙ РЕЗУЛЬТАТ: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61514" y="2484487"/>
            <a:ext cx="41044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Развитие инструментов риск-анализа и дистанционного автоматизированного контроля,  снижение количества выездных налоговых проверок при одновременном повышении их эффективности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5EAF0"/>
              </a:clrFrom>
              <a:clrTo>
                <a:srgbClr val="E5EAF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0" y="4665811"/>
            <a:ext cx="739816" cy="55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8708" y="4140671"/>
            <a:ext cx="504056" cy="75935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7ED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56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55469" y="5116326"/>
            <a:ext cx="467411" cy="464505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1337ED"/>
                </a:solidFill>
                <a:latin typeface="Arial Narrow" panose="020B0606020202030204" pitchFamily="34" charset="0"/>
                <a:ea typeface="+mj-ea"/>
                <a:cs typeface="+mj-cs"/>
              </a:rPr>
              <a:t>41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337ED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2844" y="5292799"/>
            <a:ext cx="504056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7ED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36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90916" y="5652839"/>
            <a:ext cx="504056" cy="41453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1337ED"/>
                </a:solidFill>
                <a:latin typeface="Arial Narrow" panose="020B0606020202030204" pitchFamily="34" charset="0"/>
                <a:ea typeface="+mj-ea"/>
                <a:cs typeface="+mj-cs"/>
              </a:rPr>
              <a:t>3</a:t>
            </a:r>
            <a:r>
              <a:rPr lang="ru-RU" sz="1600" b="1" dirty="0" smtClean="0">
                <a:solidFill>
                  <a:srgbClr val="1337ED"/>
                </a:solidFill>
                <a:latin typeface="Arial Narrow" panose="020B0606020202030204" pitchFamily="34" charset="0"/>
                <a:ea typeface="+mj-ea"/>
                <a:cs typeface="+mj-cs"/>
              </a:rPr>
              <a:t>1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337ED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66980" y="5771617"/>
            <a:ext cx="504056" cy="41453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noProof="0" dirty="0" smtClean="0">
                <a:solidFill>
                  <a:srgbClr val="1337ED"/>
                </a:solidFill>
                <a:latin typeface="Arial Narrow" panose="020B0606020202030204" pitchFamily="34" charset="0"/>
                <a:ea typeface="+mj-ea"/>
                <a:cs typeface="+mj-cs"/>
              </a:rPr>
              <a:t>26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337ED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90716" y="5602033"/>
            <a:ext cx="504056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5,6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66780" y="5235077"/>
            <a:ext cx="504056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6,9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42844" y="4834151"/>
            <a:ext cx="504056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8,2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18908" y="4593921"/>
            <a:ext cx="504056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B050"/>
                </a:solidFill>
                <a:latin typeface="Arial Narrow" panose="020B0606020202030204" pitchFamily="34" charset="0"/>
                <a:ea typeface="+mj-ea"/>
                <a:cs typeface="+mj-cs"/>
              </a:rPr>
              <a:t>8,8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94972" y="4449905"/>
            <a:ext cx="504056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13,6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54812" y="6255712"/>
            <a:ext cx="927187" cy="4052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latin typeface="Arial Narrow" panose="020B0606020202030204" pitchFamily="34" charset="0"/>
                <a:ea typeface="+mj-ea"/>
                <a:cs typeface="+mj-cs"/>
              </a:rPr>
              <a:t>2014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88822" y="6255711"/>
            <a:ext cx="826230" cy="4052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latin typeface="Arial Narrow" panose="020B0606020202030204" pitchFamily="34" charset="0"/>
                <a:ea typeface="+mj-ea"/>
                <a:cs typeface="+mj-cs"/>
              </a:rPr>
              <a:t>2016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332241" y="6255711"/>
            <a:ext cx="758875" cy="4052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latin typeface="Arial Narrow" panose="020B0606020202030204" pitchFamily="34" charset="0"/>
                <a:ea typeface="+mj-ea"/>
                <a:cs typeface="+mj-cs"/>
              </a:rPr>
              <a:t>2017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74892" y="6255712"/>
            <a:ext cx="793950" cy="4052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latin typeface="Arial Narrow" panose="020B0606020202030204" pitchFamily="34" charset="0"/>
                <a:ea typeface="+mj-ea"/>
                <a:cs typeface="+mj-cs"/>
              </a:rPr>
              <a:t>2015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50756" y="6255712"/>
            <a:ext cx="789898" cy="4052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latin typeface="Arial Narrow" panose="020B0606020202030204" pitchFamily="34" charset="0"/>
                <a:ea typeface="+mj-ea"/>
                <a:cs typeface="+mj-cs"/>
              </a:rPr>
              <a:t>2013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32871" y="6588943"/>
            <a:ext cx="407930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Количество выездных налоговых проверок (тысяч)</a:t>
            </a:r>
          </a:p>
          <a:p>
            <a:endParaRPr lang="ru-RU" sz="4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Эффективность налоговых проверок (доначислено на 1 выездную проверку, млн. руб.)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465292" y="6791359"/>
            <a:ext cx="367579" cy="0"/>
          </a:xfrm>
          <a:prstGeom prst="line">
            <a:avLst/>
          </a:prstGeom>
          <a:ln w="31750">
            <a:solidFill>
              <a:srgbClr val="1337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465292" y="7083276"/>
            <a:ext cx="367579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371036" y="4089865"/>
            <a:ext cx="586821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A98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15,7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43044" y="6049048"/>
            <a:ext cx="504054" cy="30586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7ED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20,2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4693" y="6278331"/>
            <a:ext cx="864095" cy="3600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R="0" indent="0" algn="ctr" defTabSz="1043056" fontAlgn="auto">
              <a:lnSpc>
                <a:spcPts val="2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Arial Narrow" panose="020B0606020202030204" pitchFamily="34" charset="0"/>
                <a:ea typeface="+mj-ea"/>
                <a:cs typeface="+mj-cs"/>
              </a:rPr>
              <a:t>2012</a:t>
            </a:r>
            <a:endParaRPr lang="ru-RU" sz="1200" b="1" dirty="0">
              <a:latin typeface="Arial Narrow" panose="020B0606020202030204" pitchFamily="34" charset="0"/>
              <a:ea typeface="+mj-ea"/>
              <a:cs typeface="+mj-cs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9503887" y="5946468"/>
            <a:ext cx="1205" cy="32415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8947100" y="6255712"/>
            <a:ext cx="758875" cy="405239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latin typeface="Arial Narrow" panose="020B0606020202030204" pitchFamily="34" charset="0"/>
                <a:ea typeface="+mj-ea"/>
                <a:cs typeface="+mj-cs"/>
              </a:rPr>
              <a:t>2018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 rot="20821791">
            <a:off x="9259378" y="4356695"/>
            <a:ext cx="134318" cy="125803"/>
          </a:xfrm>
          <a:prstGeom prst="ellipse">
            <a:avLst/>
          </a:prstGeom>
          <a:solidFill>
            <a:schemeClr val="accent3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9259378" y="6031092"/>
            <a:ext cx="134318" cy="12580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50" name="Прямая соединительная линия 2049"/>
          <p:cNvCxnSpPr>
            <a:stCxn id="37" idx="2"/>
          </p:cNvCxnSpPr>
          <p:nvPr/>
        </p:nvCxnSpPr>
        <p:spPr>
          <a:xfrm flipH="1" flipV="1">
            <a:off x="8711678" y="5978883"/>
            <a:ext cx="547700" cy="115111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 rot="10800000" flipH="1" flipV="1">
            <a:off x="9314810" y="3987588"/>
            <a:ext cx="636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16,5</a:t>
            </a:r>
            <a:endParaRPr lang="ru-RU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flipH="1">
            <a:off x="9091115" y="5512509"/>
            <a:ext cx="6148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19,0</a:t>
            </a:r>
            <a:endParaRPr lang="ru-RU" sz="20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defTabSz="1043056">
              <a:spcBef>
                <a:spcPct val="0"/>
              </a:spcBef>
            </a:pPr>
            <a:endParaRPr lang="ru-RU" sz="2400" b="1" dirty="0">
              <a:solidFill>
                <a:srgbClr val="3DA98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7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8392497" y="5472776"/>
            <a:ext cx="945752" cy="1113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7150656" y="4603976"/>
            <a:ext cx="922761" cy="62240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257544" y="4420487"/>
            <a:ext cx="30375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3108" y="468263"/>
            <a:ext cx="9649072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II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3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УСЛОВИЙ ДЛЯ ЗАЩИТЫ ИНТЕРЕСОВ НАЛОГОПЛАТЕЛЬЩИКОВ В РАМКАХ ДОСУДЕБНОГО УРЕГУЛИРОВАНИЯ СПОРОВ И СНИЖЕНИЯ КОЛИЧЕСТВА НАЛОГОВЫХ СПОРОВ В СУДАХ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2284" y="2237908"/>
            <a:ext cx="3888432" cy="4520074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ЗАДАЧИ:</a:t>
            </a:r>
          </a:p>
          <a:p>
            <a:pPr algn="just" defTabSz="1043056">
              <a:spcBef>
                <a:spcPct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1. Формирование единой правоприменительной практики, способствующей однозначному трактованию норм законодательства налоговыми органами,  налогоплательщиками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и плательщиками страховых взносов</a:t>
            </a:r>
          </a:p>
          <a:p>
            <a:pPr algn="just" defTabSz="1043056">
              <a:spcBef>
                <a:spcPct val="0"/>
              </a:spcBef>
            </a:pPr>
            <a:endParaRPr lang="ru-RU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2.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С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оздание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удобных для налогоплательщиков и плательщиков страховых взносов сервисов с целью взаимодействия с налоговыми 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органами в рамках досудебного урегулирования споров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3.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Развитие досудебных (внесудебных) способов урегулирования 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споров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724" y="2268463"/>
            <a:ext cx="4346340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8" y="4553297"/>
            <a:ext cx="916069" cy="88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2" y="5530089"/>
            <a:ext cx="903908" cy="90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Овал 26"/>
          <p:cNvSpPr/>
          <p:nvPr/>
        </p:nvSpPr>
        <p:spPr>
          <a:xfrm>
            <a:off x="8942249" y="5087911"/>
            <a:ext cx="792000" cy="792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9,7</a:t>
            </a:r>
          </a:p>
          <a:p>
            <a:pPr algn="ctr"/>
            <a:r>
              <a:rPr lang="ru-RU" sz="1050" b="1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т</a:t>
            </a:r>
            <a:r>
              <a:rPr lang="ru-RU" sz="105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ыс. дел</a:t>
            </a:r>
            <a:endParaRPr lang="ru-RU" sz="1050" b="1" dirty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730702" y="6286917"/>
            <a:ext cx="1008332" cy="4642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2018 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44996" y="6259163"/>
            <a:ext cx="1008332" cy="410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2014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EA"/>
              </a:clrFrom>
              <a:clrTo>
                <a:srgbClr val="FFFFE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5" y="3329740"/>
            <a:ext cx="978557" cy="8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21"/>
          <p:cNvSpPr>
            <a:spLocks noChangeArrowheads="1"/>
          </p:cNvSpPr>
          <p:nvPr/>
        </p:nvSpPr>
        <p:spPr bwMode="auto">
          <a:xfrm>
            <a:off x="6262557" y="6283977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rgbClr val="595959"/>
                </a:solidFill>
                <a:latin typeface="Arial Narrow" pitchFamily="34" charset="0"/>
              </a:rPr>
              <a:t>2015 </a:t>
            </a:r>
            <a:endParaRPr lang="ru-RU" sz="1400" b="1" dirty="0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25" name="Прямоугольник 11"/>
          <p:cNvSpPr>
            <a:spLocks noChangeArrowheads="1"/>
          </p:cNvSpPr>
          <p:nvPr/>
        </p:nvSpPr>
        <p:spPr bwMode="auto">
          <a:xfrm>
            <a:off x="5765996" y="2710318"/>
            <a:ext cx="43465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>
                <a:solidFill>
                  <a:srgbClr val="254061"/>
                </a:solidFill>
                <a:latin typeface="Arial Narrow" pitchFamily="34" charset="0"/>
              </a:rPr>
              <a:t>Досудебный порядок урегулирования налоговых споров способствует доведению до суда наиболее значимых дел</a:t>
            </a:r>
          </a:p>
        </p:txBody>
      </p:sp>
      <p:sp>
        <p:nvSpPr>
          <p:cNvPr id="29" name="Прямоугольник 21"/>
          <p:cNvSpPr>
            <a:spLocks noChangeArrowheads="1"/>
          </p:cNvSpPr>
          <p:nvPr/>
        </p:nvSpPr>
        <p:spPr bwMode="auto">
          <a:xfrm>
            <a:off x="7022322" y="6282599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rgbClr val="595959"/>
                </a:solidFill>
                <a:latin typeface="Arial Narrow" pitchFamily="34" charset="0"/>
              </a:rPr>
              <a:t>2016 </a:t>
            </a:r>
            <a:endParaRPr lang="ru-RU" sz="1400" b="1" dirty="0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32" name="Прямоугольник 21"/>
          <p:cNvSpPr>
            <a:spLocks noChangeArrowheads="1"/>
          </p:cNvSpPr>
          <p:nvPr/>
        </p:nvSpPr>
        <p:spPr bwMode="auto">
          <a:xfrm>
            <a:off x="7888466" y="6289303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rgbClr val="595959"/>
                </a:solidFill>
                <a:latin typeface="Arial Narrow" pitchFamily="34" charset="0"/>
              </a:rPr>
              <a:t>2017</a:t>
            </a:r>
            <a:endParaRPr lang="ru-RU" sz="1400" b="1" dirty="0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543292" y="3996655"/>
            <a:ext cx="792000" cy="792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10,5</a:t>
            </a:r>
          </a:p>
          <a:p>
            <a:pPr algn="ctr"/>
            <a:r>
              <a:rPr lang="ru-RU" sz="1050" b="1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т</a:t>
            </a:r>
            <a:r>
              <a:rPr lang="ru-RU" sz="105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ыс. дел</a:t>
            </a:r>
            <a:endParaRPr lang="ru-RU" sz="1050" b="1" dirty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6459966" y="4032456"/>
            <a:ext cx="792000" cy="792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10,6</a:t>
            </a:r>
          </a:p>
          <a:p>
            <a:pPr algn="ctr"/>
            <a:r>
              <a:rPr lang="ru-RU" sz="1050" b="1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т</a:t>
            </a:r>
            <a:r>
              <a:rPr lang="ru-RU" sz="105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ыс. дел</a:t>
            </a:r>
            <a:endParaRPr lang="ru-RU" sz="1050" b="1" dirty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7224240" y="4585756"/>
            <a:ext cx="792000" cy="792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9,9</a:t>
            </a:r>
          </a:p>
          <a:p>
            <a:pPr algn="ctr"/>
            <a:r>
              <a:rPr lang="ru-RU" sz="1050" b="1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т</a:t>
            </a:r>
            <a:r>
              <a:rPr lang="ru-RU" sz="105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ыс. дел</a:t>
            </a:r>
            <a:endParaRPr lang="ru-RU" sz="1050" b="1" dirty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7991564" y="5076775"/>
            <a:ext cx="792000" cy="792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9,7</a:t>
            </a:r>
          </a:p>
          <a:p>
            <a:pPr algn="ctr"/>
            <a:r>
              <a:rPr lang="ru-RU" sz="1050" b="1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т</a:t>
            </a:r>
            <a:r>
              <a:rPr lang="ru-RU" sz="105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ыс. дел</a:t>
            </a:r>
            <a:endParaRPr lang="ru-RU" sz="1050" b="1" dirty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/>
          <p:nvPr/>
        </p:nvCxnSpPr>
        <p:spPr>
          <a:xfrm flipH="1">
            <a:off x="9062776" y="4289659"/>
            <a:ext cx="607007" cy="39002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616141" y="4647621"/>
            <a:ext cx="1086792" cy="22924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8167" y="414473"/>
            <a:ext cx="9873109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6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III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6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ЭФФЕКТИВНОСТИ МЕР УРЕГУЛИРОВАНИЯ ЗАДОЛЖЕННОСТИ ПО НАЛОГАМ, СБОРАМ И СТРАХОВЫМ ВЗНОСАМ  И СНИЖЕНИЕ РИСКОВ ОБРАЗОВАНИЯ НОВОЙ ЗАДОЛЖЕННОСТИ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2284" y="1852337"/>
            <a:ext cx="3816424" cy="5458793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algn="just" defTabSz="1043056"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  Повышение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эффективности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межведомственного взаимодействия с ведомствами, участвующими в урегулировании задолженности 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043056">
              <a:spcBef>
                <a:spcPct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2. Снижение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риска образования новой задолженности путем предоставления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налогоплательщикам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 плательщикам страховых взносов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удобных инструментов по уплате налогов (электронных сервисов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),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повышения информированности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налогоплательщиков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 плательщиков страховых взносов о сроках и порядке уплаты налогов, сборов и страховых взносов – размещение информации на официальном Интернет-сайте ФНС России, на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стендах 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инспекциях, в СМИ, проведение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декларационных кампаний и своевременного направления уведомлений и платежных документов по имущественным налогам физлиц.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34732" y="2547836"/>
            <a:ext cx="43924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Сохранение низкого уровня соотношения объема задолженности и объема поступлений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7" y="4726678"/>
            <a:ext cx="858855" cy="61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3365">
            <a:off x="727556" y="2656436"/>
            <a:ext cx="720079" cy="6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634732" y="1919056"/>
            <a:ext cx="4320480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ОЖИДАЕМЫЙ РЕЗУЛЬТАТ: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7153625" y="4726678"/>
            <a:ext cx="607007" cy="39002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991584" y="4750905"/>
            <a:ext cx="785492" cy="58924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487418" y="5724847"/>
            <a:ext cx="1008332" cy="4642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2014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83080" y="5735163"/>
            <a:ext cx="1008332" cy="4642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2015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21"/>
          <p:cNvSpPr>
            <a:spLocks noChangeArrowheads="1"/>
          </p:cNvSpPr>
          <p:nvPr/>
        </p:nvSpPr>
        <p:spPr bwMode="auto">
          <a:xfrm>
            <a:off x="7256601" y="5716945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2016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9" name="Прямоугольник 21"/>
          <p:cNvSpPr>
            <a:spLocks noChangeArrowheads="1"/>
          </p:cNvSpPr>
          <p:nvPr/>
        </p:nvSpPr>
        <p:spPr bwMode="auto">
          <a:xfrm>
            <a:off x="8159537" y="5716945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2017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0" name="Прямоугольник 21"/>
          <p:cNvSpPr>
            <a:spLocks noChangeArrowheads="1"/>
          </p:cNvSpPr>
          <p:nvPr/>
        </p:nvSpPr>
        <p:spPr bwMode="auto">
          <a:xfrm>
            <a:off x="9100069" y="5711627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2018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634732" y="4397185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9,3%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6470240" y="4882355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8,4%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7313634" y="4330678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9,7%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80096" y="6496550"/>
            <a:ext cx="36298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* </a:t>
            </a:r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Плановые значения показателя </a:t>
            </a:r>
            <a:r>
              <a:rPr lang="ru-RU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соответствии с Проектом государственной программы Российской Федерации «Управление государственными финансами и регулирование финансовых рынков»</a:t>
            </a:r>
          </a:p>
        </p:txBody>
      </p:sp>
      <p:sp>
        <p:nvSpPr>
          <p:cNvPr id="24" name="Овал 23"/>
          <p:cNvSpPr/>
          <p:nvPr/>
        </p:nvSpPr>
        <p:spPr>
          <a:xfrm>
            <a:off x="9240339" y="3852640"/>
            <a:ext cx="858889" cy="8740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13,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1%*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312465" y="4450355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</a:t>
            </a:r>
            <a:r>
              <a:rPr lang="en-US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,2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2204" y="468263"/>
            <a:ext cx="9649072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IV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ЭФФЕКТИВНОЕ ПРИМЕНЕНИЕ ИНСТИТУТА БАНКРОТСТВА ДЛЯ ВЗЫСКАНИЯ ЗАДОЛЖЕННОСТИ ПЕРЕД РОССИЙСКОЙ ФЕДЕРАЦИЕЙ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2284" y="1880121"/>
            <a:ext cx="3888432" cy="5235655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ЗАДАЧИ:</a:t>
            </a:r>
          </a:p>
          <a:p>
            <a:pPr indent="-342900" algn="just" defTabSz="1043056">
              <a:spcBef>
                <a:spcPct val="0"/>
              </a:spcBef>
              <a:spcAft>
                <a:spcPts val="900"/>
              </a:spcAft>
              <a:buAutoNum type="arabicPeriod"/>
            </a:pP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Представление интересов Российской Федерации как кредитора в делах о банкротстве, направленное на обеспечение поступлений в бюджет</a:t>
            </a:r>
          </a:p>
          <a:p>
            <a:pPr indent="-342900" algn="just" defTabSz="1043056">
              <a:spcBef>
                <a:spcPct val="0"/>
              </a:spcBef>
              <a:spcAft>
                <a:spcPts val="900"/>
              </a:spcAft>
              <a:buFontTx/>
              <a:buAutoNum type="arabicPeriod"/>
            </a:pP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Усиление роли механизма согласительных процедур, направленных на погашение накопленной налоговой задолженности в рассрочку, сохранение бизнеса и рабочих мест</a:t>
            </a:r>
          </a:p>
          <a:p>
            <a:pPr algn="just" defTabSz="1043056">
              <a:spcBef>
                <a:spcPct val="0"/>
              </a:spcBef>
              <a:spcAft>
                <a:spcPts val="900"/>
              </a:spcAft>
            </a:pP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3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.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Предупреждение и пресечение совершения правонарушений в сфере несостоятельности (банкротства)</a:t>
            </a:r>
          </a:p>
          <a:p>
            <a:pPr algn="just" defTabSz="1043056">
              <a:spcBef>
                <a:spcPct val="0"/>
              </a:spcBef>
              <a:spcAft>
                <a:spcPts val="900"/>
              </a:spcAft>
            </a:pP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4. Формирование мнения у налогоплательщиков и плательщиков страховых взносов  о недопустимости применения процедуры банкротства для уклонения от исполнения своих обязательств перед Российской Федерацией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65818" y="1919181"/>
            <a:ext cx="4346340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sp>
        <p:nvSpPr>
          <p:cNvPr id="25" name="Прямоугольник 11"/>
          <p:cNvSpPr>
            <a:spLocks noChangeArrowheads="1"/>
          </p:cNvSpPr>
          <p:nvPr/>
        </p:nvSpPr>
        <p:spPr bwMode="auto">
          <a:xfrm>
            <a:off x="5547902" y="2458675"/>
            <a:ext cx="475252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rgbClr val="254061"/>
                </a:solidFill>
                <a:latin typeface="Arial Narrow" pitchFamily="34" charset="0"/>
              </a:rPr>
              <a:t>Доля поступлений по результатам согласительных процедур к общей сумме </a:t>
            </a:r>
            <a:r>
              <a:rPr lang="ru-RU" sz="1800" b="1" i="1" dirty="0">
                <a:solidFill>
                  <a:srgbClr val="254061"/>
                </a:solidFill>
                <a:latin typeface="Arial Narrow" pitchFamily="34" charset="0"/>
              </a:rPr>
              <a:t>поступлений </a:t>
            </a:r>
            <a:r>
              <a:rPr lang="ru-RU" sz="1800" b="1" i="1" dirty="0" smtClean="0">
                <a:solidFill>
                  <a:srgbClr val="254061"/>
                </a:solidFill>
                <a:latin typeface="Arial Narrow" pitchFamily="34" charset="0"/>
              </a:rPr>
              <a:t>в делах о банкротстве</a:t>
            </a:r>
            <a:endParaRPr lang="ru-RU" sz="1800" b="1" i="1" dirty="0">
              <a:solidFill>
                <a:srgbClr val="254061"/>
              </a:solidFill>
              <a:latin typeface="Arial Narrow" pitchFamily="34" charset="0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6" y="5993581"/>
            <a:ext cx="904499" cy="5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\\10.200.101.36\папка отдела ммп\Коллегии\картинки\Аниме\пр копия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9" y="2628503"/>
            <a:ext cx="924439" cy="92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2" y="4015695"/>
            <a:ext cx="683732" cy="109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Прямая соединительная линия 27"/>
          <p:cNvCxnSpPr>
            <a:stCxn id="35" idx="3"/>
          </p:cNvCxnSpPr>
          <p:nvPr/>
        </p:nvCxnSpPr>
        <p:spPr>
          <a:xfrm flipV="1">
            <a:off x="6540543" y="4330679"/>
            <a:ext cx="2150774" cy="157350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21"/>
          <p:cNvSpPr>
            <a:spLocks noChangeArrowheads="1"/>
          </p:cNvSpPr>
          <p:nvPr/>
        </p:nvSpPr>
        <p:spPr bwMode="auto">
          <a:xfrm>
            <a:off x="6354812" y="6764883"/>
            <a:ext cx="1008063" cy="4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2016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3" name="Прямоугольник 21"/>
          <p:cNvSpPr>
            <a:spLocks noChangeArrowheads="1"/>
          </p:cNvSpPr>
          <p:nvPr/>
        </p:nvSpPr>
        <p:spPr bwMode="auto">
          <a:xfrm>
            <a:off x="7550836" y="6732959"/>
            <a:ext cx="1008063" cy="4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2017 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424557" y="5228171"/>
            <a:ext cx="792000" cy="79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1,8%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453965" y="4500799"/>
            <a:ext cx="792000" cy="79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4,1%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8470548" y="3735944"/>
            <a:ext cx="792000" cy="79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21"/>
          <p:cNvSpPr>
            <a:spLocks noChangeArrowheads="1"/>
          </p:cNvSpPr>
          <p:nvPr/>
        </p:nvSpPr>
        <p:spPr bwMode="auto">
          <a:xfrm>
            <a:off x="8477046" y="6737121"/>
            <a:ext cx="1008063" cy="4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2018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44871</TotalTime>
  <Words>1694</Words>
  <Application>Microsoft Office PowerPoint</Application>
  <PresentationFormat>Произвольный</PresentationFormat>
  <Paragraphs>325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Present_FNS2012_A4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Подлесных Мария Михайловна</dc:creator>
  <cp:lastModifiedBy>Алексеева Екатерина Сергеевна</cp:lastModifiedBy>
  <cp:revision>507</cp:revision>
  <cp:lastPrinted>2018-02-21T10:39:10Z</cp:lastPrinted>
  <dcterms:created xsi:type="dcterms:W3CDTF">2013-03-01T11:19:43Z</dcterms:created>
  <dcterms:modified xsi:type="dcterms:W3CDTF">2018-02-22T10:23:37Z</dcterms:modified>
</cp:coreProperties>
</file>