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72" r:id="rId6"/>
    <p:sldId id="287" r:id="rId7"/>
    <p:sldId id="286" r:id="rId8"/>
    <p:sldId id="281" r:id="rId9"/>
    <p:sldId id="282" r:id="rId10"/>
    <p:sldId id="271" r:id="rId11"/>
    <p:sldId id="273" r:id="rId12"/>
    <p:sldId id="278" r:id="rId13"/>
    <p:sldId id="277" r:id="rId14"/>
    <p:sldId id="265" r:id="rId15"/>
    <p:sldId id="283" r:id="rId16"/>
    <p:sldId id="291" r:id="rId17"/>
    <p:sldId id="285" r:id="rId18"/>
    <p:sldId id="292" r:id="rId19"/>
    <p:sldId id="284" r:id="rId20"/>
    <p:sldId id="290" r:id="rId21"/>
    <p:sldId id="289" r:id="rId22"/>
    <p:sldId id="288" r:id="rId23"/>
    <p:sldId id="280" r:id="rId24"/>
  </p:sldIdLst>
  <p:sldSz cx="18288000" cy="10287000"/>
  <p:notesSz cx="6797675" cy="9872663"/>
  <p:embeddedFontLst>
    <p:embeddedFont>
      <p:font typeface="Arial Nova Cond" panose="020B0506020202020204" pitchFamily="34" charset="0"/>
      <p:regular r:id="rId26"/>
      <p:bold r:id="rId27"/>
      <p:italic r:id="rId28"/>
      <p:boldItalic r:id="rId29"/>
    </p:embeddedFont>
    <p:embeddedFont>
      <p:font typeface="Bahnschrift" panose="020B0502040204020203" pitchFamily="34" charset="0"/>
      <p:regular r:id="rId30"/>
      <p:bold r:id="rId31"/>
    </p:embeddedFont>
    <p:embeddedFont>
      <p:font typeface="Bahnschrift Light" panose="020B0502040204020203" pitchFamily="34" charset="0"/>
      <p:regular r:id="rId32"/>
    </p:embeddedFont>
    <p:embeddedFont>
      <p:font typeface="Bahnschrift SemiBold" panose="020B0502040204020203" pitchFamily="34" charset="0"/>
      <p:bold r:id="rId33"/>
    </p:embeddedFont>
    <p:embeddedFont>
      <p:font typeface="Bahnschrift SemiBold SemiConden" panose="020B0502040204020203" pitchFamily="34" charset="0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Gagalin" panose="020B0604020202020204" charset="0"/>
      <p:regular r:id="rId39"/>
    </p:embeddedFont>
    <p:embeddedFont>
      <p:font typeface="Impact" panose="020B0806030902050204" pitchFamily="34" charset="0"/>
      <p:regular r:id="rId40"/>
    </p:embeddedFont>
    <p:embeddedFont>
      <p:font typeface="Intro" panose="02000000000000000000" charset="0"/>
      <p:regular r:id="rId41"/>
    </p:embeddedFont>
    <p:embeddedFont>
      <p:font typeface="League Spartan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C00000"/>
    <a:srgbClr val="818E9D"/>
    <a:srgbClr val="1565AE"/>
    <a:srgbClr val="0564B8"/>
    <a:srgbClr val="DD8B8B"/>
    <a:srgbClr val="E9F6FB"/>
    <a:srgbClr val="FFFFFF"/>
    <a:srgbClr val="D2E3F2"/>
    <a:srgbClr val="3AA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656" autoAdjust="0"/>
  </p:normalViewPr>
  <p:slideViewPr>
    <p:cSldViewPr>
      <p:cViewPr varScale="1">
        <p:scale>
          <a:sx n="83" d="100"/>
          <a:sy n="83" d="100"/>
        </p:scale>
        <p:origin x="37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D5A02-5103-4122-BB1A-F5DAF2516699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A31FB-5014-44D4-83CF-AD5F0BC43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0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348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189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11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83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639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365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971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4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503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948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10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0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49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A31FB-5014-44D4-83CF-AD5F0BC43AD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5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base=LAW&amp;n=453770&amp;dst=1509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6.png"/><Relationship Id="rId7" Type="http://schemas.openxmlformats.org/officeDocument/2006/relationships/hyperlink" Target="https://login.consultant.ru/link/?req=doc&amp;base=LAW&amp;n=462886&amp;dst=100337" TargetMode="External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ogin.consultant.ru/link/?req=doc&amp;base=LAW&amp;n=421956&amp;dst=100262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47713" y="5143500"/>
            <a:ext cx="6803176" cy="4749854"/>
          </a:xfrm>
          <a:custGeom>
            <a:avLst/>
            <a:gdLst/>
            <a:ahLst/>
            <a:cxnLst/>
            <a:rect l="l" t="t" r="r" b="b"/>
            <a:pathLst>
              <a:path w="6803176" h="4749854">
                <a:moveTo>
                  <a:pt x="0" y="0"/>
                </a:moveTo>
                <a:lnTo>
                  <a:pt x="6803177" y="0"/>
                </a:lnTo>
                <a:lnTo>
                  <a:pt x="6803177" y="4749854"/>
                </a:lnTo>
                <a:lnTo>
                  <a:pt x="0" y="47498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514817" y="1694291"/>
            <a:ext cx="1694561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838200" y="9185493"/>
            <a:ext cx="326934" cy="496723"/>
          </a:xfrm>
          <a:custGeom>
            <a:avLst/>
            <a:gdLst/>
            <a:ahLst/>
            <a:cxnLst/>
            <a:rect l="l" t="t" r="r" b="b"/>
            <a:pathLst>
              <a:path w="326934" h="496723">
                <a:moveTo>
                  <a:pt x="0" y="0"/>
                </a:moveTo>
                <a:lnTo>
                  <a:pt x="326934" y="0"/>
                </a:lnTo>
                <a:lnTo>
                  <a:pt x="326934" y="496723"/>
                </a:lnTo>
                <a:lnTo>
                  <a:pt x="0" y="496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38698" y="2013576"/>
            <a:ext cx="10210603" cy="1061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dirty="0">
                <a:solidFill>
                  <a:srgbClr val="1565AE"/>
                </a:solidFill>
                <a:latin typeface="Intro"/>
              </a:rPr>
              <a:t>О налоговом расчете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2951471"/>
            <a:ext cx="17660627" cy="438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 dirty="0">
                <a:solidFill>
                  <a:srgbClr val="000000"/>
                </a:solidFill>
                <a:latin typeface="Intro"/>
              </a:rPr>
              <a:t>СУММ ДОХОДОВ, ВЫПЛАЧЕННЫХ ИНОСТРАННЫМИ ОРГАНИЗАЦИЯМИ, И</a:t>
            </a:r>
            <a:endParaRPr lang="ru-RU" sz="6200" dirty="0">
              <a:solidFill>
                <a:srgbClr val="000000"/>
              </a:solidFill>
              <a:latin typeface="Intro"/>
            </a:endParaRPr>
          </a:p>
          <a:p>
            <a:pPr algn="ctr">
              <a:lnSpc>
                <a:spcPts val="8680"/>
              </a:lnSpc>
            </a:pPr>
            <a:endParaRPr lang="ru-RU" sz="6200" dirty="0">
              <a:solidFill>
                <a:srgbClr val="000000"/>
              </a:solidFill>
              <a:latin typeface="Intro"/>
            </a:endParaRPr>
          </a:p>
          <a:p>
            <a:pPr algn="ctr">
              <a:lnSpc>
                <a:spcPts val="8680"/>
              </a:lnSpc>
            </a:pPr>
            <a:endParaRPr lang="en-US" sz="6200" dirty="0">
              <a:solidFill>
                <a:srgbClr val="000000"/>
              </a:solidFill>
              <a:latin typeface="Intr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239000" y="6217943"/>
            <a:ext cx="4343499" cy="1035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ru-RU" sz="6200" dirty="0">
                <a:solidFill>
                  <a:srgbClr val="000000"/>
                </a:solidFill>
                <a:latin typeface="Intro"/>
              </a:rPr>
              <a:t>Н</a:t>
            </a:r>
            <a:r>
              <a:rPr lang="en-US" sz="6200" dirty="0">
                <a:solidFill>
                  <a:srgbClr val="000000"/>
                </a:solidFill>
                <a:latin typeface="Intro"/>
              </a:rPr>
              <a:t>алогов</a:t>
            </a:r>
            <a:r>
              <a:rPr lang="ru-RU" sz="6200" dirty="0">
                <a:solidFill>
                  <a:srgbClr val="000000"/>
                </a:solidFill>
                <a:latin typeface="Intro"/>
              </a:rPr>
              <a:t> </a:t>
            </a:r>
            <a:endParaRPr lang="en-US" sz="6200" dirty="0">
              <a:solidFill>
                <a:srgbClr val="000000"/>
              </a:solidFill>
              <a:latin typeface="Int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7208" y="9274509"/>
            <a:ext cx="263630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Intro"/>
              </a:rPr>
              <a:t>Москва- 2024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25B5BA-E209-451B-BA00-4B81F75F4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17" y="276569"/>
            <a:ext cx="3886200" cy="124263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4A5014-2C5F-4A48-9DA2-8E109282DE0E}"/>
              </a:ext>
            </a:extLst>
          </p:cNvPr>
          <p:cNvSpPr/>
          <p:nvPr/>
        </p:nvSpPr>
        <p:spPr>
          <a:xfrm>
            <a:off x="2605361" y="5171503"/>
            <a:ext cx="8977138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200" dirty="0">
                <a:solidFill>
                  <a:srgbClr val="000000"/>
                </a:solidFill>
                <a:latin typeface="Intro"/>
              </a:rPr>
              <a:t>СУММ УДЕРЖАННЫХ</a:t>
            </a:r>
            <a:endParaRPr lang="ru-RU" sz="6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62955"/>
            <a:ext cx="18288000" cy="1457534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EE4056-C1CB-42B7-8B57-9339DF900D67}"/>
              </a:ext>
            </a:extLst>
          </p:cNvPr>
          <p:cNvSpPr txBox="1"/>
          <p:nvPr/>
        </p:nvSpPr>
        <p:spPr>
          <a:xfrm>
            <a:off x="1034143" y="1310467"/>
            <a:ext cx="154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Intro" panose="02000000000000000000" charset="0"/>
              </a:rPr>
              <a:t>Федеральный закон от 31.07.2023 </a:t>
            </a:r>
            <a:r>
              <a:rPr lang="ru-RU" sz="4800" dirty="0">
                <a:latin typeface="Bahnschrift" panose="020B0502040204020203" pitchFamily="34" charset="0"/>
              </a:rPr>
              <a:t>№</a:t>
            </a:r>
            <a:r>
              <a:rPr lang="ru-RU" sz="4800" dirty="0">
                <a:latin typeface="Intro" panose="02000000000000000000" charset="0"/>
              </a:rPr>
              <a:t> 389</a:t>
            </a:r>
            <a:r>
              <a:rPr lang="ru-RU" sz="4800" dirty="0">
                <a:latin typeface="Arial Nova Cond" panose="020B0506020202020204" pitchFamily="34" charset="0"/>
              </a:rPr>
              <a:t>-</a:t>
            </a:r>
            <a:r>
              <a:rPr lang="ru-RU" sz="4800" dirty="0">
                <a:latin typeface="Intro" panose="02000000000000000000" charset="0"/>
              </a:rPr>
              <a:t>ФЗ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A12649-4116-455C-B16C-4233BE9FD4E3}"/>
              </a:ext>
            </a:extLst>
          </p:cNvPr>
          <p:cNvSpPr/>
          <p:nvPr/>
        </p:nvSpPr>
        <p:spPr>
          <a:xfrm>
            <a:off x="7924800" y="2407920"/>
            <a:ext cx="9144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Bahnschrift" panose="020B0502040204020203" pitchFamily="34" charset="0"/>
              </a:rPr>
              <a:t>Уточненный расчет должен содержать данные в отношении всех иностранных организаций, указанных в ранее представленном расчете (</a:t>
            </a:r>
            <a:r>
              <a:rPr lang="ru-RU" sz="3200" dirty="0" err="1">
                <a:latin typeface="Bahnschrift" panose="020B0502040204020203" pitchFamily="34" charset="0"/>
              </a:rPr>
              <a:t>абз</a:t>
            </a:r>
            <a:r>
              <a:rPr lang="ru-RU" sz="3200" dirty="0">
                <a:latin typeface="Bahnschrift" panose="020B0502040204020203" pitchFamily="34" charset="0"/>
              </a:rPr>
              <a:t>. 3 п. 6 ст. 81 НК РФ) – </a:t>
            </a:r>
            <a:r>
              <a:rPr lang="ru-RU" sz="3200" dirty="0">
                <a:solidFill>
                  <a:srgbClr val="1565AE"/>
                </a:solidFill>
                <a:latin typeface="Bahnschrift" panose="020B0502040204020203" pitchFamily="34" charset="0"/>
              </a:rPr>
              <a:t>с 01.01.2024 . </a:t>
            </a:r>
          </a:p>
          <a:p>
            <a:r>
              <a:rPr lang="en-US" sz="3200" i="1" dirty="0">
                <a:latin typeface="Bahnschrift" panose="020B0502040204020203" pitchFamily="34" charset="0"/>
              </a:rPr>
              <a:t>    </a:t>
            </a:r>
            <a:r>
              <a:rPr lang="ru-RU" sz="3200" i="1" dirty="0">
                <a:latin typeface="Bahnschrift" panose="020B0502040204020203" pitchFamily="34" charset="0"/>
              </a:rPr>
              <a:t>Письмо ФНС от 04.09.2023 № КВ-4-3/11220@</a:t>
            </a:r>
          </a:p>
          <a:p>
            <a:endParaRPr lang="ru-RU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>
                <a:latin typeface="Bahnschrift" panose="020B0502040204020203" pitchFamily="34" charset="0"/>
              </a:rPr>
              <a:t>Перерасчет суммы налога в валюту РФ производится по курсу на дату выплаты дохода – </a:t>
            </a:r>
            <a:r>
              <a:rPr lang="ru-RU" sz="3200" dirty="0">
                <a:solidFill>
                  <a:srgbClr val="1565AE"/>
                </a:solidFill>
                <a:latin typeface="Bahnschrift" panose="020B0502040204020203" pitchFamily="34" charset="0"/>
              </a:rPr>
              <a:t>с 01.01.2023 </a:t>
            </a:r>
            <a:endParaRPr lang="ru-RU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endParaRPr lang="ru-RU" sz="3200" dirty="0">
              <a:latin typeface="Bahnschrift" panose="020B0502040204020203" pitchFamily="34" charset="0"/>
            </a:endParaRPr>
          </a:p>
          <a:p>
            <a:r>
              <a:rPr lang="ru-RU" sz="3200" dirty="0">
                <a:latin typeface="Bahnschrift" panose="020B0502040204020203" pitchFamily="34" charset="0"/>
              </a:rPr>
              <a:t>    </a:t>
            </a: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C6DA0702-D90B-4438-B388-81A8F2874E56}"/>
              </a:ext>
            </a:extLst>
          </p:cNvPr>
          <p:cNvSpPr/>
          <p:nvPr/>
        </p:nvSpPr>
        <p:spPr>
          <a:xfrm>
            <a:off x="914400" y="2635121"/>
            <a:ext cx="5867400" cy="5195411"/>
          </a:xfrm>
          <a:custGeom>
            <a:avLst/>
            <a:gdLst/>
            <a:ahLst/>
            <a:cxnLst/>
            <a:rect l="l" t="t" r="r" b="b"/>
            <a:pathLst>
              <a:path w="4656667" h="4114800">
                <a:moveTo>
                  <a:pt x="0" y="0"/>
                </a:moveTo>
                <a:lnTo>
                  <a:pt x="4656667" y="0"/>
                </a:lnTo>
                <a:lnTo>
                  <a:pt x="46566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9B092AE-368B-4151-B3BF-C4765C8D8874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6" name="AutoShape 5">
              <a:extLst>
                <a:ext uri="{FF2B5EF4-FFF2-40B4-BE49-F238E27FC236}">
                  <a16:creationId xmlns:a16="http://schemas.microsoft.com/office/drawing/2014/main" id="{B3E1BD68-3B64-4732-B082-041626EC1CE0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F5568C6-013D-44B0-882C-0E91C489D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F9100FA-B029-468D-ABF6-17E338D97909}"/>
              </a:ext>
            </a:extLst>
          </p:cNvPr>
          <p:cNvSpPr txBox="1"/>
          <p:nvPr/>
        </p:nvSpPr>
        <p:spPr>
          <a:xfrm>
            <a:off x="17430228" y="46781"/>
            <a:ext cx="85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10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5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90" y="9138502"/>
            <a:ext cx="18288000" cy="1457534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EE4056-C1CB-42B7-8B57-9339DF900D67}"/>
              </a:ext>
            </a:extLst>
          </p:cNvPr>
          <p:cNvSpPr txBox="1"/>
          <p:nvPr/>
        </p:nvSpPr>
        <p:spPr>
          <a:xfrm>
            <a:off x="1028700" y="1114490"/>
            <a:ext cx="1641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Intro" panose="02000000000000000000" charset="0"/>
              </a:rPr>
              <a:t>ПИСЬМО ФНС ОТ 14.11.2023 </a:t>
            </a:r>
            <a:r>
              <a:rPr lang="ru-RU" sz="4800" dirty="0">
                <a:latin typeface="Arial Nova Cond" panose="020B0506020202020204" pitchFamily="34" charset="0"/>
              </a:rPr>
              <a:t>№ </a:t>
            </a:r>
            <a:r>
              <a:rPr lang="ru-RU" sz="4800" dirty="0">
                <a:latin typeface="Intro" panose="02000000000000000000" charset="0"/>
              </a:rPr>
              <a:t>ШЮ</a:t>
            </a:r>
            <a:r>
              <a:rPr lang="ru-RU" sz="4800" dirty="0">
                <a:latin typeface="Arial Nova Cond" panose="020B0506020202020204" pitchFamily="34" charset="0"/>
              </a:rPr>
              <a:t>-</a:t>
            </a:r>
            <a:r>
              <a:rPr lang="ru-RU" sz="4800" dirty="0">
                <a:latin typeface="Intro" panose="02000000000000000000" charset="0"/>
              </a:rPr>
              <a:t>4</a:t>
            </a:r>
            <a:r>
              <a:rPr lang="ru-RU" sz="4800" dirty="0">
                <a:latin typeface="Arial Nova Cond" panose="020B0506020202020204" pitchFamily="34" charset="0"/>
              </a:rPr>
              <a:t>-</a:t>
            </a:r>
            <a:r>
              <a:rPr lang="ru-RU" sz="4800" dirty="0">
                <a:latin typeface="Intro" panose="02000000000000000000" charset="0"/>
              </a:rPr>
              <a:t>13</a:t>
            </a:r>
            <a:r>
              <a:rPr lang="ru-RU" sz="4800" dirty="0">
                <a:latin typeface="Arial Nova Cond" panose="020B0506020202020204" pitchFamily="34" charset="0"/>
              </a:rPr>
              <a:t>/</a:t>
            </a:r>
            <a:r>
              <a:rPr lang="ru-RU" sz="4800" dirty="0">
                <a:latin typeface="Intro" panose="02000000000000000000" charset="0"/>
              </a:rPr>
              <a:t>14369</a:t>
            </a:r>
            <a:r>
              <a:rPr lang="ru-RU" sz="4800" dirty="0">
                <a:latin typeface="Arial Nova Cond" panose="020B0506020202020204" pitchFamily="34" charset="0"/>
              </a:rPr>
              <a:t>@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A12649-4116-455C-B16C-4233BE9FD4E3}"/>
              </a:ext>
            </a:extLst>
          </p:cNvPr>
          <p:cNvSpPr/>
          <p:nvPr/>
        </p:nvSpPr>
        <p:spPr>
          <a:xfrm>
            <a:off x="6555360" y="2059602"/>
            <a:ext cx="1095534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" panose="020B0502040204020203" pitchFamily="34" charset="0"/>
              </a:rPr>
              <a:t>Если выплата осуществлена в первом отчетном периоде, то </a:t>
            </a:r>
            <a:r>
              <a:rPr lang="ru-RU" sz="2800" dirty="0">
                <a:solidFill>
                  <a:srgbClr val="446C91"/>
                </a:solidFill>
                <a:latin typeface="Bahnschrift" panose="020B0502040204020203" pitchFamily="34" charset="0"/>
              </a:rPr>
              <a:t>обязанность по представлению налоговых расчетов сохраняется до конца года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" panose="020B0502040204020203" pitchFamily="34" charset="0"/>
              </a:rPr>
              <a:t>В </a:t>
            </a:r>
            <a:r>
              <a:rPr lang="ru-RU" sz="2800" dirty="0">
                <a:solidFill>
                  <a:srgbClr val="446C91"/>
                </a:solidFill>
                <a:latin typeface="Bahnschrift" panose="020B0502040204020203" pitchFamily="34" charset="0"/>
              </a:rPr>
              <a:t>уточненном</a:t>
            </a:r>
            <a:r>
              <a:rPr lang="ru-RU" sz="2800" dirty="0">
                <a:latin typeface="Bahnschrift" panose="020B0502040204020203" pitchFamily="34" charset="0"/>
              </a:rPr>
              <a:t> налоговом расчете должны содержаться все данные первичного расчета.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" panose="020B0502040204020203" pitchFamily="34" charset="0"/>
              </a:rPr>
              <a:t>При внесении изменений </a:t>
            </a:r>
            <a:r>
              <a:rPr lang="ru-RU" sz="2800" dirty="0">
                <a:solidFill>
                  <a:srgbClr val="446C91"/>
                </a:solidFill>
                <a:latin typeface="Bahnschrift" panose="020B0502040204020203" pitchFamily="34" charset="0"/>
              </a:rPr>
              <a:t>сохраняется порядковый номер выплаты</a:t>
            </a:r>
            <a:r>
              <a:rPr lang="ru-RU" sz="2800" dirty="0">
                <a:latin typeface="Bahnschrift" panose="020B0502040204020203" pitchFamily="34" charset="0"/>
              </a:rPr>
              <a:t>, при добавлении новой выплаты – продолжается сквозная нумерация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" panose="020B0502040204020203" pitchFamily="34" charset="0"/>
              </a:rPr>
              <a:t>Доходы, не являющиеся доходами от источников в РФ не отражаются в Налоговом расчете.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sz="2800" dirty="0">
              <a:latin typeface="Bahnschrift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" panose="020B0502040204020203" pitchFamily="34" charset="0"/>
              </a:rPr>
              <a:t>Уточненный налоговый расчет за период ранее 2023 года подаётся </a:t>
            </a:r>
            <a:r>
              <a:rPr lang="ru-RU" sz="2800" dirty="0">
                <a:solidFill>
                  <a:srgbClr val="446C91"/>
                </a:solidFill>
                <a:latin typeface="Bahnschrift" panose="020B0502040204020203" pitchFamily="34" charset="0"/>
              </a:rPr>
              <a:t>по старой форме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CE0B9D-787F-4C25-87B7-F4F9C15CD7CF}"/>
              </a:ext>
            </a:extLst>
          </p:cNvPr>
          <p:cNvSpPr/>
          <p:nvPr/>
        </p:nvSpPr>
        <p:spPr>
          <a:xfrm>
            <a:off x="533400" y="3009909"/>
            <a:ext cx="2334984" cy="53338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8BD55B3-E508-4891-A40E-0B318734607E}"/>
              </a:ext>
            </a:extLst>
          </p:cNvPr>
          <p:cNvGrpSpPr/>
          <p:nvPr/>
        </p:nvGrpSpPr>
        <p:grpSpPr>
          <a:xfrm>
            <a:off x="504173" y="2422727"/>
            <a:ext cx="6027317" cy="5866727"/>
            <a:chOff x="514046" y="2651550"/>
            <a:chExt cx="6027317" cy="5866727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81DFA79-C51C-48B6-97AB-10CFD0ED41F0}"/>
                </a:ext>
              </a:extLst>
            </p:cNvPr>
            <p:cNvSpPr/>
            <p:nvPr/>
          </p:nvSpPr>
          <p:spPr>
            <a:xfrm>
              <a:off x="514046" y="4083981"/>
              <a:ext cx="15252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rgbClr val="446C91"/>
                  </a:solidFill>
                  <a:latin typeface="Gagalin"/>
                </a:rPr>
                <a:t>Иностранная организация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49847A68-D432-450D-B29D-C57E5D6B7619}"/>
                </a:ext>
              </a:extLst>
            </p:cNvPr>
            <p:cNvGrpSpPr/>
            <p:nvPr/>
          </p:nvGrpSpPr>
          <p:grpSpPr>
            <a:xfrm>
              <a:off x="543838" y="2651550"/>
              <a:ext cx="5997525" cy="5866727"/>
              <a:chOff x="533400" y="2622989"/>
              <a:chExt cx="5997525" cy="5866727"/>
            </a:xfrm>
          </p:grpSpPr>
          <p:sp>
            <p:nvSpPr>
              <p:cNvPr id="16" name="Freeform 2">
                <a:extLst>
                  <a:ext uri="{FF2B5EF4-FFF2-40B4-BE49-F238E27FC236}">
                    <a16:creationId xmlns:a16="http://schemas.microsoft.com/office/drawing/2014/main" id="{B8E3E3AB-F4B3-4E3A-AFC4-08C44E60BF89}"/>
                  </a:ext>
                </a:extLst>
              </p:cNvPr>
              <p:cNvSpPr/>
              <p:nvPr/>
            </p:nvSpPr>
            <p:spPr>
              <a:xfrm>
                <a:off x="1700892" y="4388305"/>
                <a:ext cx="3276600" cy="2298761"/>
              </a:xfrm>
              <a:custGeom>
                <a:avLst/>
                <a:gdLst/>
                <a:ahLst/>
                <a:cxnLst/>
                <a:rect l="l" t="t" r="r" b="b"/>
                <a:pathLst>
                  <a:path w="4513279" h="3003382">
                    <a:moveTo>
                      <a:pt x="0" y="0"/>
                    </a:moveTo>
                    <a:lnTo>
                      <a:pt x="4513278" y="0"/>
                    </a:lnTo>
                    <a:lnTo>
                      <a:pt x="4513278" y="3003382"/>
                    </a:lnTo>
                    <a:lnTo>
                      <a:pt x="0" y="30033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" name="Freeform 4">
                <a:extLst>
                  <a:ext uri="{FF2B5EF4-FFF2-40B4-BE49-F238E27FC236}">
                    <a16:creationId xmlns:a16="http://schemas.microsoft.com/office/drawing/2014/main" id="{4AD5765D-181D-425C-AC8F-AC70D7DECC03}"/>
                  </a:ext>
                </a:extLst>
              </p:cNvPr>
              <p:cNvSpPr/>
              <p:nvPr/>
            </p:nvSpPr>
            <p:spPr>
              <a:xfrm>
                <a:off x="4806308" y="2622989"/>
                <a:ext cx="1328467" cy="1528697"/>
              </a:xfrm>
              <a:custGeom>
                <a:avLst/>
                <a:gdLst/>
                <a:ahLst/>
                <a:cxnLst/>
                <a:rect l="l" t="t" r="r" b="b"/>
                <a:pathLst>
                  <a:path w="2401117" h="2401117">
                    <a:moveTo>
                      <a:pt x="0" y="0"/>
                    </a:moveTo>
                    <a:lnTo>
                      <a:pt x="2401117" y="0"/>
                    </a:lnTo>
                    <a:lnTo>
                      <a:pt x="2401117" y="2401117"/>
                    </a:lnTo>
                    <a:lnTo>
                      <a:pt x="0" y="240111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FA92FB51-D108-4492-919B-60DFFAFAC57A}"/>
                  </a:ext>
                </a:extLst>
              </p:cNvPr>
              <p:cNvSpPr/>
              <p:nvPr/>
            </p:nvSpPr>
            <p:spPr>
              <a:xfrm>
                <a:off x="533400" y="2622989"/>
                <a:ext cx="1486544" cy="1437735"/>
              </a:xfrm>
              <a:custGeom>
                <a:avLst/>
                <a:gdLst/>
                <a:ahLst/>
                <a:cxnLst/>
                <a:rect l="l" t="t" r="r" b="b"/>
                <a:pathLst>
                  <a:path w="2097881" h="2097881">
                    <a:moveTo>
                      <a:pt x="0" y="0"/>
                    </a:moveTo>
                    <a:lnTo>
                      <a:pt x="2097880" y="0"/>
                    </a:lnTo>
                    <a:lnTo>
                      <a:pt x="2097880" y="2097880"/>
                    </a:lnTo>
                    <a:lnTo>
                      <a:pt x="0" y="20978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95609B43-1C8D-444E-95A5-73163C3A5863}"/>
                  </a:ext>
                </a:extLst>
              </p:cNvPr>
              <p:cNvSpPr/>
              <p:nvPr/>
            </p:nvSpPr>
            <p:spPr>
              <a:xfrm>
                <a:off x="3081731" y="6923686"/>
                <a:ext cx="1724577" cy="1566030"/>
              </a:xfrm>
              <a:custGeom>
                <a:avLst/>
                <a:gdLst/>
                <a:ahLst/>
                <a:cxnLst/>
                <a:rect l="l" t="t" r="r" b="b"/>
                <a:pathLst>
                  <a:path w="2126537" h="2126537">
                    <a:moveTo>
                      <a:pt x="0" y="0"/>
                    </a:moveTo>
                    <a:lnTo>
                      <a:pt x="2126537" y="0"/>
                    </a:lnTo>
                    <a:lnTo>
                      <a:pt x="2126537" y="2126537"/>
                    </a:lnTo>
                    <a:lnTo>
                      <a:pt x="0" y="212653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A633DFE6-81C2-4AC5-8C48-7E8E81831FFF}"/>
                  </a:ext>
                </a:extLst>
              </p:cNvPr>
              <p:cNvSpPr/>
              <p:nvPr/>
            </p:nvSpPr>
            <p:spPr>
              <a:xfrm rot="3499791">
                <a:off x="2230486" y="3239458"/>
                <a:ext cx="1417944" cy="917406"/>
              </a:xfrm>
              <a:custGeom>
                <a:avLst/>
                <a:gdLst/>
                <a:ahLst/>
                <a:cxnLst/>
                <a:rect l="l" t="t" r="r" b="b"/>
                <a:pathLst>
                  <a:path w="1932354" h="1429942">
                    <a:moveTo>
                      <a:pt x="0" y="0"/>
                    </a:moveTo>
                    <a:lnTo>
                      <a:pt x="1932354" y="0"/>
                    </a:lnTo>
                    <a:lnTo>
                      <a:pt x="1932354" y="1429942"/>
                    </a:lnTo>
                    <a:lnTo>
                      <a:pt x="0" y="14299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65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C5F3DCA5-49B8-4837-8CBA-6EBCC103B7D8}"/>
                  </a:ext>
                </a:extLst>
              </p:cNvPr>
              <p:cNvSpPr/>
              <p:nvPr/>
            </p:nvSpPr>
            <p:spPr>
              <a:xfrm rot="14786581">
                <a:off x="1209236" y="7085452"/>
                <a:ext cx="1417944" cy="917406"/>
              </a:xfrm>
              <a:custGeom>
                <a:avLst/>
                <a:gdLst/>
                <a:ahLst/>
                <a:cxnLst/>
                <a:rect l="l" t="t" r="r" b="b"/>
                <a:pathLst>
                  <a:path w="1932354" h="1429942">
                    <a:moveTo>
                      <a:pt x="0" y="0"/>
                    </a:moveTo>
                    <a:lnTo>
                      <a:pt x="1932354" y="0"/>
                    </a:lnTo>
                    <a:lnTo>
                      <a:pt x="1932354" y="1429942"/>
                    </a:lnTo>
                    <a:lnTo>
                      <a:pt x="0" y="14299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65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83231EE7-CBA3-4895-9F06-9AAF672B045E}"/>
                  </a:ext>
                </a:extLst>
              </p:cNvPr>
              <p:cNvSpPr/>
              <p:nvPr/>
            </p:nvSpPr>
            <p:spPr>
              <a:xfrm rot="9386251">
                <a:off x="5088176" y="4602984"/>
                <a:ext cx="1442749" cy="1194976"/>
              </a:xfrm>
              <a:custGeom>
                <a:avLst/>
                <a:gdLst/>
                <a:ahLst/>
                <a:cxnLst/>
                <a:rect l="l" t="t" r="r" b="b"/>
                <a:pathLst>
                  <a:path w="1932354" h="1429942">
                    <a:moveTo>
                      <a:pt x="0" y="0"/>
                    </a:moveTo>
                    <a:lnTo>
                      <a:pt x="1932354" y="0"/>
                    </a:lnTo>
                    <a:lnTo>
                      <a:pt x="1932354" y="1429942"/>
                    </a:lnTo>
                    <a:lnTo>
                      <a:pt x="0" y="142994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alphaModFix amt="65000"/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1208304E-E455-4E63-82E0-C3F1247BBEE6}"/>
                  </a:ext>
                </a:extLst>
              </p:cNvPr>
              <p:cNvSpPr/>
              <p:nvPr/>
            </p:nvSpPr>
            <p:spPr>
              <a:xfrm>
                <a:off x="3825788" y="6795562"/>
                <a:ext cx="15252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rgbClr val="446C91"/>
                    </a:solidFill>
                    <a:latin typeface="Gagalin"/>
                  </a:rPr>
                  <a:t>Иностранная организация</a:t>
                </a: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956267DA-DBC2-4014-84F8-5F8ACF9F372A}"/>
                  </a:ext>
                </a:extLst>
              </p:cNvPr>
              <p:cNvSpPr/>
              <p:nvPr/>
            </p:nvSpPr>
            <p:spPr>
              <a:xfrm rot="16200000">
                <a:off x="3824798" y="3181698"/>
                <a:ext cx="152525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dirty="0">
                    <a:solidFill>
                      <a:srgbClr val="446C91"/>
                    </a:solidFill>
                    <a:latin typeface="Gagalin"/>
                  </a:rPr>
                  <a:t>Иностранная организация</a:t>
                </a:r>
              </a:p>
            </p:txBody>
          </p: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138E23C8-C024-4A97-BFF4-82B08D315D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4383" y="7532079"/>
                <a:ext cx="629140" cy="174623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3BB26511-5611-45CB-9D35-C5F5801425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4322" y="7318782"/>
                <a:ext cx="0" cy="630563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7F4E0DD-EF47-484B-8A35-CC337834719B}"/>
                </a:ext>
              </a:extLst>
            </p:cNvPr>
            <p:cNvSpPr/>
            <p:nvPr/>
          </p:nvSpPr>
          <p:spPr>
            <a:xfrm>
              <a:off x="2766404" y="6157889"/>
              <a:ext cx="15104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solidFill>
                    <a:srgbClr val="446C91"/>
                  </a:solidFill>
                  <a:latin typeface="Gagalin"/>
                </a:rPr>
                <a:t>российская организация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B8D96EF-D71A-4041-A01A-4D229EA53BF4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28" name="AutoShape 5">
              <a:extLst>
                <a:ext uri="{FF2B5EF4-FFF2-40B4-BE49-F238E27FC236}">
                  <a16:creationId xmlns:a16="http://schemas.microsoft.com/office/drawing/2014/main" id="{5DD15C95-CD4F-48BA-8E2E-2D4B14A8A869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F27459F-EAAC-47E0-B664-35D63A5C5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323BA31-40E6-4918-A507-A3534075FDA9}"/>
              </a:ext>
            </a:extLst>
          </p:cNvPr>
          <p:cNvSpPr txBox="1"/>
          <p:nvPr/>
        </p:nvSpPr>
        <p:spPr>
          <a:xfrm>
            <a:off x="17430228" y="46781"/>
            <a:ext cx="85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1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1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07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62955"/>
            <a:ext cx="18288000" cy="1457534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EE4056-C1CB-42B7-8B57-9339DF900D67}"/>
              </a:ext>
            </a:extLst>
          </p:cNvPr>
          <p:cNvSpPr txBox="1"/>
          <p:nvPr/>
        </p:nvSpPr>
        <p:spPr>
          <a:xfrm>
            <a:off x="7570470" y="2881342"/>
            <a:ext cx="9372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3600" dirty="0">
                <a:latin typeface="Bahnschrift" panose="020B0502040204020203" pitchFamily="34" charset="0"/>
              </a:rPr>
              <a:t>Привлечение к </a:t>
            </a:r>
            <a:r>
              <a:rPr lang="ru-RU" sz="3600" b="1" dirty="0">
                <a:latin typeface="Bahnschrift" panose="020B0502040204020203" pitchFamily="34" charset="0"/>
              </a:rPr>
              <a:t>ответственности</a:t>
            </a:r>
            <a:r>
              <a:rPr lang="ru-RU" sz="3600" dirty="0">
                <a:latin typeface="Bahnschrift" panose="020B0502040204020203" pitchFamily="34" charset="0"/>
              </a:rPr>
              <a:t> за неуплату/неполную уплату налога - 5-30% от неуплаченной суммы налога (п. 1 ст. 119 НК РФ) </a:t>
            </a:r>
            <a:r>
              <a:rPr lang="ru-RU" sz="3600" dirty="0">
                <a:solidFill>
                  <a:srgbClr val="446C91"/>
                </a:solidFill>
                <a:latin typeface="Bahnschrift" panose="020B0502040204020203" pitchFamily="34" charset="0"/>
              </a:rPr>
              <a:t>– с 01.01.2024</a:t>
            </a:r>
          </a:p>
          <a:p>
            <a:r>
              <a:rPr lang="ru-RU" sz="3600" dirty="0">
                <a:solidFill>
                  <a:srgbClr val="446C91"/>
                </a:solidFill>
                <a:latin typeface="Bahnschrift" panose="020B0502040204020203" pitchFamily="34" charset="0"/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ru-RU" sz="3600" dirty="0">
                <a:latin typeface="Bahnschrift" panose="020B0502040204020203" pitchFamily="34" charset="0"/>
              </a:rPr>
              <a:t>Возможность </a:t>
            </a:r>
            <a:r>
              <a:rPr lang="ru-RU" sz="3600" b="1" dirty="0">
                <a:latin typeface="Bahnschrift" panose="020B0502040204020203" pitchFamily="34" charset="0"/>
              </a:rPr>
              <a:t>блокировки расчетного счета</a:t>
            </a:r>
            <a:r>
              <a:rPr lang="ru-RU" sz="3600" dirty="0">
                <a:latin typeface="Bahnschrift" panose="020B0502040204020203" pitchFamily="34" charset="0"/>
              </a:rPr>
              <a:t> в случае непредставления налогового расчета (п. 3.2 ст. 76 НК РФ) </a:t>
            </a:r>
          </a:p>
          <a:p>
            <a:r>
              <a:rPr lang="ru-RU" sz="3600" dirty="0">
                <a:latin typeface="Bahnschrift" panose="020B0502040204020203" pitchFamily="34" charset="0"/>
              </a:rPr>
              <a:t>     </a:t>
            </a:r>
            <a:r>
              <a:rPr lang="ru-RU" sz="3600" dirty="0">
                <a:solidFill>
                  <a:srgbClr val="446C91"/>
                </a:solidFill>
                <a:latin typeface="Bahnschrift" panose="020B0502040204020203" pitchFamily="34" charset="0"/>
              </a:rPr>
              <a:t>- с 01.01.2024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8482516-4524-4F9F-B804-9175903C7823}"/>
              </a:ext>
            </a:extLst>
          </p:cNvPr>
          <p:cNvSpPr/>
          <p:nvPr/>
        </p:nvSpPr>
        <p:spPr>
          <a:xfrm>
            <a:off x="762000" y="1920242"/>
            <a:ext cx="6553200" cy="6095998"/>
          </a:xfrm>
          <a:prstGeom prst="ellipse">
            <a:avLst/>
          </a:prstGeom>
          <a:noFill/>
          <a:ln>
            <a:solidFill>
              <a:srgbClr val="D2E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4AF585F-05D3-4545-886D-C5A1E35844E1}"/>
              </a:ext>
            </a:extLst>
          </p:cNvPr>
          <p:cNvSpPr/>
          <p:nvPr/>
        </p:nvSpPr>
        <p:spPr>
          <a:xfrm>
            <a:off x="1828800" y="2857500"/>
            <a:ext cx="4510282" cy="3933721"/>
          </a:xfrm>
          <a:custGeom>
            <a:avLst/>
            <a:gdLst/>
            <a:ahLst/>
            <a:cxnLst/>
            <a:rect l="l" t="t" r="r" b="b"/>
            <a:pathLst>
              <a:path w="5097162" h="4114800">
                <a:moveTo>
                  <a:pt x="0" y="0"/>
                </a:moveTo>
                <a:lnTo>
                  <a:pt x="5097163" y="0"/>
                </a:lnTo>
                <a:lnTo>
                  <a:pt x="50971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2AE9C4-2F69-4BF3-9935-335B61494CF1}"/>
              </a:ext>
            </a:extLst>
          </p:cNvPr>
          <p:cNvSpPr/>
          <p:nvPr/>
        </p:nvSpPr>
        <p:spPr>
          <a:xfrm>
            <a:off x="1314448" y="1221787"/>
            <a:ext cx="15659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Intro" panose="02000000000000000000" charset="0"/>
              </a:rPr>
              <a:t>О налоговых последствиях за непредставление налогового расчета с 01.01.2024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E93F7D2-0486-40D7-A83B-49585D24B638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FD3ECA2C-8446-45CF-A54E-E8C47FE56A6C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1A93887E-1D5A-47FD-8E6E-776AD0DE6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62B740A-D101-4994-8F61-24F0370FB7AE}"/>
              </a:ext>
            </a:extLst>
          </p:cNvPr>
          <p:cNvSpPr txBox="1"/>
          <p:nvPr/>
        </p:nvSpPr>
        <p:spPr>
          <a:xfrm>
            <a:off x="17430228" y="46781"/>
            <a:ext cx="85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1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2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51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62955"/>
            <a:ext cx="18288000" cy="1457534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EE4056-C1CB-42B7-8B57-9339DF900D67}"/>
              </a:ext>
            </a:extLst>
          </p:cNvPr>
          <p:cNvSpPr txBox="1"/>
          <p:nvPr/>
        </p:nvSpPr>
        <p:spPr>
          <a:xfrm>
            <a:off x="1143000" y="1414845"/>
            <a:ext cx="154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Intro" panose="02000000000000000000" charset="0"/>
              </a:rPr>
              <a:t>Обращаем ВНИМАНИЕ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1794B0EF-E2FC-40B7-BC8A-24D2FA96A364}"/>
              </a:ext>
            </a:extLst>
          </p:cNvPr>
          <p:cNvSpPr txBox="1"/>
          <p:nvPr/>
        </p:nvSpPr>
        <p:spPr>
          <a:xfrm rot="5400000">
            <a:off x="4679979" y="-2452919"/>
            <a:ext cx="2348559" cy="473979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</a:pPr>
            <a:endParaRPr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D8251F1-0932-4B02-8AF9-822C6393E8F1}"/>
              </a:ext>
            </a:extLst>
          </p:cNvPr>
          <p:cNvSpPr/>
          <p:nvPr/>
        </p:nvSpPr>
        <p:spPr>
          <a:xfrm>
            <a:off x="1028698" y="2626035"/>
            <a:ext cx="16230600" cy="1828751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DABE997-52FD-43DC-8C03-4AC06D7B0131}"/>
              </a:ext>
            </a:extLst>
          </p:cNvPr>
          <p:cNvSpPr/>
          <p:nvPr/>
        </p:nvSpPr>
        <p:spPr>
          <a:xfrm>
            <a:off x="1333498" y="2847912"/>
            <a:ext cx="1562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Основной </a:t>
            </a:r>
            <a:r>
              <a:rPr lang="ru-RU" sz="2800" b="1" dirty="0">
                <a:solidFill>
                  <a:srgbClr val="446C91"/>
                </a:solidFill>
                <a:latin typeface="Bahnschrift" panose="020B0502040204020203" pitchFamily="34" charset="0"/>
              </a:rPr>
              <a:t>целью</a:t>
            </a:r>
            <a:r>
              <a:rPr lang="ru-RU" sz="2800" dirty="0">
                <a:latin typeface="Bahnschrift" panose="020B0502040204020203" pitchFamily="34" charset="0"/>
              </a:rPr>
              <a:t> изменений НК РФ в части Налоговых расчетов является не массовая блокировка счетов и применение штрафных санкций, а </a:t>
            </a:r>
            <a:r>
              <a:rPr lang="ru-RU" sz="2800" dirty="0">
                <a:solidFill>
                  <a:srgbClr val="446C91"/>
                </a:solidFill>
                <a:latin typeface="Bahnschrift" panose="020B0502040204020203" pitchFamily="34" charset="0"/>
              </a:rPr>
              <a:t>формирование корректных и полных данных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AD1F5BF-CE7E-464A-B20D-C8E13F4F0A58}"/>
              </a:ext>
            </a:extLst>
          </p:cNvPr>
          <p:cNvSpPr/>
          <p:nvPr/>
        </p:nvSpPr>
        <p:spPr>
          <a:xfrm>
            <a:off x="1333498" y="4892223"/>
            <a:ext cx="1562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Bahnschrift" panose="020B0502040204020203" pitchFamily="34" charset="0"/>
              </a:rPr>
              <a:t>При выплате доходов </a:t>
            </a:r>
            <a:r>
              <a:rPr lang="ru-RU" sz="2400" b="1" dirty="0">
                <a:solidFill>
                  <a:srgbClr val="446C91"/>
                </a:solidFill>
                <a:latin typeface="Bahnschrift" panose="020B0502040204020203" pitchFamily="34" charset="0"/>
              </a:rPr>
              <a:t>в адрес постоянного представительства </a:t>
            </a:r>
            <a:r>
              <a:rPr lang="ru-RU" sz="2400" dirty="0">
                <a:latin typeface="Bahnschrift" panose="020B0502040204020203" pitchFamily="34" charset="0"/>
              </a:rPr>
              <a:t>(ПП) налогоплательщик должен представить подтверждение того, что доход относится к ПП в РФ и документ о его постановке на учет в налоговых органах. </a:t>
            </a:r>
            <a:endParaRPr lang="ru-RU" sz="2400" b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Bahnschrift" panose="020B0502040204020203" pitchFamily="34" charset="0"/>
              </a:rPr>
              <a:t>При заполнении подраздела 3.3 сохраняется обязанность налогоплательщиков по представлению </a:t>
            </a:r>
            <a:r>
              <a:rPr lang="ru-RU" sz="2400" b="1" dirty="0">
                <a:solidFill>
                  <a:srgbClr val="446C91"/>
                </a:solidFill>
                <a:latin typeface="Bahnschrift" panose="020B0502040204020203" pitchFamily="34" charset="0"/>
              </a:rPr>
              <a:t>Сообщения о выплате доходов в адрес иностранного лица</a:t>
            </a:r>
            <a:r>
              <a:rPr lang="ru-RU" sz="2400" dirty="0">
                <a:latin typeface="Bahnschrift" panose="020B0502040204020203" pitchFamily="34" charset="0"/>
              </a:rPr>
              <a:t>, не имеющего фактического права на их получение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Bahnschrift" panose="020B0502040204020203" pitchFamily="34" charset="0"/>
              </a:rPr>
              <a:t>При отражении выплат,</a:t>
            </a:r>
            <a:r>
              <a:rPr lang="ru-RU" sz="24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ru-RU" sz="2400" dirty="0">
                <a:latin typeface="Bahnschrift" panose="020B0502040204020203" pitchFamily="34" charset="0"/>
              </a:rPr>
              <a:t>внимательно </a:t>
            </a:r>
            <a:r>
              <a:rPr lang="ru-RU" sz="2400" b="1" dirty="0">
                <a:solidFill>
                  <a:srgbClr val="446C91"/>
                </a:solidFill>
                <a:latin typeface="Bahnschrift" panose="020B0502040204020203" pitchFamily="34" charset="0"/>
              </a:rPr>
              <a:t>анализировать</a:t>
            </a:r>
            <a:r>
              <a:rPr lang="ru-RU" sz="2400" dirty="0">
                <a:latin typeface="Bahnschrift" panose="020B0502040204020203" pitchFamily="34" charset="0"/>
              </a:rPr>
              <a:t> примененные пониженные ставки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F0DDB2-1C5A-4DBA-A666-322BB7F30CB3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5E0A4B6-C12E-4467-B857-66412DEA2CB5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8049B50-CACB-4E81-B882-4FDF5BFCC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852FFAC-EAF6-49F1-9747-6FEDAD8655E4}"/>
              </a:ext>
            </a:extLst>
          </p:cNvPr>
          <p:cNvSpPr txBox="1"/>
          <p:nvPr/>
        </p:nvSpPr>
        <p:spPr>
          <a:xfrm>
            <a:off x="17430228" y="46781"/>
            <a:ext cx="85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1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3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1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06400" y="2534162"/>
            <a:ext cx="3505200" cy="3581400"/>
          </a:xfrm>
          <a:custGeom>
            <a:avLst/>
            <a:gdLst/>
            <a:ahLst/>
            <a:cxnLst/>
            <a:rect l="l" t="t" r="r" b="b"/>
            <a:pathLst>
              <a:path w="4490357" h="4114800">
                <a:moveTo>
                  <a:pt x="0" y="0"/>
                </a:moveTo>
                <a:lnTo>
                  <a:pt x="4490357" y="0"/>
                </a:lnTo>
                <a:lnTo>
                  <a:pt x="449035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78757" y="2534162"/>
            <a:ext cx="15454285" cy="5218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8800" dirty="0">
                <a:solidFill>
                  <a:srgbClr val="000000"/>
                </a:solidFill>
                <a:latin typeface="Intro" panose="02000000000000000000" charset="0"/>
              </a:rPr>
              <a:t>АКТУАЛЬНЫЕ </a:t>
            </a:r>
          </a:p>
          <a:p>
            <a:pPr algn="ctr">
              <a:lnSpc>
                <a:spcPts val="13999"/>
              </a:lnSpc>
            </a:pPr>
            <a:r>
              <a:rPr lang="en-US" sz="8800" dirty="0">
                <a:solidFill>
                  <a:srgbClr val="000000"/>
                </a:solidFill>
                <a:latin typeface="Intro" panose="02000000000000000000" charset="0"/>
              </a:rPr>
              <a:t>ВОПРОСЫ</a:t>
            </a:r>
          </a:p>
          <a:p>
            <a:pPr algn="ctr">
              <a:lnSpc>
                <a:spcPts val="13999"/>
              </a:lnSpc>
            </a:pPr>
            <a:r>
              <a:rPr lang="en-US" sz="8800" dirty="0">
                <a:solidFill>
                  <a:srgbClr val="000000"/>
                </a:solidFill>
                <a:latin typeface="Intro" panose="02000000000000000000" charset="0"/>
              </a:rPr>
              <a:t>НАЛОГОПЛАТЕЛЬЩИКОВ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A1308BD4-2808-4297-8E13-3C2512777C1E}"/>
              </a:ext>
            </a:extLst>
          </p:cNvPr>
          <p:cNvSpPr/>
          <p:nvPr/>
        </p:nvSpPr>
        <p:spPr>
          <a:xfrm>
            <a:off x="228599" y="266730"/>
            <a:ext cx="17602183" cy="0"/>
          </a:xfrm>
          <a:prstGeom prst="line">
            <a:avLst/>
          </a:prstGeom>
          <a:ln w="38100" cap="flat">
            <a:solidFill>
              <a:srgbClr val="818E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18AF3C9-17EB-4061-9FF2-C7C23677A8F0}"/>
              </a:ext>
            </a:extLst>
          </p:cNvPr>
          <p:cNvSpPr/>
          <p:nvPr/>
        </p:nvSpPr>
        <p:spPr>
          <a:xfrm>
            <a:off x="228600" y="419100"/>
            <a:ext cx="0" cy="9524970"/>
          </a:xfrm>
          <a:prstGeom prst="line">
            <a:avLst/>
          </a:prstGeom>
          <a:ln w="38100" cap="flat">
            <a:solidFill>
              <a:srgbClr val="818E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B50A452B-561C-4F27-B826-DEDB886362C1}"/>
              </a:ext>
            </a:extLst>
          </p:cNvPr>
          <p:cNvSpPr/>
          <p:nvPr/>
        </p:nvSpPr>
        <p:spPr>
          <a:xfrm>
            <a:off x="381000" y="9944069"/>
            <a:ext cx="17449800" cy="76200"/>
          </a:xfrm>
          <a:prstGeom prst="line">
            <a:avLst/>
          </a:prstGeom>
          <a:ln w="38100" cap="flat">
            <a:solidFill>
              <a:srgbClr val="818E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4BE0D741-E8B0-490C-B67F-1C3714F23DF4}"/>
              </a:ext>
            </a:extLst>
          </p:cNvPr>
          <p:cNvSpPr/>
          <p:nvPr/>
        </p:nvSpPr>
        <p:spPr>
          <a:xfrm>
            <a:off x="18059400" y="266730"/>
            <a:ext cx="0" cy="9753539"/>
          </a:xfrm>
          <a:prstGeom prst="line">
            <a:avLst/>
          </a:prstGeom>
          <a:ln w="38100" cap="flat">
            <a:solidFill>
              <a:srgbClr val="818E9D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3128B9-A4B0-4862-A68E-61E275E04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8" y="497057"/>
            <a:ext cx="3574453" cy="11429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73C56D-AB7F-412B-A51C-6FF80BA21498}"/>
              </a:ext>
            </a:extLst>
          </p:cNvPr>
          <p:cNvSpPr txBox="1"/>
          <p:nvPr/>
        </p:nvSpPr>
        <p:spPr>
          <a:xfrm>
            <a:off x="16976870" y="266730"/>
            <a:ext cx="85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1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4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58573"/>
            <a:ext cx="18288000" cy="1328428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2DFB98-674B-4646-B51C-202B8FFB02D1}"/>
              </a:ext>
            </a:extLst>
          </p:cNvPr>
          <p:cNvSpPr txBox="1"/>
          <p:nvPr/>
        </p:nvSpPr>
        <p:spPr>
          <a:xfrm>
            <a:off x="902208" y="2436202"/>
            <a:ext cx="16154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latin typeface="Intro" panose="02000000000000000000" charset="0"/>
                <a:cs typeface="Times New Roman" panose="02020603050405020304" pitchFamily="18" charset="0"/>
              </a:rPr>
              <a:t>Вопрос</a:t>
            </a:r>
            <a:r>
              <a:rPr lang="ru-RU" sz="2400" b="1" u="sng" dirty="0">
                <a:latin typeface="Intro" panose="02000000000000000000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Intro" panose="02000000000000000000" charset="0"/>
                <a:cs typeface="Times New Roman" panose="02020603050405020304" pitchFamily="18" charset="0"/>
              </a:rPr>
              <a:t> Какие контрольные соотношения и сверки будут применяться к НР?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BEDFC7-F448-430C-8103-4C56BF1B43C0}"/>
              </a:ext>
            </a:extLst>
          </p:cNvPr>
          <p:cNvSpPr txBox="1"/>
          <p:nvPr/>
        </p:nvSpPr>
        <p:spPr>
          <a:xfrm>
            <a:off x="902208" y="2961914"/>
            <a:ext cx="15816088" cy="56015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ru-RU" dirty="0">
              <a:latin typeface="Bahnschrift Light" panose="020B0502040204020203" pitchFamily="34" charset="0"/>
            </a:endParaRPr>
          </a:p>
          <a:p>
            <a:pPr algn="just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u="sng" dirty="0">
                <a:latin typeface="Intro" panose="02000000000000000000" charset="0"/>
                <a:cs typeface="Times New Roman" panose="02020603050405020304" pitchFamily="18" charset="0"/>
              </a:rPr>
              <a:t>Ответ</a:t>
            </a:r>
            <a:r>
              <a:rPr lang="ru-RU" sz="2000" dirty="0">
                <a:latin typeface="Intro" panose="02000000000000000000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Bahnschrift" panose="020B0502040204020203" pitchFamily="34" charset="0"/>
                <a:cs typeface="Times New Roman" panose="02020603050405020304" pitchFamily="18" charset="0"/>
              </a:rPr>
              <a:t>Письмом от 19 декабря 2023 г. N СД-4-3/15920 направлены для использования в работе контрольные соотношения показателей налогового расчета сумм доходов, выплаченных иностранным организациям, и сумм удержанных налогов, утвержденного приказом ФНС России от 26.09.2023 № ЕД-7-3/675@. В Приложении №1 указаны внутридокументные КС по всем 5 разделам налогового расчета. </a:t>
            </a:r>
          </a:p>
          <a:p>
            <a:pPr algn="just"/>
            <a:endParaRPr lang="ru-RU" sz="28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Bahnschrift" panose="020B0502040204020203" pitchFamily="34" charset="0"/>
                <a:cs typeface="Times New Roman" panose="02020603050405020304" pitchFamily="18" charset="0"/>
              </a:rPr>
              <a:t>Налоговым органом проводится автоматизированная сверка со сведениями Банка России, с данными, полученными из таможенных органов, и иными доступными сведениями.</a:t>
            </a:r>
            <a:endParaRPr lang="ru-RU" sz="28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Сверка с Разделом 2 налоговой декларации по НДС не производится.</a:t>
            </a:r>
            <a:endParaRPr lang="ru-RU" sz="28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Bahnschrift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3588D8D-9AB1-4B54-9364-7464D64752E0}"/>
              </a:ext>
            </a:extLst>
          </p:cNvPr>
          <p:cNvSpPr/>
          <p:nvPr/>
        </p:nvSpPr>
        <p:spPr>
          <a:xfrm>
            <a:off x="669044" y="2324101"/>
            <a:ext cx="16590256" cy="6172197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F411B9-5DD9-4E9D-8887-236DADDD7DB7}"/>
              </a:ext>
            </a:extLst>
          </p:cNvPr>
          <p:cNvSpPr txBox="1"/>
          <p:nvPr/>
        </p:nvSpPr>
        <p:spPr>
          <a:xfrm>
            <a:off x="733052" y="1319793"/>
            <a:ext cx="1615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Intro" panose="02000000000000000000" charset="0"/>
                <a:cs typeface="Times New Roman" panose="02020603050405020304" pitchFamily="18" charset="0"/>
              </a:rPr>
              <a:t>О контрольных соотношениях в Налоговом расчете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B7029B2-A811-4543-90DB-9DD9E9DFD565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5" name="AutoShape 5">
              <a:extLst>
                <a:ext uri="{FF2B5EF4-FFF2-40B4-BE49-F238E27FC236}">
                  <a16:creationId xmlns:a16="http://schemas.microsoft.com/office/drawing/2014/main" id="{68FD63AE-070C-4C3D-B423-98B06AF9EB37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9C1F790-D616-46C9-A895-0E53F75A8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0A56F54-3BF9-47FC-8643-6383E712E290}"/>
              </a:ext>
            </a:extLst>
          </p:cNvPr>
          <p:cNvSpPr txBox="1"/>
          <p:nvPr/>
        </p:nvSpPr>
        <p:spPr>
          <a:xfrm>
            <a:off x="17430228" y="46781"/>
            <a:ext cx="85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1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5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17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1EBD938-2FE9-4266-AF8A-8C6028769E85}"/>
              </a:ext>
            </a:extLst>
          </p:cNvPr>
          <p:cNvSpPr txBox="1"/>
          <p:nvPr/>
        </p:nvSpPr>
        <p:spPr>
          <a:xfrm>
            <a:off x="1191772" y="2183688"/>
            <a:ext cx="145570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latin typeface="Intro" panose="02000000000000000000" charset="0"/>
                <a:cs typeface="Times New Roman" panose="02020603050405020304" pitchFamily="18" charset="0"/>
              </a:rPr>
              <a:t>Вопрос</a:t>
            </a:r>
            <a:r>
              <a:rPr lang="ru-RU" sz="3600" b="1" dirty="0">
                <a:latin typeface="Intro" panose="02000000000000000000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latin typeface="Intro" panose="02000000000000000000" charset="0"/>
                <a:cs typeface="Times New Roman" panose="02020603050405020304" pitchFamily="18" charset="0"/>
              </a:rPr>
              <a:t>По каким разделам налогового расчета и какой комплект документов будет запрашивать налоговая инспекция в рамках камеральной проверки?</a:t>
            </a:r>
          </a:p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67FA4C8-33EE-4A0A-A317-453FE7AF2B96}"/>
              </a:ext>
            </a:extLst>
          </p:cNvPr>
          <p:cNvSpPr/>
          <p:nvPr/>
        </p:nvSpPr>
        <p:spPr>
          <a:xfrm>
            <a:off x="1191772" y="3741895"/>
            <a:ext cx="155448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latin typeface="Intro" panose="02000000000000000000" charset="0"/>
                <a:cs typeface="Times New Roman" panose="02020603050405020304" pitchFamily="18" charset="0"/>
              </a:rPr>
              <a:t>Ответ</a:t>
            </a:r>
            <a:r>
              <a:rPr lang="en-US" sz="2000" dirty="0">
                <a:latin typeface="Intro" panose="02000000000000000000" charset="0"/>
              </a:rPr>
              <a:t>:</a:t>
            </a:r>
            <a:endParaRPr lang="ru-RU" sz="2000" dirty="0">
              <a:latin typeface="Intro" panose="02000000000000000000" charset="0"/>
            </a:endParaRPr>
          </a:p>
          <a:p>
            <a:pPr algn="just"/>
            <a:r>
              <a:rPr lang="ru-RU" sz="2000">
                <a:latin typeface="Bahnschrift" panose="020B0502040204020203" pitchFamily="34" charset="0"/>
              </a:rPr>
              <a:t>1</a:t>
            </a:r>
            <a:r>
              <a:rPr lang="ru-RU" sz="2000" dirty="0">
                <a:latin typeface="Bahnschrift" panose="020B0502040204020203" pitchFamily="34" charset="0"/>
              </a:rPr>
              <a:t>) подтверждение того, что эта иностранная организация имеет постоянное местонахождение в государстве, с которым РФ имеет международный договор по вопросам налогообложения, В случае если такое подтверждение составлено на иностранном языке, предоставить также перевод на русский язык;</a:t>
            </a:r>
          </a:p>
          <a:p>
            <a:pPr algn="just"/>
            <a:r>
              <a:rPr lang="ru-RU" sz="2000" dirty="0">
                <a:latin typeface="Bahnschrift" panose="020B0502040204020203" pitchFamily="34" charset="0"/>
              </a:rPr>
              <a:t>2) подтверждение, что эта организация имеет фактическое право на получение соответствующего дохода.</a:t>
            </a:r>
          </a:p>
          <a:p>
            <a:pPr algn="just"/>
            <a:r>
              <a:rPr lang="ru-RU" sz="2000" dirty="0">
                <a:latin typeface="Bahnschrift" panose="020B0502040204020203" pitchFamily="34" charset="0"/>
              </a:rPr>
              <a:t>3) договор со всеми приложениями и дополнениями на основании которого выплачен доход. </a:t>
            </a:r>
          </a:p>
          <a:p>
            <a:pPr algn="just"/>
            <a:r>
              <a:rPr lang="ru-RU" sz="2000" dirty="0">
                <a:latin typeface="Bahnschrift" panose="020B0502040204020203" pitchFamily="34" charset="0"/>
              </a:rPr>
              <a:t>4) документы, на основании которых произведены выплаты (акты, инвойсы и иные документы).</a:t>
            </a:r>
          </a:p>
          <a:p>
            <a:pPr algn="just"/>
            <a:endParaRPr lang="ru-RU" sz="2000" dirty="0">
              <a:latin typeface="Bahnschrift" panose="020B0502040204020203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latin typeface="Bahnschrift" panose="020B0502040204020203" pitchFamily="34" charset="0"/>
              </a:rPr>
              <a:t>По Разделам 4 и 5, в целях правомерного толкования выплат и идентификации их как не подлежащих налогообложению, целесообразно видеть:</a:t>
            </a:r>
            <a:endParaRPr lang="en-US" sz="2000" dirty="0">
              <a:latin typeface="Bahnschrift" panose="020B0502040204020203" pitchFamily="34" charset="0"/>
            </a:endParaRPr>
          </a:p>
          <a:p>
            <a:pPr algn="just"/>
            <a:r>
              <a:rPr lang="ru-RU" sz="2000" dirty="0">
                <a:latin typeface="Bahnschrift" panose="020B0502040204020203" pitchFamily="34" charset="0"/>
              </a:rPr>
              <a:t>1) договор со всеми приложениями и дополнениями на основании которого выплачен доход.</a:t>
            </a:r>
          </a:p>
          <a:p>
            <a:pPr algn="just"/>
            <a:r>
              <a:rPr lang="ru-RU" sz="2000" dirty="0">
                <a:latin typeface="Bahnschrift" panose="020B0502040204020203" pitchFamily="34" charset="0"/>
              </a:rPr>
              <a:t>2) документы, на основании которых произведены выплаты (акты, товарные накладные, инвойсы и иные документы).</a:t>
            </a: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8E87FD-86CD-4869-BB52-9C65C35FDFCB}"/>
              </a:ext>
            </a:extLst>
          </p:cNvPr>
          <p:cNvSpPr txBox="1"/>
          <p:nvPr/>
        </p:nvSpPr>
        <p:spPr>
          <a:xfrm>
            <a:off x="886972" y="1287218"/>
            <a:ext cx="1615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Intro" panose="02000000000000000000" charset="0"/>
                <a:cs typeface="Times New Roman" panose="02020603050405020304" pitchFamily="18" charset="0"/>
              </a:rPr>
              <a:t>О документах в рамках проверки Налогового расчета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18E288E-131F-4001-B649-17C5DE24434A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1A054C76-4430-41C7-9961-8FAB9E8A62CD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0C561D8-73C4-4906-8201-7CAA49F86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45DA5D-C86D-4D05-A84C-F0AF896D8057}"/>
              </a:ext>
            </a:extLst>
          </p:cNvPr>
          <p:cNvSpPr/>
          <p:nvPr/>
        </p:nvSpPr>
        <p:spPr>
          <a:xfrm>
            <a:off x="669044" y="2040740"/>
            <a:ext cx="16590256" cy="6379359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CA7C6EE2-DF3B-4B14-B3B7-3A2469FF0C79}"/>
              </a:ext>
            </a:extLst>
          </p:cNvPr>
          <p:cNvGrpSpPr/>
          <p:nvPr/>
        </p:nvGrpSpPr>
        <p:grpSpPr>
          <a:xfrm>
            <a:off x="0" y="8958573"/>
            <a:ext cx="18288000" cy="1328428"/>
            <a:chOff x="0" y="0"/>
            <a:chExt cx="4816593" cy="383877"/>
          </a:xfrm>
          <a:solidFill>
            <a:srgbClr val="818E9D"/>
          </a:solidFill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250ED19B-A788-43B3-9A4C-70D7F1883177}"/>
                </a:ext>
              </a:extLst>
            </p:cNvPr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3E508C21-4FB4-4364-9104-807CB3AB3BF8}"/>
                </a:ext>
              </a:extLst>
            </p:cNvPr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754E680-4FD4-48D9-B59A-FD0AE89A781E}"/>
              </a:ext>
            </a:extLst>
          </p:cNvPr>
          <p:cNvSpPr txBox="1"/>
          <p:nvPr/>
        </p:nvSpPr>
        <p:spPr>
          <a:xfrm>
            <a:off x="17430228" y="46781"/>
            <a:ext cx="85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1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6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56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2AE016-2B77-4EF5-8D56-8336E909E685}"/>
              </a:ext>
            </a:extLst>
          </p:cNvPr>
          <p:cNvSpPr txBox="1"/>
          <p:nvPr/>
        </p:nvSpPr>
        <p:spPr>
          <a:xfrm>
            <a:off x="441175" y="1905251"/>
            <a:ext cx="1699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latin typeface="Intro" panose="02000000000000000000" charset="0"/>
                <a:cs typeface="Times New Roman" panose="02020603050405020304" pitchFamily="18" charset="0"/>
              </a:rPr>
              <a:t>Вопрос</a:t>
            </a:r>
            <a:r>
              <a:rPr lang="en-US" sz="3600" dirty="0">
                <a:latin typeface="Intro" panose="02000000000000000000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latin typeface="Intro" panose="02000000000000000000" charset="0"/>
                <a:cs typeface="Times New Roman" panose="02020603050405020304" pitchFamily="18" charset="0"/>
              </a:rPr>
              <a:t>Что понимается под датой факта хозяйственной жизни, которая свидетельствует о получении иностранной организацией дохода?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C55CF1-929F-46A5-8CCE-CA69ABFB98A7}"/>
              </a:ext>
            </a:extLst>
          </p:cNvPr>
          <p:cNvSpPr txBox="1"/>
          <p:nvPr/>
        </p:nvSpPr>
        <p:spPr>
          <a:xfrm>
            <a:off x="451950" y="2872392"/>
            <a:ext cx="171392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>
                <a:latin typeface="Bahnschrift" panose="020B0502040204020203" pitchFamily="34" charset="0"/>
                <a:cs typeface="Times New Roman" panose="02020603050405020304" pitchFamily="18" charset="0"/>
              </a:rPr>
              <a:t>Ответ</a:t>
            </a:r>
            <a:r>
              <a:rPr lang="ru-RU" sz="3200" dirty="0">
                <a:latin typeface="Bahnschrift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В соответствии с п. 126 Порядка заполнения налогового расчета предусмотрено, что в случае если доход иностранной организации выплачивается в натуральной или иной неденежной форме, в том числе в форме осуществления взаимозачетов, указывается дата в соответствии с фактами хозяйственной жизни, свидетельствующими о получении иностранной организацией дохода.</a:t>
            </a:r>
          </a:p>
          <a:p>
            <a:pPr algn="just"/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По общему правилу каждый факт хозяйственной жизни оформляется первичным учетным документом, который принимается к учету по дате этого документа. Соответственно такой датой будет являться - дата документа о взаимозачёте обязательств.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E26C78-E365-4C56-81E5-1111AE099926}"/>
              </a:ext>
            </a:extLst>
          </p:cNvPr>
          <p:cNvSpPr txBox="1"/>
          <p:nvPr/>
        </p:nvSpPr>
        <p:spPr>
          <a:xfrm>
            <a:off x="533400" y="1198084"/>
            <a:ext cx="161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Intro" panose="02000000000000000000" charset="0"/>
                <a:cs typeface="Times New Roman" panose="02020603050405020304" pitchFamily="18" charset="0"/>
              </a:rPr>
              <a:t>О порядке заполнения Налогового расчета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4F33D-AD32-4E61-B80A-65C99C8CFFDC}"/>
              </a:ext>
            </a:extLst>
          </p:cNvPr>
          <p:cNvSpPr/>
          <p:nvPr/>
        </p:nvSpPr>
        <p:spPr>
          <a:xfrm>
            <a:off x="421247" y="5690244"/>
            <a:ext cx="1699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Intro" panose="02000000000000000000" charset="0"/>
                <a:cs typeface="Times New Roman" panose="02020603050405020304" pitchFamily="18" charset="0"/>
              </a:rPr>
              <a:t>Вопрос</a:t>
            </a:r>
            <a:r>
              <a:rPr lang="en-US" sz="3600" b="1" dirty="0">
                <a:latin typeface="Intro" panose="02000000000000000000" charset="0"/>
                <a:cs typeface="Times New Roman" panose="02020603050405020304" pitchFamily="18" charset="0"/>
              </a:rPr>
              <a:t>: </a:t>
            </a:r>
            <a:r>
              <a:rPr lang="ru-RU" sz="2400" b="1" dirty="0">
                <a:latin typeface="Intro" panose="02000000000000000000" charset="0"/>
                <a:cs typeface="Times New Roman" panose="02020603050405020304" pitchFamily="18" charset="0"/>
              </a:rPr>
              <a:t>Раздел 4 заполняется в отношении выплаченных иностранной организации в последнем квартале (месяце) отчетного (налогового) периода доходов, предусмотренных пунктом 2 статьи 309 НК РФ (п. 111 Порядка заполнения налогового расчета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9292BAE-C570-44EF-BBBD-077C358C155A}"/>
              </a:ext>
            </a:extLst>
          </p:cNvPr>
          <p:cNvSpPr/>
          <p:nvPr/>
        </p:nvSpPr>
        <p:spPr>
          <a:xfrm>
            <a:off x="448433" y="7435886"/>
            <a:ext cx="16965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Bahnschrift" panose="020B0502040204020203" pitchFamily="34" charset="0"/>
                <a:cs typeface="Times New Roman" panose="02020603050405020304" pitchFamily="18" charset="0"/>
              </a:rPr>
              <a:t>Ответ</a:t>
            </a:r>
            <a:r>
              <a:rPr lang="en-US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Несмотря на то, что налоговый расчет заполняется нарастающим итогом, сведения в отношении выплат, подлежащие отражению в Разделах 3,4,5 указываются по доходам выплаченным иностранной организации в последнем квартале (месяце) отчетного (налогового) периода.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974DB03-42C8-4193-993A-5E8463290A57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6" name="AutoShape 5">
              <a:extLst>
                <a:ext uri="{FF2B5EF4-FFF2-40B4-BE49-F238E27FC236}">
                  <a16:creationId xmlns:a16="http://schemas.microsoft.com/office/drawing/2014/main" id="{08556D97-08C1-4575-9332-7D05CC9A7CD7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36EEA99-9DB0-4933-BE89-36C726B75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F17B44DC-15CD-410C-B30D-28230A2A4EF4}"/>
              </a:ext>
            </a:extLst>
          </p:cNvPr>
          <p:cNvGrpSpPr/>
          <p:nvPr/>
        </p:nvGrpSpPr>
        <p:grpSpPr>
          <a:xfrm>
            <a:off x="0" y="8958573"/>
            <a:ext cx="18288000" cy="1328428"/>
            <a:chOff x="0" y="0"/>
            <a:chExt cx="4816593" cy="383877"/>
          </a:xfrm>
          <a:solidFill>
            <a:srgbClr val="818E9D"/>
          </a:solidFill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B90BF914-2EAA-47A8-8E7F-5366E8BE7525}"/>
                </a:ext>
              </a:extLst>
            </p:cNvPr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9EC92737-0B0E-4287-B0D2-7CC73DCD73D9}"/>
                </a:ext>
              </a:extLst>
            </p:cNvPr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BB2D5C3-3E0C-4AF0-8E44-D77092AD7528}"/>
              </a:ext>
            </a:extLst>
          </p:cNvPr>
          <p:cNvCxnSpPr>
            <a:cxnSpLocks/>
          </p:cNvCxnSpPr>
          <p:nvPr/>
        </p:nvCxnSpPr>
        <p:spPr>
          <a:xfrm>
            <a:off x="4953000" y="5600700"/>
            <a:ext cx="1248102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765A8D8-6525-4AD3-8053-89D16B91AB4B}"/>
              </a:ext>
            </a:extLst>
          </p:cNvPr>
          <p:cNvSpPr txBox="1"/>
          <p:nvPr/>
        </p:nvSpPr>
        <p:spPr>
          <a:xfrm>
            <a:off x="17430228" y="46781"/>
            <a:ext cx="85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1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7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8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0699"/>
            <a:ext cx="18288000" cy="1009789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D2AE016-2B77-4EF5-8D56-8336E909E685}"/>
              </a:ext>
            </a:extLst>
          </p:cNvPr>
          <p:cNvSpPr txBox="1"/>
          <p:nvPr/>
        </p:nvSpPr>
        <p:spPr>
          <a:xfrm>
            <a:off x="1028700" y="1975952"/>
            <a:ext cx="1623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u="sng" dirty="0">
                <a:latin typeface="Intro" panose="02000000000000000000" charset="0"/>
                <a:cs typeface="Times New Roman" panose="02020603050405020304" pitchFamily="18" charset="0"/>
              </a:rPr>
              <a:t>Вопрос</a:t>
            </a:r>
            <a:r>
              <a:rPr lang="en-US" sz="2300" dirty="0">
                <a:latin typeface="Intro" panose="02000000000000000000" charset="0"/>
                <a:cs typeface="Times New Roman" panose="02020603050405020304" pitchFamily="18" charset="0"/>
              </a:rPr>
              <a:t>: </a:t>
            </a:r>
            <a:r>
              <a:rPr lang="ru-RU" sz="2300" b="1" dirty="0">
                <a:latin typeface="Intro" panose="02000000000000000000" charset="0"/>
                <a:cs typeface="Times New Roman" panose="02020603050405020304" pitchFamily="18" charset="0"/>
              </a:rPr>
              <a:t>Необходимо ли представлять уточненный расчет, при обнаружении в представленном некорректных/ошибочных сведений, которые не влияют на налоги?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C55CF1-929F-46A5-8CCE-CA69ABFB98A7}"/>
              </a:ext>
            </a:extLst>
          </p:cNvPr>
          <p:cNvSpPr txBox="1"/>
          <p:nvPr/>
        </p:nvSpPr>
        <p:spPr>
          <a:xfrm>
            <a:off x="1028700" y="2823124"/>
            <a:ext cx="157162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Bahnschrift" panose="020B0502040204020203" pitchFamily="34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: В соответствии с п.6 ст. 81 НК РФ - при обнаружении налоговым агентом в поданном им в налоговый орган расчете факта неотражения или неполноты отражения сведений, а также ошибок, приводящих к занижению или завышению суммы налога, подлежащей перечислению, налоговый агент обязан внести в указанный расчет необходимые изменения и представить в налоговый орган уточненный расчет в порядке, установленном настоящей статьей.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E26C78-E365-4C56-81E5-1111AE099926}"/>
              </a:ext>
            </a:extLst>
          </p:cNvPr>
          <p:cNvSpPr txBox="1"/>
          <p:nvPr/>
        </p:nvSpPr>
        <p:spPr>
          <a:xfrm>
            <a:off x="1447800" y="1075501"/>
            <a:ext cx="1615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Intro" panose="02000000000000000000" charset="0"/>
                <a:cs typeface="Times New Roman" panose="02020603050405020304" pitchFamily="18" charset="0"/>
              </a:rPr>
              <a:t>Об уточненных Налоговых расчетах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4F33D-AD32-4E61-B80A-65C99C8CFFDC}"/>
              </a:ext>
            </a:extLst>
          </p:cNvPr>
          <p:cNvSpPr/>
          <p:nvPr/>
        </p:nvSpPr>
        <p:spPr>
          <a:xfrm>
            <a:off x="1028700" y="5152045"/>
            <a:ext cx="16230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u="sng" dirty="0">
                <a:latin typeface="Intro" panose="02000000000000000000" charset="0"/>
                <a:cs typeface="Times New Roman" panose="02020603050405020304" pitchFamily="18" charset="0"/>
              </a:rPr>
              <a:t>Вопрос</a:t>
            </a:r>
            <a:r>
              <a:rPr lang="en-US" sz="2300" b="1" dirty="0">
                <a:latin typeface="Intro" panose="02000000000000000000" charset="0"/>
                <a:cs typeface="Times New Roman" panose="02020603050405020304" pitchFamily="18" charset="0"/>
              </a:rPr>
              <a:t>: </a:t>
            </a:r>
            <a:r>
              <a:rPr lang="ru-RU" sz="2300" b="1" dirty="0">
                <a:latin typeface="Intro" panose="02000000000000000000" charset="0"/>
                <a:cs typeface="Times New Roman" panose="02020603050405020304" pitchFamily="18" charset="0"/>
              </a:rPr>
              <a:t>Расчет за какой первый отчетный период 2023 года налогоплательщик обязан подать, если обнаружит в ранее представленном ошибки, влияющие на налоги, также с учетом вступления в законную силу Федерального закона от 31.07.2023 N 389-ФЗ - 31 августа 2023 и распространения его действий на правоотношения, возникшие с 1 января 2023 года?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9292BAE-C570-44EF-BBBD-077C358C155A}"/>
              </a:ext>
            </a:extLst>
          </p:cNvPr>
          <p:cNvSpPr/>
          <p:nvPr/>
        </p:nvSpPr>
        <p:spPr>
          <a:xfrm>
            <a:off x="1028700" y="7078026"/>
            <a:ext cx="1613535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Bahnschrift" panose="020B0502040204020203" pitchFamily="34" charset="0"/>
                <a:cs typeface="Times New Roman" panose="02020603050405020304" pitchFamily="18" charset="0"/>
              </a:rPr>
              <a:t>Ответ</a:t>
            </a:r>
            <a:r>
              <a:rPr lang="en-US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Если налогоплательщик обнаружит в ранее представленном НР ошибки по налогам, перечисленным в бюджет до 31 августа 2023 года по "неправильному" курсу, уточненный НР подавать не требуется. </a:t>
            </a:r>
          </a:p>
          <a:p>
            <a:r>
              <a:rPr lang="ru-RU" sz="2400" i="1" dirty="0">
                <a:latin typeface="Bahnschrift" panose="020B0502040204020203" pitchFamily="34" charset="0"/>
                <a:cs typeface="Times New Roman" panose="02020603050405020304" pitchFamily="18" charset="0"/>
              </a:rPr>
              <a:t>Основание</a:t>
            </a:r>
            <a:r>
              <a:rPr lang="en-US" sz="2400" i="1" dirty="0">
                <a:latin typeface="Bahnschrift" panose="020B0502040204020203" pitchFamily="34" charset="0"/>
                <a:cs typeface="Times New Roman" panose="02020603050405020304" pitchFamily="18" charset="0"/>
              </a:rPr>
              <a:t>:</a:t>
            </a:r>
            <a:r>
              <a:rPr lang="ru-RU" sz="2400" i="1" dirty="0">
                <a:latin typeface="Bahnschrift" panose="020B0502040204020203" pitchFamily="34" charset="0"/>
                <a:cs typeface="Times New Roman" panose="02020603050405020304" pitchFamily="18" charset="0"/>
              </a:rPr>
              <a:t>Письмо ФНС России от 04.09.2023 N КВ-4-3/11220@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D23F4B0-E0CA-4046-8ABB-74E5780F7522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6" name="AutoShape 5">
              <a:extLst>
                <a:ext uri="{FF2B5EF4-FFF2-40B4-BE49-F238E27FC236}">
                  <a16:creationId xmlns:a16="http://schemas.microsoft.com/office/drawing/2014/main" id="{6D3AA6C7-276E-4C33-A48B-42AD40E2B89B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67915306-4A44-4A4D-97BB-DF6D49376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grpSp>
        <p:nvGrpSpPr>
          <p:cNvPr id="19" name="Group 2">
            <a:extLst>
              <a:ext uri="{FF2B5EF4-FFF2-40B4-BE49-F238E27FC236}">
                <a16:creationId xmlns:a16="http://schemas.microsoft.com/office/drawing/2014/main" id="{D10F8002-7A8B-416C-BBDB-B0EA3A9B9BEA}"/>
              </a:ext>
            </a:extLst>
          </p:cNvPr>
          <p:cNvGrpSpPr/>
          <p:nvPr/>
        </p:nvGrpSpPr>
        <p:grpSpPr>
          <a:xfrm>
            <a:off x="0" y="8958573"/>
            <a:ext cx="18288000" cy="1328428"/>
            <a:chOff x="0" y="0"/>
            <a:chExt cx="4816593" cy="383877"/>
          </a:xfrm>
          <a:solidFill>
            <a:srgbClr val="818E9D"/>
          </a:solidFill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66822D7D-AA15-419E-A391-DE3901103BBA}"/>
                </a:ext>
              </a:extLst>
            </p:cNvPr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1039F34D-0EAA-451A-8754-54D4BA22EDC2}"/>
                </a:ext>
              </a:extLst>
            </p:cNvPr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A597AD-92CB-4577-A250-367D84953442}"/>
              </a:ext>
            </a:extLst>
          </p:cNvPr>
          <p:cNvCxnSpPr/>
          <p:nvPr/>
        </p:nvCxnSpPr>
        <p:spPr>
          <a:xfrm>
            <a:off x="600075" y="4914900"/>
            <a:ext cx="169926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10AE113-EABE-4894-B113-D8D37071A86C}"/>
              </a:ext>
            </a:extLst>
          </p:cNvPr>
          <p:cNvSpPr txBox="1"/>
          <p:nvPr/>
        </p:nvSpPr>
        <p:spPr>
          <a:xfrm>
            <a:off x="17430228" y="46781"/>
            <a:ext cx="85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1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8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27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0699"/>
            <a:ext cx="18288000" cy="1009789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4F40032-C5D6-4E44-917E-E15F1D35CA61}"/>
              </a:ext>
            </a:extLst>
          </p:cNvPr>
          <p:cNvSpPr txBox="1"/>
          <p:nvPr/>
        </p:nvSpPr>
        <p:spPr>
          <a:xfrm>
            <a:off x="772561" y="1713966"/>
            <a:ext cx="164319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Intro" panose="02000000000000000000" charset="0"/>
                <a:cs typeface="Times New Roman" panose="02020603050405020304" pitchFamily="18" charset="0"/>
              </a:rPr>
              <a:t>Вопрос</a:t>
            </a:r>
            <a:r>
              <a:rPr lang="ru-RU" sz="2400" b="1" dirty="0">
                <a:latin typeface="Intro" panose="02000000000000000000" charset="0"/>
                <a:cs typeface="Times New Roman" panose="02020603050405020304" pitchFamily="18" charset="0"/>
              </a:rPr>
              <a:t>. Какие санкции предусмотрены за неполное представление сведений и непредставление НР?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3D721F-82F4-4908-B9B3-733AD159915C}"/>
              </a:ext>
            </a:extLst>
          </p:cNvPr>
          <p:cNvSpPr txBox="1"/>
          <p:nvPr/>
        </p:nvSpPr>
        <p:spPr>
          <a:xfrm>
            <a:off x="772560" y="2480864"/>
            <a:ext cx="164319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Bahnschrift" panose="020B0502040204020203" pitchFamily="34" charset="0"/>
                <a:cs typeface="Times New Roman" panose="02020603050405020304" pitchFamily="18" charset="0"/>
              </a:rPr>
              <a:t>Ответ</a:t>
            </a:r>
            <a:r>
              <a:rPr lang="ru-RU" sz="2800" dirty="0">
                <a:latin typeface="Bahnschrift" panose="020B0502040204020203" pitchFamily="34" charset="0"/>
              </a:rPr>
              <a:t>: </a:t>
            </a:r>
            <a:r>
              <a:rPr lang="ru-RU" sz="2000" dirty="0">
                <a:latin typeface="Bahnschrift" panose="020B0502040204020203" pitchFamily="34" charset="0"/>
              </a:rPr>
              <a:t>За непредставление НР предусмотрена ответственность по п.1 ст. 119 НК РФ, а также блокировка расчетных счетов в рамках п. 3.2 ст. 76 НК РФ. При этом не отменяются положения ст. 123 НК РФ, согласно которой предусмотрена ответственность за неисполнение обязанности налогового агента. В случае если в рамках КНП установлено не полное отражение выплат, то об этом сообщается НП с целью представления уточненного Расчета.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F58FD1-3797-4FC7-ACB0-B165CFEA259E}"/>
              </a:ext>
            </a:extLst>
          </p:cNvPr>
          <p:cNvSpPr txBox="1"/>
          <p:nvPr/>
        </p:nvSpPr>
        <p:spPr>
          <a:xfrm>
            <a:off x="772561" y="4041581"/>
            <a:ext cx="164319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Intro" panose="02000000000000000000" charset="0"/>
                <a:cs typeface="Times New Roman" panose="02020603050405020304" pitchFamily="18" charset="0"/>
              </a:rPr>
              <a:t>Вопрос</a:t>
            </a:r>
            <a:r>
              <a:rPr lang="ru-RU" sz="3200" dirty="0">
                <a:latin typeface="Intro" panose="02000000000000000000" charset="0"/>
              </a:rPr>
              <a:t>. </a:t>
            </a:r>
            <a:r>
              <a:rPr lang="ru-RU" sz="2400" b="1" dirty="0">
                <a:latin typeface="Intro" panose="02000000000000000000" charset="0"/>
                <a:cs typeface="Times New Roman" panose="02020603050405020304" pitchFamily="18" charset="0"/>
              </a:rPr>
              <a:t>Пройдет ли контрольные соотношения нулевой расчет ?</a:t>
            </a:r>
          </a:p>
          <a:p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AC6107-016C-4E22-8A75-0C2E59E6FCF8}"/>
              </a:ext>
            </a:extLst>
          </p:cNvPr>
          <p:cNvSpPr txBox="1"/>
          <p:nvPr/>
        </p:nvSpPr>
        <p:spPr>
          <a:xfrm>
            <a:off x="738564" y="4906185"/>
            <a:ext cx="168108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Bahnschrift" panose="020B0502040204020203" pitchFamily="34" charset="0"/>
                <a:cs typeface="Times New Roman" panose="02020603050405020304" pitchFamily="18" charset="0"/>
              </a:rPr>
              <a:t>Ответ:</a:t>
            </a:r>
            <a:r>
              <a:rPr lang="ru-RU" sz="2800" dirty="0">
                <a:latin typeface="Bahnschrift" panose="020B0502040204020203" pitchFamily="34" charset="0"/>
              </a:rPr>
              <a:t> </a:t>
            </a:r>
            <a:r>
              <a:rPr lang="ru-RU" sz="2000" dirty="0">
                <a:latin typeface="Bahnschrift" panose="020B0502040204020203" pitchFamily="34" charset="0"/>
              </a:rPr>
              <a:t>В данный момент действуют контрольные соотношения показателей налогового расчета сумм доходов, выплаченных иностранным организациям, и сумм удержанных налогов (Письмо от 19 декабря 2023 г. N СД-4-3/15920), которые предусматривают только внутридокументные КС.</a:t>
            </a:r>
          </a:p>
          <a:p>
            <a:r>
              <a:rPr lang="ru-RU" sz="2000" dirty="0">
                <a:latin typeface="Bahnschrift" panose="020B0502040204020203" pitchFamily="34" charset="0"/>
              </a:rPr>
              <a:t>В случае, если в течение 2023 года (за исключением последнего отчетного периода: декабрь или 4 квартал) налоговый агент осуществлял выплаты в адрес иностранных организаций, а в последнем отчетном периоде таких выплат не было, налоговый расчет </a:t>
            </a:r>
            <a:r>
              <a:rPr lang="ru-RU" sz="2000" dirty="0">
                <a:solidFill>
                  <a:srgbClr val="385D8A"/>
                </a:solidFill>
                <a:latin typeface="Bahnschrift" panose="020B0502040204020203" pitchFamily="34" charset="0"/>
              </a:rPr>
              <a:t>НУЖНО</a:t>
            </a:r>
            <a:r>
              <a:rPr lang="ru-RU" sz="2000" dirty="0">
                <a:latin typeface="Bahnschrift" panose="020B0502040204020203" pitchFamily="34" charset="0"/>
              </a:rPr>
              <a:t> представить.</a:t>
            </a: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165641-21FD-4BBC-86D0-189198329D09}"/>
              </a:ext>
            </a:extLst>
          </p:cNvPr>
          <p:cNvSpPr txBox="1"/>
          <p:nvPr/>
        </p:nvSpPr>
        <p:spPr>
          <a:xfrm>
            <a:off x="399143" y="1225152"/>
            <a:ext cx="161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Intro" panose="02000000000000000000" charset="0"/>
                <a:cs typeface="Times New Roman" panose="02020603050405020304" pitchFamily="18" charset="0"/>
              </a:rPr>
              <a:t>О налоговых санкциях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140D35F-CBA5-4CF8-BF88-92A5AF180A92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BED219C6-90E0-4AD6-AA3B-FD590CDDBFFF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FEAC049E-96E1-4C51-AD59-8AC71C51C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grpSp>
        <p:nvGrpSpPr>
          <p:cNvPr id="25" name="Group 2">
            <a:extLst>
              <a:ext uri="{FF2B5EF4-FFF2-40B4-BE49-F238E27FC236}">
                <a16:creationId xmlns:a16="http://schemas.microsoft.com/office/drawing/2014/main" id="{79C73993-384A-4201-8714-48F45554894D}"/>
              </a:ext>
            </a:extLst>
          </p:cNvPr>
          <p:cNvGrpSpPr/>
          <p:nvPr/>
        </p:nvGrpSpPr>
        <p:grpSpPr>
          <a:xfrm>
            <a:off x="0" y="8958573"/>
            <a:ext cx="18288000" cy="1328428"/>
            <a:chOff x="0" y="0"/>
            <a:chExt cx="4816593" cy="383877"/>
          </a:xfrm>
          <a:solidFill>
            <a:srgbClr val="818E9D"/>
          </a:solidFill>
        </p:grpSpPr>
        <p:sp>
          <p:nvSpPr>
            <p:cNvPr id="26" name="Freeform 3">
              <a:extLst>
                <a:ext uri="{FF2B5EF4-FFF2-40B4-BE49-F238E27FC236}">
                  <a16:creationId xmlns:a16="http://schemas.microsoft.com/office/drawing/2014/main" id="{F9A51179-759A-49BC-B7BF-B5B631E8BF97}"/>
                </a:ext>
              </a:extLst>
            </p:cNvPr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8B70A952-59D6-41A7-99F2-6758D7AACB7C}"/>
                </a:ext>
              </a:extLst>
            </p:cNvPr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6CAF055-74B7-4CCC-ACFB-A874B8A4ABC2}"/>
              </a:ext>
            </a:extLst>
          </p:cNvPr>
          <p:cNvSpPr/>
          <p:nvPr/>
        </p:nvSpPr>
        <p:spPr>
          <a:xfrm>
            <a:off x="448432" y="4041581"/>
            <a:ext cx="17306167" cy="4531453"/>
          </a:xfrm>
          <a:prstGeom prst="roundRect">
            <a:avLst/>
          </a:prstGeom>
          <a:noFill/>
          <a:ln w="28575">
            <a:solidFill>
              <a:srgbClr val="818E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768A1A-7EFA-47FC-8E41-1E2AAA041C4E}"/>
              </a:ext>
            </a:extLst>
          </p:cNvPr>
          <p:cNvSpPr txBox="1"/>
          <p:nvPr/>
        </p:nvSpPr>
        <p:spPr>
          <a:xfrm>
            <a:off x="17430228" y="46781"/>
            <a:ext cx="85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1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9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0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962955"/>
            <a:ext cx="18288000" cy="1457534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1009650"/>
            <a:ext cx="16230600" cy="0"/>
          </a:xfrm>
          <a:prstGeom prst="line">
            <a:avLst/>
          </a:prstGeom>
          <a:ln w="38100" cap="flat">
            <a:solidFill>
              <a:srgbClr val="818E9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2494438" y="4795337"/>
            <a:ext cx="3499916" cy="3243763"/>
            <a:chOff x="0" y="0"/>
            <a:chExt cx="921789" cy="12645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21789" cy="1264568"/>
            </a:xfrm>
            <a:custGeom>
              <a:avLst/>
              <a:gdLst/>
              <a:ahLst/>
              <a:cxnLst/>
              <a:rect l="l" t="t" r="r" b="b"/>
              <a:pathLst>
                <a:path w="921789" h="1264568">
                  <a:moveTo>
                    <a:pt x="112814" y="0"/>
                  </a:moveTo>
                  <a:lnTo>
                    <a:pt x="808975" y="0"/>
                  </a:lnTo>
                  <a:cubicBezTo>
                    <a:pt x="871280" y="0"/>
                    <a:pt x="921789" y="50508"/>
                    <a:pt x="921789" y="112814"/>
                  </a:cubicBezTo>
                  <a:lnTo>
                    <a:pt x="921789" y="1151755"/>
                  </a:lnTo>
                  <a:cubicBezTo>
                    <a:pt x="921789" y="1214060"/>
                    <a:pt x="871280" y="1264568"/>
                    <a:pt x="808975" y="1264568"/>
                  </a:cubicBezTo>
                  <a:lnTo>
                    <a:pt x="112814" y="1264568"/>
                  </a:lnTo>
                  <a:cubicBezTo>
                    <a:pt x="82894" y="1264568"/>
                    <a:pt x="54199" y="1252683"/>
                    <a:pt x="33042" y="1231526"/>
                  </a:cubicBezTo>
                  <a:cubicBezTo>
                    <a:pt x="11886" y="1210369"/>
                    <a:pt x="0" y="1181675"/>
                    <a:pt x="0" y="1151755"/>
                  </a:cubicBezTo>
                  <a:lnTo>
                    <a:pt x="0" y="112814"/>
                  </a:lnTo>
                  <a:cubicBezTo>
                    <a:pt x="0" y="50508"/>
                    <a:pt x="50508" y="0"/>
                    <a:pt x="1128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921789" cy="1293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3000" y="3315376"/>
            <a:ext cx="1556674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dirty="0">
                <a:latin typeface="Intro" panose="02000000000000000000" charset="0"/>
              </a:rPr>
              <a:t>Отражению подлежат </a:t>
            </a:r>
            <a:r>
              <a:rPr lang="ru-RU" sz="2800" dirty="0">
                <a:solidFill>
                  <a:srgbClr val="1565AE"/>
                </a:solidFill>
                <a:latin typeface="Intro" panose="02000000000000000000" charset="0"/>
              </a:rPr>
              <a:t>все виды доходов</a:t>
            </a:r>
            <a:r>
              <a:rPr lang="ru-RU" sz="2800" dirty="0">
                <a:latin typeface="Intro" panose="02000000000000000000" charset="0"/>
              </a:rPr>
              <a:t>, относящиеся к доходам иностранной организации от источников в Российской Федерации: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394042" y="4795337"/>
            <a:ext cx="3499916" cy="3243763"/>
            <a:chOff x="0" y="0"/>
            <a:chExt cx="921789" cy="126456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21789" cy="1264568"/>
            </a:xfrm>
            <a:custGeom>
              <a:avLst/>
              <a:gdLst/>
              <a:ahLst/>
              <a:cxnLst/>
              <a:rect l="l" t="t" r="r" b="b"/>
              <a:pathLst>
                <a:path w="921789" h="1264568">
                  <a:moveTo>
                    <a:pt x="112814" y="0"/>
                  </a:moveTo>
                  <a:lnTo>
                    <a:pt x="808975" y="0"/>
                  </a:lnTo>
                  <a:cubicBezTo>
                    <a:pt x="871280" y="0"/>
                    <a:pt x="921789" y="50508"/>
                    <a:pt x="921789" y="112814"/>
                  </a:cubicBezTo>
                  <a:lnTo>
                    <a:pt x="921789" y="1151755"/>
                  </a:lnTo>
                  <a:cubicBezTo>
                    <a:pt x="921789" y="1214060"/>
                    <a:pt x="871280" y="1264568"/>
                    <a:pt x="808975" y="1264568"/>
                  </a:cubicBezTo>
                  <a:lnTo>
                    <a:pt x="112814" y="1264568"/>
                  </a:lnTo>
                  <a:cubicBezTo>
                    <a:pt x="82894" y="1264568"/>
                    <a:pt x="54199" y="1252683"/>
                    <a:pt x="33042" y="1231526"/>
                  </a:cubicBezTo>
                  <a:cubicBezTo>
                    <a:pt x="11886" y="1210369"/>
                    <a:pt x="0" y="1181675"/>
                    <a:pt x="0" y="1151755"/>
                  </a:cubicBezTo>
                  <a:lnTo>
                    <a:pt x="0" y="112814"/>
                  </a:lnTo>
                  <a:cubicBezTo>
                    <a:pt x="0" y="50508"/>
                    <a:pt x="50508" y="0"/>
                    <a:pt x="1128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921789" cy="1293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246508" y="4722038"/>
            <a:ext cx="3499916" cy="3317061"/>
            <a:chOff x="0" y="0"/>
            <a:chExt cx="921789" cy="126001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21789" cy="1260019"/>
            </a:xfrm>
            <a:custGeom>
              <a:avLst/>
              <a:gdLst/>
              <a:ahLst/>
              <a:cxnLst/>
              <a:rect l="l" t="t" r="r" b="b"/>
              <a:pathLst>
                <a:path w="921789" h="1260019">
                  <a:moveTo>
                    <a:pt x="112814" y="0"/>
                  </a:moveTo>
                  <a:lnTo>
                    <a:pt x="808975" y="0"/>
                  </a:lnTo>
                  <a:cubicBezTo>
                    <a:pt x="871280" y="0"/>
                    <a:pt x="921789" y="50508"/>
                    <a:pt x="921789" y="112814"/>
                  </a:cubicBezTo>
                  <a:lnTo>
                    <a:pt x="921789" y="1147205"/>
                  </a:lnTo>
                  <a:cubicBezTo>
                    <a:pt x="921789" y="1177126"/>
                    <a:pt x="909903" y="1205820"/>
                    <a:pt x="888746" y="1226977"/>
                  </a:cubicBezTo>
                  <a:cubicBezTo>
                    <a:pt x="867590" y="1248133"/>
                    <a:pt x="838895" y="1260019"/>
                    <a:pt x="808975" y="1260019"/>
                  </a:cubicBezTo>
                  <a:lnTo>
                    <a:pt x="112814" y="1260019"/>
                  </a:lnTo>
                  <a:cubicBezTo>
                    <a:pt x="50508" y="1260019"/>
                    <a:pt x="0" y="1209511"/>
                    <a:pt x="0" y="1147205"/>
                  </a:cubicBezTo>
                  <a:lnTo>
                    <a:pt x="0" y="112814"/>
                  </a:lnTo>
                  <a:cubicBezTo>
                    <a:pt x="0" y="50508"/>
                    <a:pt x="50508" y="0"/>
                    <a:pt x="11281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921789" cy="1288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783120" y="5802816"/>
            <a:ext cx="2922551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Подлежащие </a:t>
            </a:r>
          </a:p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обложению</a:t>
            </a:r>
          </a:p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налогом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58610" y="4666233"/>
            <a:ext cx="838051" cy="272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10"/>
              </a:lnSpc>
            </a:pPr>
            <a:r>
              <a:rPr lang="en-US" sz="16007" dirty="0">
                <a:solidFill>
                  <a:srgbClr val="B44E4E"/>
                </a:solidFill>
                <a:latin typeface="League Spartan"/>
              </a:rPr>
              <a:t>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30182" y="6235820"/>
            <a:ext cx="1527721" cy="272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10"/>
              </a:lnSpc>
            </a:pPr>
            <a:r>
              <a:rPr lang="en-US" sz="16007">
                <a:solidFill>
                  <a:srgbClr val="235CA5"/>
                </a:solidFill>
                <a:latin typeface="League Spartan"/>
              </a:rPr>
              <a:t>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34422" y="4076666"/>
            <a:ext cx="1349276" cy="2727135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10"/>
              </a:lnSpc>
            </a:pPr>
            <a:r>
              <a:rPr lang="en-US" sz="16007" dirty="0">
                <a:solidFill>
                  <a:srgbClr val="CECECE"/>
                </a:solidFill>
                <a:latin typeface="League Spartan"/>
              </a:rPr>
              <a:t>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35186" y="5965180"/>
            <a:ext cx="301762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Не п</a:t>
            </a:r>
            <a:r>
              <a:rPr lang="en-US" sz="32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одлежащие </a:t>
            </a:r>
          </a:p>
          <a:p>
            <a:pPr algn="ctr">
              <a:lnSpc>
                <a:spcPts val="2800"/>
              </a:lnSpc>
            </a:pPr>
            <a:r>
              <a:rPr lang="ru-RU" sz="3200" dirty="0">
                <a:solidFill>
                  <a:srgbClr val="000000"/>
                </a:solidFill>
                <a:latin typeface="Bahnschrift SemiBold SemiConden" panose="020B0502040204020203" pitchFamily="34" charset="0"/>
              </a:rPr>
              <a:t>налогообложению</a:t>
            </a:r>
            <a:endParaRPr lang="en-US" sz="3200" dirty="0">
              <a:solidFill>
                <a:srgbClr val="0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535190" y="5129578"/>
            <a:ext cx="2922551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dirty="0">
                <a:latin typeface="Bahnschrift SemiBold SemiConden" panose="020B0502040204020203" pitchFamily="34" charset="0"/>
              </a:rPr>
              <a:t>Осуществленные в неденежной форме (например, в виде взаимозачетов, капитализации процентов)</a:t>
            </a:r>
            <a:endParaRPr lang="en-US" sz="3200" dirty="0">
              <a:solidFill>
                <a:srgbClr val="00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D5FDB8F-BF53-4C3D-ABB6-8D2435BA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4441"/>
            <a:ext cx="2983858" cy="9541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1135AE-0EB2-4FE2-A149-34806F73DBD3}"/>
              </a:ext>
            </a:extLst>
          </p:cNvPr>
          <p:cNvSpPr txBox="1"/>
          <p:nvPr/>
        </p:nvSpPr>
        <p:spPr>
          <a:xfrm>
            <a:off x="1028700" y="8929715"/>
            <a:ext cx="1649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ntro" panose="02000000000000000000" charset="0"/>
              </a:rPr>
              <a:t>Налоговым агентам необходимо не позднее </a:t>
            </a:r>
            <a:r>
              <a:rPr lang="ru-RU" sz="2800" b="1" dirty="0">
                <a:solidFill>
                  <a:srgbClr val="446C91"/>
                </a:solidFill>
                <a:highlight>
                  <a:srgbClr val="FFFF00"/>
                </a:highlight>
                <a:latin typeface="Intro" panose="02000000000000000000" charset="0"/>
              </a:rPr>
              <a:t>25 марта 2024 года </a:t>
            </a:r>
            <a:r>
              <a:rPr lang="ru-RU" sz="2800" dirty="0">
                <a:solidFill>
                  <a:schemeClr val="bg1"/>
                </a:solidFill>
                <a:latin typeface="Intro" panose="02000000000000000000" charset="0"/>
              </a:rPr>
              <a:t>предоставить расчет за 2023 год в отношении выплат всех доходов, в том числе не подлежащих налогообложению</a:t>
            </a:r>
            <a:r>
              <a:rPr lang="en-US" sz="2800" dirty="0">
                <a:solidFill>
                  <a:schemeClr val="bg1"/>
                </a:solidFill>
                <a:latin typeface="Bahnschrift SemiBold" panose="020B0502040204020203" pitchFamily="34" charset="0"/>
              </a:rPr>
              <a:t>*</a:t>
            </a:r>
            <a:endParaRPr lang="ru-RU" sz="28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B248D8B-6955-416A-A3B2-A0DA3941F1CB}"/>
              </a:ext>
            </a:extLst>
          </p:cNvPr>
          <p:cNvSpPr/>
          <p:nvPr/>
        </p:nvSpPr>
        <p:spPr>
          <a:xfrm>
            <a:off x="1027656" y="1839939"/>
            <a:ext cx="1623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rgbClr val="000000"/>
              </a:solidFill>
              <a:latin typeface="Intro" panose="02000000000000000000" charset="0"/>
            </a:endParaRPr>
          </a:p>
          <a:p>
            <a:pPr algn="just"/>
            <a:r>
              <a:rPr lang="ru-RU" sz="3600" dirty="0">
                <a:solidFill>
                  <a:srgbClr val="000000"/>
                </a:solidFill>
                <a:latin typeface="Intro" panose="02000000000000000000" charset="0"/>
              </a:rPr>
              <a:t>Н</a:t>
            </a:r>
            <a:r>
              <a:rPr lang="en-US" sz="3600" dirty="0">
                <a:solidFill>
                  <a:srgbClr val="000000"/>
                </a:solidFill>
                <a:latin typeface="Intro" panose="02000000000000000000" charset="0"/>
              </a:rPr>
              <a:t>алоговый расчет заполняется </a:t>
            </a:r>
            <a:r>
              <a:rPr lang="en-US" sz="3600" b="1" dirty="0">
                <a:solidFill>
                  <a:srgbClr val="446C91"/>
                </a:solidFill>
                <a:latin typeface="Intro" panose="02000000000000000000" charset="0"/>
              </a:rPr>
              <a:t>нарастающим итогом</a:t>
            </a:r>
            <a:r>
              <a:rPr lang="en-US" sz="3600" dirty="0">
                <a:solidFill>
                  <a:srgbClr val="000000"/>
                </a:solidFill>
                <a:latin typeface="Intro" panose="02000000000000000000" charset="0"/>
              </a:rPr>
              <a:t>.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0220D5B-66AF-4927-96F9-1FF017423517}"/>
              </a:ext>
            </a:extLst>
          </p:cNvPr>
          <p:cNvSpPr/>
          <p:nvPr/>
        </p:nvSpPr>
        <p:spPr>
          <a:xfrm>
            <a:off x="3633016" y="1134997"/>
            <a:ext cx="11399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Intro" panose="02000000000000000000" charset="0"/>
              </a:rPr>
              <a:t>Основные изменения в </a:t>
            </a:r>
            <a:r>
              <a:rPr lang="en-US" sz="2800" dirty="0">
                <a:solidFill>
                  <a:srgbClr val="000000"/>
                </a:solidFill>
                <a:latin typeface="Intro" panose="02000000000000000000" charset="0"/>
              </a:rPr>
              <a:t>форм</a:t>
            </a:r>
            <a:r>
              <a:rPr lang="ru-RU" sz="2800" dirty="0">
                <a:solidFill>
                  <a:srgbClr val="000000"/>
                </a:solidFill>
                <a:latin typeface="Intro" panose="02000000000000000000" charset="0"/>
              </a:rPr>
              <a:t>е</a:t>
            </a:r>
            <a:r>
              <a:rPr lang="en-US" sz="2800" dirty="0">
                <a:solidFill>
                  <a:srgbClr val="000000"/>
                </a:solidFill>
                <a:latin typeface="Intro" panose="02000000000000000000" charset="0"/>
              </a:rPr>
              <a:t> налогового расчета</a:t>
            </a:r>
            <a:r>
              <a:rPr lang="ru-RU" sz="2800" dirty="0">
                <a:solidFill>
                  <a:srgbClr val="000000"/>
                </a:solidFill>
                <a:latin typeface="Intro" panose="02000000000000000000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Intro" panose="02000000000000000000" charset="0"/>
              </a:rPr>
              <a:t> </a:t>
            </a:r>
            <a:endParaRPr lang="ru-RU" sz="2800" dirty="0">
              <a:latin typeface="Intro" panose="020000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A0F4B-9AFB-43DD-995D-3623DC2FB25F}"/>
              </a:ext>
            </a:extLst>
          </p:cNvPr>
          <p:cNvSpPr txBox="1"/>
          <p:nvPr/>
        </p:nvSpPr>
        <p:spPr>
          <a:xfrm>
            <a:off x="17430228" y="46781"/>
            <a:ext cx="64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2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0699"/>
            <a:ext cx="18288000" cy="1009789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55DE462-8AD1-4232-9441-E7DA9924B527}"/>
              </a:ext>
            </a:extLst>
          </p:cNvPr>
          <p:cNvSpPr txBox="1"/>
          <p:nvPr/>
        </p:nvSpPr>
        <p:spPr>
          <a:xfrm>
            <a:off x="660330" y="3338777"/>
            <a:ext cx="16810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Intro" panose="02000000000000000000" charset="0"/>
                <a:cs typeface="Times New Roman" panose="02020603050405020304" pitchFamily="18" charset="0"/>
              </a:rPr>
              <a:t>Вопрос</a:t>
            </a:r>
            <a:r>
              <a:rPr lang="ru-RU" sz="2800" b="1" dirty="0">
                <a:latin typeface="Intro" panose="02000000000000000000" charset="0"/>
                <a:cs typeface="Times New Roman" panose="02020603050405020304" pitchFamily="18" charset="0"/>
              </a:rPr>
              <a:t>. Нужно ли сдавать Налоговый расчет о суммах, выплаченных иностранным организациям при выплате доходов в адрес ИО за услуги, оказываемые за пределами территории РФ</a:t>
            </a:r>
            <a:r>
              <a:rPr lang="en-US" sz="2800" b="1" dirty="0">
                <a:latin typeface="Intro" panose="02000000000000000000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Intro" panose="02000000000000000000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98DDDE-FD7B-4A03-89ED-33B232814699}"/>
              </a:ext>
            </a:extLst>
          </p:cNvPr>
          <p:cNvSpPr txBox="1"/>
          <p:nvPr/>
        </p:nvSpPr>
        <p:spPr>
          <a:xfrm>
            <a:off x="660330" y="5143500"/>
            <a:ext cx="16544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Bahnschrift" panose="020B0502040204020203" pitchFamily="34" charset="0"/>
                <a:cs typeface="Times New Roman" panose="02020603050405020304" pitchFamily="18" charset="0"/>
              </a:rPr>
              <a:t>Ответ</a:t>
            </a:r>
            <a:r>
              <a:rPr lang="ru-RU" sz="2400" dirty="0">
                <a:latin typeface="Bahnschrift" panose="020B0502040204020203" pitchFamily="34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latin typeface="Bahnschrift" panose="020B0502040204020203" pitchFamily="34" charset="0"/>
                <a:cs typeface="Times New Roman" panose="02020603050405020304" pitchFamily="18" charset="0"/>
              </a:rPr>
              <a:t>Согласно позиции ФНС, выплаты доходов иностранной организации за оказание услуг за пределами территории РФ, также подлежат отражению в налоговом расчете. Данная позиция в настоящее время находится на согласовании в Минфине России.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E720D0-28ED-4331-A4C7-F0485B2DB033}"/>
              </a:ext>
            </a:extLst>
          </p:cNvPr>
          <p:cNvSpPr txBox="1"/>
          <p:nvPr/>
        </p:nvSpPr>
        <p:spPr>
          <a:xfrm>
            <a:off x="660330" y="1055741"/>
            <a:ext cx="1615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Intro" panose="02000000000000000000" charset="0"/>
                <a:cs typeface="Times New Roman" panose="02020603050405020304" pitchFamily="18" charset="0"/>
              </a:rPr>
              <a:t>Иные вопросы, касающиеся определения объекта налогообложения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AF743DF-C2CC-4DDA-B5D7-16AF9314655F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F3C1AE12-1B06-4D6E-9031-31843CBBC494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94A0615-196E-40BB-875A-94005CE9F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26824511-9FAB-4A65-9061-3B39639C6296}"/>
              </a:ext>
            </a:extLst>
          </p:cNvPr>
          <p:cNvGrpSpPr/>
          <p:nvPr/>
        </p:nvGrpSpPr>
        <p:grpSpPr>
          <a:xfrm>
            <a:off x="0" y="8958573"/>
            <a:ext cx="18288000" cy="1328428"/>
            <a:chOff x="0" y="0"/>
            <a:chExt cx="4816593" cy="383877"/>
          </a:xfrm>
          <a:solidFill>
            <a:srgbClr val="818E9D"/>
          </a:solidFill>
        </p:grpSpPr>
        <p:sp>
          <p:nvSpPr>
            <p:cNvPr id="22" name="Freeform 3">
              <a:extLst>
                <a:ext uri="{FF2B5EF4-FFF2-40B4-BE49-F238E27FC236}">
                  <a16:creationId xmlns:a16="http://schemas.microsoft.com/office/drawing/2014/main" id="{819123F5-7DD4-448C-8CF0-CF4C852814B4}"/>
                </a:ext>
              </a:extLst>
            </p:cNvPr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25" name="TextBox 4">
              <a:extLst>
                <a:ext uri="{FF2B5EF4-FFF2-40B4-BE49-F238E27FC236}">
                  <a16:creationId xmlns:a16="http://schemas.microsoft.com/office/drawing/2014/main" id="{FFEF9A1A-E001-46E3-ACA0-98703B3CDE51}"/>
                </a:ext>
              </a:extLst>
            </p:cNvPr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1966D2-DFC1-4D94-9EE5-6DE663246794}"/>
              </a:ext>
            </a:extLst>
          </p:cNvPr>
          <p:cNvCxnSpPr>
            <a:cxnSpLocks/>
          </p:cNvCxnSpPr>
          <p:nvPr/>
        </p:nvCxnSpPr>
        <p:spPr>
          <a:xfrm>
            <a:off x="3462117" y="6362700"/>
            <a:ext cx="1379718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CF660D6-53BB-4FBC-9B22-D1126A65A4D6}"/>
              </a:ext>
            </a:extLst>
          </p:cNvPr>
          <p:cNvSpPr txBox="1"/>
          <p:nvPr/>
        </p:nvSpPr>
        <p:spPr>
          <a:xfrm>
            <a:off x="17372581" y="114300"/>
            <a:ext cx="933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20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8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2D072F-7722-4BE9-820F-91B3789B466E}"/>
              </a:ext>
            </a:extLst>
          </p:cNvPr>
          <p:cNvSpPr/>
          <p:nvPr/>
        </p:nvSpPr>
        <p:spPr>
          <a:xfrm>
            <a:off x="784677" y="2002931"/>
            <a:ext cx="16481879" cy="1744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b="1" u="sng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</a:t>
            </a:r>
            <a:r>
              <a:rPr lang="ru-RU" sz="1600" b="1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как с 01.01.2024 рассчитать налог на доход в соответствии с </a:t>
            </a:r>
            <a:r>
              <a:rPr lang="ru-RU" sz="1600" dirty="0" err="1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600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. 4 п. 2 ст. 284 НК РФ, если у организации заключено два договора с одним и тем же иностранным юр. лицом, страна регистрации которого входит в список офшорных зон.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b="1" u="sng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</a:t>
            </a:r>
            <a:r>
              <a:rPr lang="ru-RU" sz="1600" b="1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какой момент в соответствии со ст. 105.1 НК РФ сделка будет относиться к взаимозависимой? Надо ли суммировать эти два договора для определения порога в 120 млн. для отнесения сделки к взаимозависимой?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1600" b="1" u="sng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</a:t>
            </a:r>
            <a:r>
              <a:rPr lang="ru-RU" sz="1600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Intro" panose="02000000000000000000" charset="0"/>
                <a:cs typeface="Times New Roman" panose="02020603050405020304" pitchFamily="18" charset="0"/>
              </a:rPr>
              <a:t>В какой момент начинает начисляться налог на доходы 15?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426F98-441F-44DE-B7B3-E438E9F5C7B7}"/>
              </a:ext>
            </a:extLst>
          </p:cNvPr>
          <p:cNvSpPr txBox="1"/>
          <p:nvPr/>
        </p:nvSpPr>
        <p:spPr>
          <a:xfrm>
            <a:off x="0" y="1039289"/>
            <a:ext cx="1726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Intro" panose="02000000000000000000" charset="0"/>
                <a:cs typeface="Times New Roman" panose="02020603050405020304" pitchFamily="18" charset="0"/>
              </a:rPr>
              <a:t>Иные вопросы, касающиеся определения налоговых ставок, объектов налогообложения и порядка заполнения НР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5BFC9A-7D0C-434F-A70C-47D5A42F1D04}"/>
              </a:ext>
            </a:extLst>
          </p:cNvPr>
          <p:cNvSpPr/>
          <p:nvPr/>
        </p:nvSpPr>
        <p:spPr>
          <a:xfrm>
            <a:off x="739323" y="4034581"/>
            <a:ext cx="16809354" cy="50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b="1" u="sng" dirty="0">
                <a:latin typeface="Intro" panose="02000000000000000000" charset="0"/>
                <a:cs typeface="Times New Roman" panose="02020603050405020304" pitchFamily="18" charset="0"/>
              </a:rPr>
              <a:t>Вопрос</a:t>
            </a:r>
            <a:r>
              <a:rPr lang="ru-RU" sz="1600" dirty="0">
                <a:latin typeface="Intro" panose="02000000000000000000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Intro" panose="02000000000000000000" charset="0"/>
                <a:cs typeface="Times New Roman" panose="02020603050405020304" pitchFamily="18" charset="0"/>
              </a:rPr>
              <a:t>Каким образом заполнить НР и по каким налоговым ставкам</a:t>
            </a:r>
            <a:r>
              <a:rPr lang="en-US" sz="1600" b="1" dirty="0">
                <a:latin typeface="Intro" panose="02000000000000000000" charset="0"/>
                <a:cs typeface="Times New Roman" panose="02020603050405020304" pitchFamily="18" charset="0"/>
              </a:rPr>
              <a:t>?</a:t>
            </a:r>
            <a:r>
              <a:rPr lang="ru-RU" sz="1600" b="1" dirty="0">
                <a:latin typeface="Intro" panose="02000000000000000000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Bahnschrift" panose="020B0502040204020203" pitchFamily="34" charset="0"/>
                <a:cs typeface="Times New Roman" panose="02020603050405020304" pitchFamily="18" charset="0"/>
              </a:rPr>
              <a:t>Ситуация. </a:t>
            </a:r>
            <a:r>
              <a:rPr lang="ru-RU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Российское юридическое лицо (далее- Общество) для осуществления своей хозяйственной деятельности нуждается </a:t>
            </a:r>
            <a:r>
              <a:rPr lang="ru-RU" sz="2000" dirty="0">
                <a:solidFill>
                  <a:srgbClr val="385D8A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в программном обеспечении</a:t>
            </a:r>
            <a:r>
              <a:rPr lang="ru-RU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, контенте и </a:t>
            </a:r>
            <a:r>
              <a:rPr lang="ru-RU" sz="2000" dirty="0">
                <a:solidFill>
                  <a:srgbClr val="385D8A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различных типах услуг</a:t>
            </a:r>
            <a:r>
              <a:rPr lang="ru-RU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, которые возможно приобрести исключительно </a:t>
            </a:r>
            <a:r>
              <a:rPr lang="ru-RU" sz="2000" dirty="0">
                <a:solidFill>
                  <a:srgbClr val="385D8A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у зарубежных независимых контрагентов</a:t>
            </a:r>
            <a:r>
              <a:rPr lang="ru-RU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            При этом такие зарубежные поставщики с российскими организациями напрямую не работают, в связи с чем Общество планирует осуществить необходимые закупки </a:t>
            </a:r>
            <a:r>
              <a:rPr lang="ru-RU" sz="2000" dirty="0">
                <a:solidFill>
                  <a:srgbClr val="385D8A"/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через взаимозависимое лицо </a:t>
            </a:r>
            <a:r>
              <a:rPr lang="ru-RU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Общества, зарегистрированное в ОАЭ (далее -Взаимозависимое лицо). </a:t>
            </a:r>
          </a:p>
          <a:p>
            <a:pPr algn="just"/>
            <a:r>
              <a:rPr lang="ru-RU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            Поскольку агентский договор из-за специфики работы с локальными банками на территории ОАЭ оформить не предоставляется возможным, то взаимоотношения между Обществом и Взаимозависимым лицом на соответствующие закупки планируется оформить договорами оказания услуг/ сублимационными договорами. </a:t>
            </a:r>
          </a:p>
          <a:p>
            <a:pPr algn="just"/>
            <a:r>
              <a:rPr lang="ru-RU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            Такие договоры будут предусматривать возможность привлечения взаимозависимым лицом третьих лиц для исполнения обязательств по договору, а также предоставление расшифровок закупок и подтверждающих документов к ним. </a:t>
            </a:r>
          </a:p>
          <a:p>
            <a:pPr algn="just"/>
            <a:r>
              <a:rPr lang="ru-RU" sz="2000" dirty="0">
                <a:latin typeface="Bahnschrift" panose="020B0502040204020203" pitchFamily="34" charset="0"/>
                <a:cs typeface="Times New Roman" panose="02020603050405020304" pitchFamily="18" charset="0"/>
              </a:rPr>
              <a:t>             В закрывающих документах (акт об оказанных услугах), выставляемых Взаимозависимым лицом в адрес Общества, вознаграждение Взаимозависимого лица и стоимость затрат третьих лиц будут выделяться отдельно. Таким образом, по взаимоотношениям между Обществом и Взаимозависимым лицом фактическими исполнителями и получателями дохода будут являться независимые иностранные поставщики.</a:t>
            </a:r>
          </a:p>
          <a:p>
            <a:endParaRPr lang="ru-RU" sz="2000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830378-C677-49E7-9921-7EC67A0B9FB3}"/>
              </a:ext>
            </a:extLst>
          </p:cNvPr>
          <p:cNvSpPr/>
          <p:nvPr/>
        </p:nvSpPr>
        <p:spPr>
          <a:xfrm>
            <a:off x="739323" y="8652420"/>
            <a:ext cx="16764000" cy="1190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u="sng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</a:t>
            </a:r>
            <a:r>
              <a:rPr lang="ru-RU" sz="3600" b="1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Рассмотрим блок</a:t>
            </a:r>
            <a:r>
              <a:rPr lang="ru-RU" sz="28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800" dirty="0">
                <a:latin typeface="Intro" panose="02000000000000000000" charset="0"/>
                <a:ea typeface="Calibri" panose="020F0502020204030204" pitchFamily="34" charset="0"/>
                <a:cs typeface="Times New Roman" panose="02020603050405020304" pitchFamily="18" charset="0"/>
              </a:rPr>
              <a:t>схему алгоритма действий налогоплательщика при выплате в адрес иностранной организации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6D433E77-C59C-4805-803F-A106D7683046}"/>
              </a:ext>
            </a:extLst>
          </p:cNvPr>
          <p:cNvGrpSpPr/>
          <p:nvPr/>
        </p:nvGrpSpPr>
        <p:grpSpPr>
          <a:xfrm>
            <a:off x="152400" y="188957"/>
            <a:ext cx="17106900" cy="963642"/>
            <a:chOff x="152400" y="188957"/>
            <a:chExt cx="17106900" cy="963642"/>
          </a:xfrm>
        </p:grpSpPr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B17879F5-46F1-4B98-904E-1F4C604D9F77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2FAE4EE-73A9-4FEA-9880-E615BEDAA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49EF0B-F3C9-478F-A8DA-20E4FECE26B5}"/>
              </a:ext>
            </a:extLst>
          </p:cNvPr>
          <p:cNvSpPr/>
          <p:nvPr/>
        </p:nvSpPr>
        <p:spPr>
          <a:xfrm>
            <a:off x="448433" y="1870286"/>
            <a:ext cx="17266557" cy="1928589"/>
          </a:xfrm>
          <a:prstGeom prst="rect">
            <a:avLst/>
          </a:prstGeom>
          <a:noFill/>
          <a:ln w="381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EFC5E2-5244-4FCA-BDBD-D742384FF960}"/>
              </a:ext>
            </a:extLst>
          </p:cNvPr>
          <p:cNvSpPr/>
          <p:nvPr/>
        </p:nvSpPr>
        <p:spPr>
          <a:xfrm>
            <a:off x="457200" y="4034581"/>
            <a:ext cx="17266557" cy="4516418"/>
          </a:xfrm>
          <a:prstGeom prst="rect">
            <a:avLst/>
          </a:prstGeom>
          <a:noFill/>
          <a:ln w="38100"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8F56B-5CFC-4E6D-87F6-8689CE38821C}"/>
              </a:ext>
            </a:extLst>
          </p:cNvPr>
          <p:cNvSpPr txBox="1"/>
          <p:nvPr/>
        </p:nvSpPr>
        <p:spPr>
          <a:xfrm>
            <a:off x="17277828" y="28499"/>
            <a:ext cx="101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21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02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D9C6E79-DDD8-4143-BC6B-75670DD7F69A}"/>
              </a:ext>
            </a:extLst>
          </p:cNvPr>
          <p:cNvCxnSpPr>
            <a:cxnSpLocks/>
            <a:stCxn id="53" idx="0"/>
            <a:endCxn id="54" idx="0"/>
          </p:cNvCxnSpPr>
          <p:nvPr/>
        </p:nvCxnSpPr>
        <p:spPr>
          <a:xfrm flipV="1">
            <a:off x="2010997" y="5714627"/>
            <a:ext cx="4549585" cy="349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BD1F42A-9A19-406F-927F-BE9D675C6BCF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6560582" y="5714627"/>
            <a:ext cx="403121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: изогнутая вверх 18">
            <a:extLst>
              <a:ext uri="{FF2B5EF4-FFF2-40B4-BE49-F238E27FC236}">
                <a16:creationId xmlns:a16="http://schemas.microsoft.com/office/drawing/2014/main" id="{CE92C8F2-0F07-41CE-AAA9-EA51390D3E38}"/>
              </a:ext>
            </a:extLst>
          </p:cNvPr>
          <p:cNvSpPr/>
          <p:nvPr/>
        </p:nvSpPr>
        <p:spPr>
          <a:xfrm rot="10800000" flipH="1">
            <a:off x="11139887" y="1376824"/>
            <a:ext cx="4331058" cy="1332725"/>
          </a:xfrm>
          <a:prstGeom prst="bentUpArrow">
            <a:avLst>
              <a:gd name="adj1" fmla="val 18782"/>
              <a:gd name="adj2" fmla="val 22356"/>
              <a:gd name="adj3" fmla="val 25000"/>
            </a:avLst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 hangingPunct="0"/>
            <a:endParaRPr lang="ru-RU" sz="2400" dirty="0">
              <a:solidFill>
                <a:srgbClr val="000000"/>
              </a:solidFill>
              <a:latin typeface="Bahnschrift" panose="020B0502040204020203" pitchFamily="34" charset="0"/>
              <a:sym typeface="Trebuchet M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C903729-7B84-4C78-B23F-021154C381A5}"/>
              </a:ext>
            </a:extLst>
          </p:cNvPr>
          <p:cNvSpPr/>
          <p:nvPr/>
        </p:nvSpPr>
        <p:spPr>
          <a:xfrm>
            <a:off x="13526072" y="2744950"/>
            <a:ext cx="4152328" cy="5618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 defTabSz="1371600" hangingPunct="0"/>
            <a:r>
              <a:rPr lang="ru-RU" sz="2400" dirty="0">
                <a:solidFill>
                  <a:srgbClr val="000000"/>
                </a:solidFill>
                <a:latin typeface="Bahnschrift" panose="020B0502040204020203" pitchFamily="34" charset="0"/>
                <a:sym typeface="Trebuchet MS"/>
              </a:rPr>
              <a:t>п.2 ст. 309 НК РФ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33771FE-167A-433F-B013-42841A3B8153}"/>
              </a:ext>
            </a:extLst>
          </p:cNvPr>
          <p:cNvSpPr/>
          <p:nvPr/>
        </p:nvSpPr>
        <p:spPr>
          <a:xfrm>
            <a:off x="12343120" y="6212253"/>
            <a:ext cx="2828924" cy="97047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/>
            <a:r>
              <a:rPr lang="ru-RU" sz="2400" dirty="0"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Отражение в НР </a:t>
            </a:r>
          </a:p>
          <a:p>
            <a:pPr algn="ctr"/>
            <a:r>
              <a:rPr lang="ru-RU" sz="2400" dirty="0"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раздел </a:t>
            </a:r>
            <a:r>
              <a:rPr lang="ru-RU" sz="2400" dirty="0">
                <a:solidFill>
                  <a:srgbClr val="000000"/>
                </a:solidFill>
                <a:latin typeface="Bahnschrift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  <a:sym typeface="Trebuchet MS"/>
              </a:rPr>
              <a:t>4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DB1888F-D5C7-4439-ABE2-DB5D57482FDD}"/>
              </a:ext>
            </a:extLst>
          </p:cNvPr>
          <p:cNvSpPr/>
          <p:nvPr/>
        </p:nvSpPr>
        <p:spPr>
          <a:xfrm>
            <a:off x="609600" y="4762500"/>
            <a:ext cx="5943600" cy="5618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 defTabSz="1371600" hangingPunct="0"/>
            <a:r>
              <a:rPr lang="ru-RU" sz="2400" dirty="0">
                <a:solidFill>
                  <a:srgbClr val="000000"/>
                </a:solidFill>
                <a:latin typeface="Bahnschrift" panose="020B0502040204020203" pitchFamily="34" charset="0"/>
                <a:sym typeface="Trebuchet MS"/>
              </a:rPr>
              <a:t>Отражение в НР в Разделе 3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25E362F-5A88-4269-966F-22B46CD0420D}"/>
              </a:ext>
            </a:extLst>
          </p:cNvPr>
          <p:cNvSpPr/>
          <p:nvPr/>
        </p:nvSpPr>
        <p:spPr>
          <a:xfrm>
            <a:off x="6244008" y="7281215"/>
            <a:ext cx="3686201" cy="5618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 defTabSz="1371600" hangingPunct="0"/>
            <a:r>
              <a:rPr lang="ru-RU" sz="2400" dirty="0">
                <a:latin typeface="Bahnschrift" panose="020B0502040204020203" pitchFamily="34" charset="0"/>
              </a:rPr>
              <a:t>Налоговая ставка 20%</a:t>
            </a:r>
            <a:endParaRPr lang="ru-RU" sz="2400" dirty="0">
              <a:solidFill>
                <a:srgbClr val="000000"/>
              </a:solidFill>
              <a:latin typeface="Bahnschrift" panose="020B0502040204020203" pitchFamily="34" charset="0"/>
              <a:sym typeface="Trebuchet M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8C9B56-2FEC-4AC9-9A31-AD6AC2F88502}"/>
              </a:ext>
            </a:extLst>
          </p:cNvPr>
          <p:cNvSpPr txBox="1"/>
          <p:nvPr/>
        </p:nvSpPr>
        <p:spPr>
          <a:xfrm>
            <a:off x="5587133" y="2444691"/>
            <a:ext cx="6734885" cy="87203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Шаг 1. </a:t>
            </a:r>
            <a:r>
              <a:rPr lang="en-US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Подлеж</a:t>
            </a:r>
            <a:r>
              <a:rPr lang="ru-RU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ит ли</a:t>
            </a:r>
            <a:r>
              <a:rPr lang="en-US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ru-RU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о</a:t>
            </a:r>
            <a:r>
              <a:rPr lang="en-US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бложению</a:t>
            </a:r>
            <a:r>
              <a:rPr lang="ru-RU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н</a:t>
            </a:r>
            <a:r>
              <a:rPr lang="en-US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алогом</a:t>
            </a:r>
            <a:r>
              <a:rPr lang="ru-RU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у источника или нет</a:t>
            </a:r>
            <a:r>
              <a:rPr lang="ru-RU" sz="2400" dirty="0">
                <a:solidFill>
                  <a:srgbClr val="C00000"/>
                </a:solidFill>
                <a:latin typeface="Bahnschrift" panose="020B0502040204020203" pitchFamily="34" charset="0"/>
                <a:sym typeface="Trebuchet MS"/>
              </a:rPr>
              <a:t>? </a:t>
            </a: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9A7F2A01-6878-4BB7-9E08-FBAAB33CAE27}"/>
              </a:ext>
            </a:extLst>
          </p:cNvPr>
          <p:cNvSpPr/>
          <p:nvPr/>
        </p:nvSpPr>
        <p:spPr>
          <a:xfrm>
            <a:off x="3754773" y="5327125"/>
            <a:ext cx="306553" cy="708622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 hangingPunct="0"/>
            <a:endParaRPr lang="ru-RU" sz="2400">
              <a:solidFill>
                <a:srgbClr val="000000"/>
              </a:solidFill>
              <a:latin typeface="Bahnschrift" panose="020B0502040204020203" pitchFamily="34" charset="0"/>
              <a:sym typeface="Trebuchet MS"/>
            </a:endParaRP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82C777FD-A5E3-4033-A29F-360DFA2BC317}"/>
              </a:ext>
            </a:extLst>
          </p:cNvPr>
          <p:cNvSpPr/>
          <p:nvPr/>
        </p:nvSpPr>
        <p:spPr>
          <a:xfrm>
            <a:off x="1703149" y="6630144"/>
            <a:ext cx="429539" cy="610967"/>
          </a:xfrm>
          <a:prstGeom prst="downArrow">
            <a:avLst>
              <a:gd name="adj1" fmla="val 36900"/>
              <a:gd name="adj2" fmla="val 50000"/>
            </a:avLst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 hangingPunct="0"/>
            <a:endParaRPr lang="ru-RU" sz="2400">
              <a:solidFill>
                <a:srgbClr val="000000"/>
              </a:solidFill>
              <a:latin typeface="Bahnschrift" panose="020B0502040204020203" pitchFamily="34" charset="0"/>
              <a:sym typeface="Trebuchet MS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C8174273-2252-4E95-991E-EC11074F5C67}"/>
              </a:ext>
            </a:extLst>
          </p:cNvPr>
          <p:cNvSpPr/>
          <p:nvPr/>
        </p:nvSpPr>
        <p:spPr>
          <a:xfrm>
            <a:off x="13690549" y="5604340"/>
            <a:ext cx="320040" cy="58641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 hangingPunct="0"/>
            <a:endParaRPr lang="ru-RU" sz="2400">
              <a:solidFill>
                <a:srgbClr val="000000"/>
              </a:solidFill>
              <a:latin typeface="Bahnschrift" panose="020B0502040204020203" pitchFamily="34" charset="0"/>
              <a:sym typeface="Trebuchet MS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D90EBA52-5EFF-4550-ACA5-08EF1BADC78F}"/>
              </a:ext>
            </a:extLst>
          </p:cNvPr>
          <p:cNvSpPr/>
          <p:nvPr/>
        </p:nvSpPr>
        <p:spPr>
          <a:xfrm>
            <a:off x="360391" y="2719795"/>
            <a:ext cx="5659409" cy="5618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 defTabSz="1371600" hangingPunct="0"/>
            <a:r>
              <a:rPr lang="ru-RU" sz="2400" dirty="0">
                <a:solidFill>
                  <a:srgbClr val="000000"/>
                </a:solidFill>
                <a:latin typeface="Bahnschrift" panose="020B0502040204020203" pitchFamily="34" charset="0"/>
                <a:sym typeface="Trebuchet MS"/>
              </a:rPr>
              <a:t>п.1 ст. 309 НК РФ</a:t>
            </a: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CD23CFA2-0F78-41E3-8CD8-23578BD452FF}"/>
              </a:ext>
            </a:extLst>
          </p:cNvPr>
          <p:cNvSpPr/>
          <p:nvPr/>
        </p:nvSpPr>
        <p:spPr>
          <a:xfrm>
            <a:off x="7669849" y="6627262"/>
            <a:ext cx="417260" cy="610967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 hangingPunct="0"/>
            <a:endParaRPr lang="ru-RU" sz="2400">
              <a:solidFill>
                <a:srgbClr val="000000"/>
              </a:solidFill>
              <a:latin typeface="Bahnschrift" panose="020B0502040204020203" pitchFamily="34" charset="0"/>
              <a:sym typeface="Trebuchet MS"/>
            </a:endParaRPr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36937D43-9A3B-4BE2-BA27-C6C61DC769C7}"/>
              </a:ext>
            </a:extLst>
          </p:cNvPr>
          <p:cNvSpPr/>
          <p:nvPr/>
        </p:nvSpPr>
        <p:spPr>
          <a:xfrm>
            <a:off x="3492055" y="3302261"/>
            <a:ext cx="339042" cy="571676"/>
          </a:xfrm>
          <a:prstGeom prst="downArrow">
            <a:avLst>
              <a:gd name="adj1" fmla="val 42347"/>
              <a:gd name="adj2" fmla="val 50000"/>
            </a:avLst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 hangingPunct="0"/>
            <a:endParaRPr lang="ru-RU" sz="2400">
              <a:solidFill>
                <a:srgbClr val="000000"/>
              </a:solidFill>
              <a:latin typeface="Bahnschrift" panose="020B0502040204020203" pitchFamily="34" charset="0"/>
              <a:sym typeface="Trebuchet MS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F2842EFD-465F-4F5F-AD74-688BE5B86AF1}"/>
              </a:ext>
            </a:extLst>
          </p:cNvPr>
          <p:cNvSpPr/>
          <p:nvPr/>
        </p:nvSpPr>
        <p:spPr>
          <a:xfrm>
            <a:off x="15263432" y="5060329"/>
            <a:ext cx="2643568" cy="5618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 defTabSz="1371600" hangingPunct="0"/>
            <a:r>
              <a:rPr lang="ru-RU" sz="2400" dirty="0">
                <a:solidFill>
                  <a:srgbClr val="000000"/>
                </a:solidFill>
                <a:latin typeface="Bahnschrift" panose="020B0502040204020203" pitchFamily="34" charset="0"/>
                <a:sym typeface="Trebuchet MS"/>
              </a:rPr>
              <a:t>Товары </a:t>
            </a:r>
            <a:endParaRPr lang="ru-RU" sz="2400" dirty="0">
              <a:latin typeface="Bahnschrift" panose="020B0502040204020203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448AA79-8934-4EBD-A831-32ED2A92184F}"/>
              </a:ext>
            </a:extLst>
          </p:cNvPr>
          <p:cNvSpPr/>
          <p:nvPr/>
        </p:nvSpPr>
        <p:spPr>
          <a:xfrm>
            <a:off x="12771816" y="5052824"/>
            <a:ext cx="2288910" cy="5618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 defTabSz="1371600" hangingPunct="0"/>
            <a:r>
              <a:rPr lang="ru-RU" sz="2400" dirty="0">
                <a:solidFill>
                  <a:srgbClr val="000000"/>
                </a:solidFill>
                <a:latin typeface="Bahnschrift" panose="020B0502040204020203" pitchFamily="34" charset="0"/>
                <a:sym typeface="Trebuchet MS"/>
              </a:rPr>
              <a:t>Услуги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ECD03F6E-C0C0-4997-9516-E9AB54DE3DEE}"/>
              </a:ext>
            </a:extLst>
          </p:cNvPr>
          <p:cNvSpPr/>
          <p:nvPr/>
        </p:nvSpPr>
        <p:spPr>
          <a:xfrm>
            <a:off x="15289816" y="6228274"/>
            <a:ext cx="2643568" cy="97047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/>
            <a:r>
              <a:rPr lang="ru-RU" sz="2400" dirty="0">
                <a:latin typeface="Bahnschrift" panose="020B0502040204020203" pitchFamily="34" charset="0"/>
              </a:rPr>
              <a:t>Отражение в НР </a:t>
            </a:r>
          </a:p>
          <a:p>
            <a:pPr algn="ctr"/>
            <a:r>
              <a:rPr lang="ru-RU" sz="2400" dirty="0">
                <a:latin typeface="Bahnschrift" panose="020B0502040204020203" pitchFamily="34" charset="0"/>
              </a:rPr>
              <a:t>раздел 5</a:t>
            </a: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DA54E3EC-27CA-4AAE-86DB-A8158993364C}"/>
              </a:ext>
            </a:extLst>
          </p:cNvPr>
          <p:cNvSpPr/>
          <p:nvPr/>
        </p:nvSpPr>
        <p:spPr>
          <a:xfrm>
            <a:off x="16291560" y="5623890"/>
            <a:ext cx="320040" cy="58641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 hangingPunct="0"/>
            <a:endParaRPr lang="ru-RU" sz="2400">
              <a:solidFill>
                <a:srgbClr val="000000"/>
              </a:solidFill>
              <a:latin typeface="Bahnschrift" panose="020B0502040204020203" pitchFamily="34" charset="0"/>
              <a:sym typeface="Trebuchet MS"/>
            </a:endParaRPr>
          </a:p>
        </p:txBody>
      </p:sp>
      <p:sp>
        <p:nvSpPr>
          <p:cNvPr id="35" name="Кружок">
            <a:extLst>
              <a:ext uri="{FF2B5EF4-FFF2-40B4-BE49-F238E27FC236}">
                <a16:creationId xmlns:a16="http://schemas.microsoft.com/office/drawing/2014/main" id="{A982E80E-8930-48E1-8F62-3DDEE28EF2AB}"/>
              </a:ext>
            </a:extLst>
          </p:cNvPr>
          <p:cNvSpPr/>
          <p:nvPr/>
        </p:nvSpPr>
        <p:spPr>
          <a:xfrm>
            <a:off x="14700428" y="3959610"/>
            <a:ext cx="1063901" cy="970476"/>
          </a:xfrm>
          <a:prstGeom prst="ellipse">
            <a:avLst/>
          </a:prstGeom>
          <a:solidFill>
            <a:srgbClr val="D6D5D5">
              <a:alpha val="60255"/>
            </a:srgbClr>
          </a:solidFill>
          <a:ln w="12700">
            <a:miter lim="400000"/>
          </a:ln>
        </p:spPr>
        <p:txBody>
          <a:bodyPr lIns="67865" tIns="67865" rIns="67865" bIns="67865" anchor="ctr"/>
          <a:lstStyle/>
          <a:p>
            <a:pPr algn="ctr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ru-RU" sz="2400" dirty="0">
                <a:latin typeface="Bahnschrift" panose="020B0502040204020203" pitchFamily="34" charset="0"/>
              </a:rPr>
              <a:t>НЕТ</a:t>
            </a:r>
            <a:endParaRPr sz="2400" dirty="0">
              <a:latin typeface="Bahnschrift" panose="020B0502040204020203" pitchFamily="34" charset="0"/>
            </a:endParaRPr>
          </a:p>
        </p:txBody>
      </p:sp>
      <p:sp>
        <p:nvSpPr>
          <p:cNvPr id="36" name="Кружок">
            <a:extLst>
              <a:ext uri="{FF2B5EF4-FFF2-40B4-BE49-F238E27FC236}">
                <a16:creationId xmlns:a16="http://schemas.microsoft.com/office/drawing/2014/main" id="{F8C6E173-81CD-4022-9851-3538AF3CF4E5}"/>
              </a:ext>
            </a:extLst>
          </p:cNvPr>
          <p:cNvSpPr/>
          <p:nvPr/>
        </p:nvSpPr>
        <p:spPr>
          <a:xfrm>
            <a:off x="3233869" y="3911149"/>
            <a:ext cx="874413" cy="792069"/>
          </a:xfrm>
          <a:prstGeom prst="ellipse">
            <a:avLst/>
          </a:prstGeom>
          <a:solidFill>
            <a:srgbClr val="D6D5D5">
              <a:alpha val="60255"/>
            </a:srgbClr>
          </a:solidFill>
          <a:ln w="12700">
            <a:miter lim="400000"/>
          </a:ln>
        </p:spPr>
        <p:txBody>
          <a:bodyPr lIns="67865" tIns="67865" rIns="67865" bIns="67865" anchor="ctr"/>
          <a:lstStyle/>
          <a:p>
            <a:pPr algn="ctr"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ru-RU" sz="2400" dirty="0">
                <a:latin typeface="Bahnschrift" panose="020B0502040204020203" pitchFamily="34" charset="0"/>
              </a:rPr>
              <a:t>ДА</a:t>
            </a:r>
            <a:endParaRPr sz="2400" dirty="0">
              <a:latin typeface="Bahnschrift" panose="020B0502040204020203" pitchFamily="34" charset="0"/>
            </a:endParaRPr>
          </a:p>
        </p:txBody>
      </p:sp>
      <p:sp>
        <p:nvSpPr>
          <p:cNvPr id="37" name="Стрелка: изогнутая вверх 36">
            <a:extLst>
              <a:ext uri="{FF2B5EF4-FFF2-40B4-BE49-F238E27FC236}">
                <a16:creationId xmlns:a16="http://schemas.microsoft.com/office/drawing/2014/main" id="{9CCEFC65-F59F-4185-B676-445AE4724F59}"/>
              </a:ext>
            </a:extLst>
          </p:cNvPr>
          <p:cNvSpPr/>
          <p:nvPr/>
        </p:nvSpPr>
        <p:spPr>
          <a:xfrm rot="10800000">
            <a:off x="2817055" y="1333500"/>
            <a:ext cx="4343305" cy="1332725"/>
          </a:xfrm>
          <a:prstGeom prst="bentUpArrow">
            <a:avLst>
              <a:gd name="adj1" fmla="val 18782"/>
              <a:gd name="adj2" fmla="val 27106"/>
              <a:gd name="adj3" fmla="val 25000"/>
            </a:avLst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 hangingPunct="0"/>
            <a:endParaRPr lang="ru-RU" sz="2400" dirty="0">
              <a:solidFill>
                <a:srgbClr val="000000"/>
              </a:solidFill>
              <a:latin typeface="Bahnschrift" panose="020B0502040204020203" pitchFamily="34" charset="0"/>
              <a:sym typeface="Trebuchet MS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15377564-FD7A-4AD5-AC37-1AAA0D04CC5A}"/>
              </a:ext>
            </a:extLst>
          </p:cNvPr>
          <p:cNvSpPr/>
          <p:nvPr/>
        </p:nvSpPr>
        <p:spPr>
          <a:xfrm>
            <a:off x="3990397" y="6079210"/>
            <a:ext cx="5069187" cy="5618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Bahnschrift" panose="020B0502040204020203" pitchFamily="34" charset="0"/>
                <a:sym typeface="Trebuchet MS"/>
              </a:rPr>
              <a:t>Действие СИДН приостановлено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8970966B-4AB6-4045-B8F8-BD9B17E15EEB}"/>
              </a:ext>
            </a:extLst>
          </p:cNvPr>
          <p:cNvSpPr/>
          <p:nvPr/>
        </p:nvSpPr>
        <p:spPr>
          <a:xfrm>
            <a:off x="7172606" y="1183584"/>
            <a:ext cx="3967281" cy="97047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 defTabSz="1371600" hangingPunct="0"/>
            <a:r>
              <a:rPr lang="ru-RU" sz="2400" dirty="0">
                <a:solidFill>
                  <a:srgbClr val="000000"/>
                </a:solidFill>
                <a:latin typeface="Bahnschrift" panose="020B0502040204020203" pitchFamily="34" charset="0"/>
                <a:sym typeface="Trebuchet MS"/>
              </a:rPr>
              <a:t>Выплата иностранной организации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00A0564F-6FCE-4CA3-A7DA-0963A85F30A1}"/>
              </a:ext>
            </a:extLst>
          </p:cNvPr>
          <p:cNvSpPr/>
          <p:nvPr/>
        </p:nvSpPr>
        <p:spPr>
          <a:xfrm>
            <a:off x="152400" y="6077280"/>
            <a:ext cx="3678697" cy="5618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 defTabSz="1371600" hangingPunct="0"/>
            <a:r>
              <a:rPr lang="ru-RU" sz="2400" dirty="0">
                <a:solidFill>
                  <a:srgbClr val="000000"/>
                </a:solidFill>
                <a:latin typeface="Bahnschrift" panose="020B0502040204020203" pitchFamily="34" charset="0"/>
                <a:sym typeface="Trebuchet MS"/>
              </a:rPr>
              <a:t>СИДН действующий 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E41F5693-298C-406D-AA9E-2882F5AF63DE}"/>
              </a:ext>
            </a:extLst>
          </p:cNvPr>
          <p:cNvSpPr/>
          <p:nvPr/>
        </p:nvSpPr>
        <p:spPr>
          <a:xfrm>
            <a:off x="30480" y="7277100"/>
            <a:ext cx="4312920" cy="970476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 defTabSz="1371600" hangingPunct="0"/>
            <a:r>
              <a:rPr lang="ru-RU" sz="2400" dirty="0">
                <a:solidFill>
                  <a:srgbClr val="000000"/>
                </a:solidFill>
                <a:latin typeface="Bahnschrift" panose="020B0502040204020203" pitchFamily="34" charset="0"/>
                <a:sym typeface="Trebuchet MS"/>
              </a:rPr>
              <a:t>Подтверждающие документы по ст.312 НК РФ</a:t>
            </a:r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730093BE-1D31-484D-A347-B789A551477E}"/>
              </a:ext>
            </a:extLst>
          </p:cNvPr>
          <p:cNvSpPr/>
          <p:nvPr/>
        </p:nvSpPr>
        <p:spPr>
          <a:xfrm>
            <a:off x="15072359" y="3314700"/>
            <a:ext cx="320041" cy="571676"/>
          </a:xfrm>
          <a:prstGeom prst="downArrow">
            <a:avLst>
              <a:gd name="adj1" fmla="val 42347"/>
              <a:gd name="adj2" fmla="val 50000"/>
            </a:avLst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defTabSz="1371600" hangingPunct="0"/>
            <a:endParaRPr lang="ru-RU" sz="2400">
              <a:solidFill>
                <a:srgbClr val="000000"/>
              </a:solidFill>
              <a:latin typeface="Bahnschrift" panose="020B0502040204020203" pitchFamily="34" charset="0"/>
              <a:sym typeface="Trebuchet M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92BAE8-810E-47EC-B572-6D5482800AC4}"/>
              </a:ext>
            </a:extLst>
          </p:cNvPr>
          <p:cNvSpPr txBox="1"/>
          <p:nvPr/>
        </p:nvSpPr>
        <p:spPr>
          <a:xfrm>
            <a:off x="6036930" y="4623362"/>
            <a:ext cx="6734885" cy="87203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Шаг 2. Если налог у источника  подлежит</a:t>
            </a:r>
            <a:endParaRPr lang="en-US" sz="24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  <a:p>
            <a:pPr algn="ctr">
              <a:lnSpc>
                <a:spcPts val="2800"/>
              </a:lnSpc>
            </a:pPr>
            <a:r>
              <a:rPr lang="ru-RU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о</a:t>
            </a:r>
            <a:r>
              <a:rPr lang="en-US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бложению</a:t>
            </a:r>
            <a:r>
              <a:rPr lang="ru-RU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, то по какой налоговой ставке</a:t>
            </a:r>
            <a:r>
              <a:rPr lang="ru-RU" sz="2400" dirty="0">
                <a:solidFill>
                  <a:srgbClr val="C00000"/>
                </a:solidFill>
                <a:latin typeface="Bahnschrift" panose="020B0502040204020203" pitchFamily="34" charset="0"/>
                <a:sym typeface="Trebuchet MS"/>
              </a:rPr>
              <a:t>?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39EB1D-2C91-49CC-B356-9F0FB5801815}"/>
              </a:ext>
            </a:extLst>
          </p:cNvPr>
          <p:cNvSpPr txBox="1"/>
          <p:nvPr/>
        </p:nvSpPr>
        <p:spPr>
          <a:xfrm>
            <a:off x="5587134" y="8038143"/>
            <a:ext cx="7464112" cy="872034"/>
          </a:xfrm>
          <a:prstGeom prst="rect">
            <a:avLst/>
          </a:prstGeom>
          <a:noFill/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6200" tIns="76200" rIns="76200" bIns="76200" numCol="1" spcCol="38100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Шаг 3. Если выплата в адрес ИО-ВЗЛ</a:t>
            </a:r>
          </a:p>
          <a:p>
            <a:pPr algn="ctr">
              <a:lnSpc>
                <a:spcPts val="2800"/>
              </a:lnSpc>
            </a:pPr>
            <a:r>
              <a:rPr lang="ru-RU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(пп.9.4 п.1 ст.309 НК РФ)</a:t>
            </a:r>
            <a:r>
              <a:rPr lang="ru-RU" sz="2400" dirty="0">
                <a:solidFill>
                  <a:srgbClr val="C00000"/>
                </a:solidFill>
                <a:latin typeface="Bahnschrift" panose="020B0502040204020203" pitchFamily="34" charset="0"/>
                <a:sym typeface="Trebuchet MS"/>
              </a:rPr>
              <a:t> 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BB74751-7801-4EDF-B602-B629124E7202}"/>
              </a:ext>
            </a:extLst>
          </p:cNvPr>
          <p:cNvSpPr/>
          <p:nvPr/>
        </p:nvSpPr>
        <p:spPr>
          <a:xfrm>
            <a:off x="4710099" y="9015262"/>
            <a:ext cx="3686201" cy="56185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564B8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8579" tIns="68579" rIns="68579" bIns="68579" numCol="1" spcCol="38100" rtlCol="0" anchor="ctr">
            <a:spAutoFit/>
          </a:bodyPr>
          <a:lstStyle/>
          <a:p>
            <a:pPr algn="ctr" defTabSz="1371600" hangingPunct="0"/>
            <a:r>
              <a:rPr lang="ru-RU" sz="2400" dirty="0">
                <a:latin typeface="Bahnschrift" panose="020B0502040204020203" pitchFamily="34" charset="0"/>
              </a:rPr>
              <a:t>Налоговая ставка 15%</a:t>
            </a:r>
            <a:endParaRPr lang="ru-RU" sz="2400" dirty="0">
              <a:solidFill>
                <a:srgbClr val="000000"/>
              </a:solidFill>
              <a:latin typeface="Bahnschrift" panose="020B0502040204020203" pitchFamily="34" charset="0"/>
              <a:sym typeface="Trebuchet MS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4DF2C8D-3352-4701-87FA-BD481F0D093B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50" name="AutoShape 5">
              <a:extLst>
                <a:ext uri="{FF2B5EF4-FFF2-40B4-BE49-F238E27FC236}">
                  <a16:creationId xmlns:a16="http://schemas.microsoft.com/office/drawing/2014/main" id="{8388ED82-A0F2-4912-8042-E871F2643F6C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5B591BCB-BAF0-4438-85CC-8810F8C9A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DF6DE2BA-FDB9-4188-8D80-CAAAD2E2228E}"/>
              </a:ext>
            </a:extLst>
          </p:cNvPr>
          <p:cNvSpPr/>
          <p:nvPr/>
        </p:nvSpPr>
        <p:spPr>
          <a:xfrm>
            <a:off x="5009515" y="6679099"/>
            <a:ext cx="417260" cy="2274402"/>
          </a:xfrm>
          <a:prstGeom prst="downArrow">
            <a:avLst/>
          </a:prstGeom>
          <a:solidFill>
            <a:schemeClr val="bg1"/>
          </a:solidFill>
          <a:ln>
            <a:solidFill>
              <a:srgbClr val="056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F503A89-F480-4F15-AD5D-B82D802F660F}"/>
              </a:ext>
            </a:extLst>
          </p:cNvPr>
          <p:cNvCxnSpPr>
            <a:cxnSpLocks/>
          </p:cNvCxnSpPr>
          <p:nvPr/>
        </p:nvCxnSpPr>
        <p:spPr>
          <a:xfrm>
            <a:off x="10591800" y="5676900"/>
            <a:ext cx="0" cy="236124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7EBFABE4-1291-4357-9B20-2F3C5E56D6BF}"/>
              </a:ext>
            </a:extLst>
          </p:cNvPr>
          <p:cNvSpPr/>
          <p:nvPr/>
        </p:nvSpPr>
        <p:spPr>
          <a:xfrm>
            <a:off x="1889312" y="5718125"/>
            <a:ext cx="243369" cy="32654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056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: вниз 53">
            <a:extLst>
              <a:ext uri="{FF2B5EF4-FFF2-40B4-BE49-F238E27FC236}">
                <a16:creationId xmlns:a16="http://schemas.microsoft.com/office/drawing/2014/main" id="{5265844F-41F7-462A-9B5B-9133A835A511}"/>
              </a:ext>
            </a:extLst>
          </p:cNvPr>
          <p:cNvSpPr/>
          <p:nvPr/>
        </p:nvSpPr>
        <p:spPr>
          <a:xfrm>
            <a:off x="6438897" y="5714627"/>
            <a:ext cx="243369" cy="326548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0564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6191C5-E3B0-4787-B285-DEA191C0A03C}"/>
              </a:ext>
            </a:extLst>
          </p:cNvPr>
          <p:cNvSpPr txBox="1"/>
          <p:nvPr/>
        </p:nvSpPr>
        <p:spPr>
          <a:xfrm>
            <a:off x="17277828" y="28499"/>
            <a:ext cx="1010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22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22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>
            <a:extLst>
              <a:ext uri="{FF2B5EF4-FFF2-40B4-BE49-F238E27FC236}">
                <a16:creationId xmlns:a16="http://schemas.microsoft.com/office/drawing/2014/main" id="{A1308BD4-2808-4297-8E13-3C2512777C1E}"/>
              </a:ext>
            </a:extLst>
          </p:cNvPr>
          <p:cNvSpPr/>
          <p:nvPr/>
        </p:nvSpPr>
        <p:spPr>
          <a:xfrm>
            <a:off x="228599" y="266730"/>
            <a:ext cx="17602183" cy="0"/>
          </a:xfrm>
          <a:prstGeom prst="line">
            <a:avLst/>
          </a:prstGeom>
          <a:ln w="38100" cap="flat">
            <a:solidFill>
              <a:srgbClr val="818E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18AF3C9-17EB-4061-9FF2-C7C23677A8F0}"/>
              </a:ext>
            </a:extLst>
          </p:cNvPr>
          <p:cNvSpPr/>
          <p:nvPr/>
        </p:nvSpPr>
        <p:spPr>
          <a:xfrm>
            <a:off x="228600" y="419100"/>
            <a:ext cx="0" cy="9524970"/>
          </a:xfrm>
          <a:prstGeom prst="line">
            <a:avLst/>
          </a:prstGeom>
          <a:ln w="38100" cap="flat">
            <a:solidFill>
              <a:srgbClr val="818E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B50A452B-561C-4F27-B826-DEDB886362C1}"/>
              </a:ext>
            </a:extLst>
          </p:cNvPr>
          <p:cNvSpPr/>
          <p:nvPr/>
        </p:nvSpPr>
        <p:spPr>
          <a:xfrm>
            <a:off x="381000" y="9944069"/>
            <a:ext cx="17449800" cy="76200"/>
          </a:xfrm>
          <a:prstGeom prst="line">
            <a:avLst/>
          </a:prstGeom>
          <a:ln w="38100" cap="flat">
            <a:solidFill>
              <a:srgbClr val="818E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4BE0D741-E8B0-490C-B67F-1C3714F23DF4}"/>
              </a:ext>
            </a:extLst>
          </p:cNvPr>
          <p:cNvSpPr/>
          <p:nvPr/>
        </p:nvSpPr>
        <p:spPr>
          <a:xfrm>
            <a:off x="18059400" y="266730"/>
            <a:ext cx="0" cy="9753539"/>
          </a:xfrm>
          <a:prstGeom prst="line">
            <a:avLst/>
          </a:prstGeom>
          <a:ln w="38100" cap="flat">
            <a:solidFill>
              <a:srgbClr val="818E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48C849-3A15-42B6-B14A-6382C0B72CA0}"/>
              </a:ext>
            </a:extLst>
          </p:cNvPr>
          <p:cNvSpPr txBox="1"/>
          <p:nvPr/>
        </p:nvSpPr>
        <p:spPr>
          <a:xfrm>
            <a:off x="1618210" y="1814103"/>
            <a:ext cx="82769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>
                <a:latin typeface="Intro" panose="02000000000000000000" charset="0"/>
              </a:rPr>
              <a:t>Спасибо за внимание!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F5F3AB-090D-4EBD-9CEB-99A5C2E4C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2" y="419100"/>
            <a:ext cx="3886200" cy="12426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0039F9-05AC-4D74-8200-CA09113F2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17" y="4838700"/>
            <a:ext cx="4078784" cy="4078784"/>
          </a:xfrm>
          <a:prstGeom prst="rect">
            <a:avLst/>
          </a:prstGeom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id="{AB53E3C4-EEDF-4246-8879-799154CE6A4A}"/>
              </a:ext>
            </a:extLst>
          </p:cNvPr>
          <p:cNvSpPr/>
          <p:nvPr/>
        </p:nvSpPr>
        <p:spPr>
          <a:xfrm>
            <a:off x="11284817" y="1943105"/>
            <a:ext cx="5707776" cy="6974379"/>
          </a:xfrm>
          <a:custGeom>
            <a:avLst/>
            <a:gdLst/>
            <a:ahLst/>
            <a:cxnLst/>
            <a:rect l="l" t="t" r="r" b="b"/>
            <a:pathLst>
              <a:path w="4551771" h="5711095">
                <a:moveTo>
                  <a:pt x="0" y="0"/>
                </a:moveTo>
                <a:lnTo>
                  <a:pt x="4551771" y="0"/>
                </a:lnTo>
                <a:lnTo>
                  <a:pt x="4551771" y="5711095"/>
                </a:lnTo>
                <a:lnTo>
                  <a:pt x="0" y="57110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5677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911874"/>
            <a:ext cx="18288000" cy="1457534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712317" y="3142735"/>
            <a:ext cx="6971808" cy="5298574"/>
          </a:xfrm>
          <a:custGeom>
            <a:avLst/>
            <a:gdLst/>
            <a:ahLst/>
            <a:cxnLst/>
            <a:rect l="l" t="t" r="r" b="b"/>
            <a:pathLst>
              <a:path w="6971808" h="5298574">
                <a:moveTo>
                  <a:pt x="0" y="0"/>
                </a:moveTo>
                <a:lnTo>
                  <a:pt x="6971808" y="0"/>
                </a:lnTo>
                <a:lnTo>
                  <a:pt x="6971808" y="5298574"/>
                </a:lnTo>
                <a:lnTo>
                  <a:pt x="0" y="52985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858063" y="5077108"/>
            <a:ext cx="1795540" cy="482764"/>
            <a:chOff x="0" y="0"/>
            <a:chExt cx="472899" cy="1271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72899" cy="127148"/>
            </a:xfrm>
            <a:custGeom>
              <a:avLst/>
              <a:gdLst/>
              <a:ahLst/>
              <a:cxnLst/>
              <a:rect l="l" t="t" r="r" b="b"/>
              <a:pathLst>
                <a:path w="472899" h="127148">
                  <a:moveTo>
                    <a:pt x="63574" y="0"/>
                  </a:moveTo>
                  <a:lnTo>
                    <a:pt x="409326" y="0"/>
                  </a:lnTo>
                  <a:cubicBezTo>
                    <a:pt x="426186" y="0"/>
                    <a:pt x="442357" y="6698"/>
                    <a:pt x="454279" y="18620"/>
                  </a:cubicBezTo>
                  <a:cubicBezTo>
                    <a:pt x="466202" y="30543"/>
                    <a:pt x="472899" y="46713"/>
                    <a:pt x="472899" y="63574"/>
                  </a:cubicBezTo>
                  <a:lnTo>
                    <a:pt x="472899" y="63574"/>
                  </a:lnTo>
                  <a:cubicBezTo>
                    <a:pt x="472899" y="80435"/>
                    <a:pt x="466202" y="96605"/>
                    <a:pt x="454279" y="108527"/>
                  </a:cubicBezTo>
                  <a:cubicBezTo>
                    <a:pt x="442357" y="120450"/>
                    <a:pt x="426186" y="127148"/>
                    <a:pt x="409326" y="127148"/>
                  </a:cubicBezTo>
                  <a:lnTo>
                    <a:pt x="63574" y="127148"/>
                  </a:lnTo>
                  <a:cubicBezTo>
                    <a:pt x="46713" y="127148"/>
                    <a:pt x="30543" y="120450"/>
                    <a:pt x="18620" y="108527"/>
                  </a:cubicBezTo>
                  <a:cubicBezTo>
                    <a:pt x="6698" y="96605"/>
                    <a:pt x="0" y="80435"/>
                    <a:pt x="0" y="63574"/>
                  </a:cubicBezTo>
                  <a:lnTo>
                    <a:pt x="0" y="63574"/>
                  </a:lnTo>
                  <a:cubicBezTo>
                    <a:pt x="0" y="46713"/>
                    <a:pt x="6698" y="30543"/>
                    <a:pt x="18620" y="18620"/>
                  </a:cubicBezTo>
                  <a:cubicBezTo>
                    <a:pt x="30543" y="6698"/>
                    <a:pt x="46713" y="0"/>
                    <a:pt x="63574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72899" cy="155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294755" y="4199393"/>
            <a:ext cx="2040742" cy="513414"/>
            <a:chOff x="0" y="0"/>
            <a:chExt cx="537479" cy="1352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37479" cy="135220"/>
            </a:xfrm>
            <a:custGeom>
              <a:avLst/>
              <a:gdLst/>
              <a:ahLst/>
              <a:cxnLst/>
              <a:rect l="l" t="t" r="r" b="b"/>
              <a:pathLst>
                <a:path w="537479" h="135220">
                  <a:moveTo>
                    <a:pt x="67610" y="0"/>
                  </a:moveTo>
                  <a:lnTo>
                    <a:pt x="469869" y="0"/>
                  </a:lnTo>
                  <a:cubicBezTo>
                    <a:pt x="487801" y="0"/>
                    <a:pt x="504998" y="7123"/>
                    <a:pt x="517677" y="19803"/>
                  </a:cubicBezTo>
                  <a:cubicBezTo>
                    <a:pt x="530356" y="32482"/>
                    <a:pt x="537479" y="49679"/>
                    <a:pt x="537479" y="67610"/>
                  </a:cubicBezTo>
                  <a:lnTo>
                    <a:pt x="537479" y="67610"/>
                  </a:lnTo>
                  <a:cubicBezTo>
                    <a:pt x="537479" y="104950"/>
                    <a:pt x="507209" y="135220"/>
                    <a:pt x="469869" y="135220"/>
                  </a:cubicBezTo>
                  <a:lnTo>
                    <a:pt x="67610" y="135220"/>
                  </a:lnTo>
                  <a:cubicBezTo>
                    <a:pt x="30270" y="135220"/>
                    <a:pt x="0" y="104950"/>
                    <a:pt x="0" y="67610"/>
                  </a:cubicBezTo>
                  <a:lnTo>
                    <a:pt x="0" y="67610"/>
                  </a:lnTo>
                  <a:cubicBezTo>
                    <a:pt x="0" y="30270"/>
                    <a:pt x="30270" y="0"/>
                    <a:pt x="67610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537479" cy="1637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21006">
            <a:off x="12869038" y="6297244"/>
            <a:ext cx="932919" cy="235091"/>
            <a:chOff x="0" y="0"/>
            <a:chExt cx="182684" cy="8665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2684" cy="86654"/>
            </a:xfrm>
            <a:custGeom>
              <a:avLst/>
              <a:gdLst/>
              <a:ahLst/>
              <a:cxnLst/>
              <a:rect l="l" t="t" r="r" b="b"/>
              <a:pathLst>
                <a:path w="182684" h="86654">
                  <a:moveTo>
                    <a:pt x="0" y="0"/>
                  </a:moveTo>
                  <a:lnTo>
                    <a:pt x="182684" y="0"/>
                  </a:lnTo>
                  <a:lnTo>
                    <a:pt x="182684" y="86654"/>
                  </a:lnTo>
                  <a:lnTo>
                    <a:pt x="0" y="86654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82684" cy="1152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35943" y="1373194"/>
            <a:ext cx="15898885" cy="1186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88"/>
              </a:lnSpc>
            </a:pPr>
            <a:r>
              <a:rPr lang="en-US" sz="3420" dirty="0">
                <a:solidFill>
                  <a:srgbClr val="000000"/>
                </a:solidFill>
                <a:latin typeface="Intro" panose="02000000000000000000" charset="0"/>
              </a:rPr>
              <a:t>У кого возникает обязанность по предоставлению налогового расчета за 2023 год?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392400" y="1348801"/>
            <a:ext cx="7340203" cy="164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64"/>
              </a:lnSpc>
            </a:pPr>
            <a:r>
              <a:rPr lang="en-US" sz="9474" dirty="0">
                <a:solidFill>
                  <a:srgbClr val="235CA5"/>
                </a:solidFill>
                <a:latin typeface="League Spartan"/>
              </a:rPr>
              <a:t>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483767" y="2098453"/>
            <a:ext cx="2655860" cy="1776701"/>
            <a:chOff x="0" y="-28575"/>
            <a:chExt cx="730050" cy="449378"/>
          </a:xfrm>
        </p:grpSpPr>
        <p:sp>
          <p:nvSpPr>
            <p:cNvPr id="14" name="Freeform 14"/>
            <p:cNvSpPr/>
            <p:nvPr/>
          </p:nvSpPr>
          <p:spPr>
            <a:xfrm>
              <a:off x="117717" y="256329"/>
              <a:ext cx="612333" cy="164474"/>
            </a:xfrm>
            <a:custGeom>
              <a:avLst/>
              <a:gdLst/>
              <a:ahLst/>
              <a:cxnLst/>
              <a:rect l="l" t="t" r="r" b="b"/>
              <a:pathLst>
                <a:path w="616510" h="168874">
                  <a:moveTo>
                    <a:pt x="84437" y="0"/>
                  </a:moveTo>
                  <a:lnTo>
                    <a:pt x="532073" y="0"/>
                  </a:lnTo>
                  <a:cubicBezTo>
                    <a:pt x="578707" y="0"/>
                    <a:pt x="616510" y="37804"/>
                    <a:pt x="616510" y="84437"/>
                  </a:cubicBezTo>
                  <a:lnTo>
                    <a:pt x="616510" y="84437"/>
                  </a:lnTo>
                  <a:cubicBezTo>
                    <a:pt x="616510" y="131071"/>
                    <a:pt x="578707" y="168874"/>
                    <a:pt x="532073" y="168874"/>
                  </a:cubicBezTo>
                  <a:lnTo>
                    <a:pt x="84437" y="168874"/>
                  </a:lnTo>
                  <a:cubicBezTo>
                    <a:pt x="37804" y="168874"/>
                    <a:pt x="0" y="131071"/>
                    <a:pt x="0" y="84437"/>
                  </a:cubicBezTo>
                  <a:lnTo>
                    <a:pt x="0" y="84437"/>
                  </a:lnTo>
                  <a:cubicBezTo>
                    <a:pt x="0" y="37804"/>
                    <a:pt x="37804" y="0"/>
                    <a:pt x="84437" y="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16510" cy="197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900590" y="4178184"/>
            <a:ext cx="2878779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 dirty="0">
                <a:solidFill>
                  <a:srgbClr val="FFFFFF"/>
                </a:solidFill>
                <a:latin typeface="Gagalin"/>
              </a:rPr>
              <a:t>Налоговый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62121" y="4974432"/>
            <a:ext cx="2525877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Gagalin"/>
              </a:rPr>
              <a:t>Агент?</a:t>
            </a:r>
          </a:p>
        </p:txBody>
      </p:sp>
      <p:grpSp>
        <p:nvGrpSpPr>
          <p:cNvPr id="26" name="Group 26"/>
          <p:cNvGrpSpPr/>
          <p:nvPr/>
        </p:nvGrpSpPr>
        <p:grpSpPr>
          <a:xfrm rot="-1477470">
            <a:off x="12889829" y="6299577"/>
            <a:ext cx="544802" cy="285798"/>
            <a:chOff x="0" y="0"/>
            <a:chExt cx="143487" cy="7527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43487" cy="75272"/>
            </a:xfrm>
            <a:custGeom>
              <a:avLst/>
              <a:gdLst/>
              <a:ahLst/>
              <a:cxnLst/>
              <a:rect l="l" t="t" r="r" b="b"/>
              <a:pathLst>
                <a:path w="143487" h="75272">
                  <a:moveTo>
                    <a:pt x="0" y="0"/>
                  </a:moveTo>
                  <a:lnTo>
                    <a:pt x="143487" y="0"/>
                  </a:lnTo>
                  <a:lnTo>
                    <a:pt x="143487" y="75272"/>
                  </a:lnTo>
                  <a:lnTo>
                    <a:pt x="0" y="752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143487" cy="103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 rot="4419755">
            <a:off x="13527057" y="6266255"/>
            <a:ext cx="504625" cy="162254"/>
            <a:chOff x="0" y="0"/>
            <a:chExt cx="132905" cy="52118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32905" cy="52118"/>
            </a:xfrm>
            <a:custGeom>
              <a:avLst/>
              <a:gdLst/>
              <a:ahLst/>
              <a:cxnLst/>
              <a:rect l="l" t="t" r="r" b="b"/>
              <a:pathLst>
                <a:path w="132905" h="52118">
                  <a:moveTo>
                    <a:pt x="0" y="0"/>
                  </a:moveTo>
                  <a:lnTo>
                    <a:pt x="132905" y="0"/>
                  </a:lnTo>
                  <a:lnTo>
                    <a:pt x="132905" y="52118"/>
                  </a:lnTo>
                  <a:lnTo>
                    <a:pt x="0" y="52118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132905" cy="80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E2F055A-3578-46B5-A906-FB26672D13AC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5" name="AutoShape 5"/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38D2585-82B2-44C0-ABEB-1E82EE176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35AFAE2-884D-4B83-9627-B5F49F86DB37}"/>
              </a:ext>
            </a:extLst>
          </p:cNvPr>
          <p:cNvSpPr txBox="1"/>
          <p:nvPr/>
        </p:nvSpPr>
        <p:spPr>
          <a:xfrm>
            <a:off x="802182" y="2837092"/>
            <a:ext cx="9583069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>
              <a:latin typeface="Bahnschrift" panose="020B0502040204020203" pitchFamily="34" charset="0"/>
            </a:endParaRPr>
          </a:p>
          <a:p>
            <a:pPr algn="just"/>
            <a:endParaRPr lang="ru-RU" sz="2000" dirty="0">
              <a:latin typeface="Bahnschrift" panose="020B0502040204020203" pitchFamily="34" charset="0"/>
            </a:endParaRPr>
          </a:p>
          <a:p>
            <a:pPr algn="just"/>
            <a:endParaRPr lang="ru-RU" sz="2000" dirty="0">
              <a:latin typeface="Bahnschrift" panose="020B0502040204020203" pitchFamily="34" charset="0"/>
            </a:endParaRPr>
          </a:p>
          <a:p>
            <a:pPr algn="just"/>
            <a:endParaRPr lang="en-US" sz="2000" dirty="0">
              <a:latin typeface="Bahnschrift" panose="020B0502040204020203" pitchFamily="34" charset="0"/>
            </a:endParaRPr>
          </a:p>
          <a:p>
            <a:pPr algn="just"/>
            <a:r>
              <a:rPr lang="ru-RU" sz="2000" dirty="0">
                <a:latin typeface="Bahnschrift" panose="020B0502040204020203" pitchFamily="34" charset="0"/>
              </a:rPr>
              <a:t>доходы от использования в РФ прав на объекты интеллектуальной собственности (пп. 4 п. 1 ст. 309 НК РФ);</a:t>
            </a:r>
          </a:p>
          <a:p>
            <a:pPr algn="just"/>
            <a:endParaRPr lang="ru-RU" sz="2000" dirty="0">
              <a:latin typeface="Bahnschrift" panose="020B0502040204020203" pitchFamily="34" charset="0"/>
            </a:endParaRPr>
          </a:p>
          <a:p>
            <a:pPr algn="just"/>
            <a:r>
              <a:rPr lang="ru-RU" sz="2000" dirty="0">
                <a:latin typeface="Bahnschrift" panose="020B0502040204020203" pitchFamily="34" charset="0"/>
              </a:rPr>
              <a:t>дивиденды, выплачиваемые иностранной организации - акционеру (участнику) российских организаций (</a:t>
            </a:r>
            <a:r>
              <a:rPr lang="ru-RU" sz="2000" dirty="0" err="1">
                <a:latin typeface="Bahnschrift" panose="020B0502040204020203" pitchFamily="34" charset="0"/>
              </a:rPr>
              <a:t>пп</a:t>
            </a:r>
            <a:r>
              <a:rPr lang="ru-RU" sz="2000" dirty="0">
                <a:latin typeface="Bahnschrift" panose="020B0502040204020203" pitchFamily="34" charset="0"/>
              </a:rPr>
              <a:t>. 1 п. 1 ст. 309 НК РФ);</a:t>
            </a:r>
          </a:p>
          <a:p>
            <a:pPr algn="just"/>
            <a:endParaRPr lang="ru-RU" sz="2000" dirty="0">
              <a:latin typeface="Bahnschrift" panose="020B0502040204020203" pitchFamily="34" charset="0"/>
            </a:endParaRPr>
          </a:p>
          <a:p>
            <a:r>
              <a:rPr lang="ru-RU" sz="2000" dirty="0">
                <a:latin typeface="Bahnschrift" panose="020B0502040204020203" pitchFamily="34" charset="0"/>
              </a:rPr>
              <a:t>Процентный доход от долговых обязательств любого вида (</a:t>
            </a:r>
            <a:r>
              <a:rPr lang="ru-RU" sz="2000" dirty="0" err="1">
                <a:latin typeface="Bahnschrift" panose="020B0502040204020203" pitchFamily="34" charset="0"/>
              </a:rPr>
              <a:t>пп</a:t>
            </a:r>
            <a:r>
              <a:rPr lang="ru-RU" sz="2000" dirty="0">
                <a:latin typeface="Bahnschrift" panose="020B0502040204020203" pitchFamily="34" charset="0"/>
              </a:rPr>
              <a:t>. 3 п. 1 ст. 309 НК РФ)</a:t>
            </a:r>
          </a:p>
          <a:p>
            <a:pPr algn="just"/>
            <a:endParaRPr lang="ru-RU" sz="2000" dirty="0">
              <a:solidFill>
                <a:srgbClr val="0000FF"/>
              </a:solidFill>
              <a:latin typeface="Bahnschrift" panose="020B0502040204020203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ru-RU" sz="2000" dirty="0">
                <a:latin typeface="Bahnschrift" panose="020B0502040204020203" pitchFamily="34" charset="0"/>
              </a:rPr>
              <a:t>доходы, полученные иностранной организацией от выполнения работ (оказания услуг) на территории Российской Федерации взаимозависимому лицу, определяемому в соответствии со статьей 105.1 НК РФ. </a:t>
            </a:r>
          </a:p>
          <a:p>
            <a:pPr algn="just"/>
            <a:endParaRPr lang="ru-RU" sz="2000" strike="sngStrike" dirty="0">
              <a:latin typeface="Bahnschrift" panose="020B0502040204020203" pitchFamily="34" charset="0"/>
            </a:endParaRPr>
          </a:p>
          <a:p>
            <a:pPr algn="just"/>
            <a:r>
              <a:rPr lang="ru-RU" sz="2000" dirty="0">
                <a:latin typeface="Bahnschrift" panose="020B0502040204020203" pitchFamily="34" charset="0"/>
              </a:rPr>
              <a:t>Доходы полученные иностранной организацией от реализации товаров, иного имущества,  от выполнения работ (оказания услуг) на территории Российской Федерации, не подлежащие обложению налогом у источника выплаты</a:t>
            </a:r>
          </a:p>
          <a:p>
            <a:pPr algn="just"/>
            <a:r>
              <a:rPr lang="ru-RU" sz="2000" dirty="0">
                <a:latin typeface="Bahnschrift" panose="020B0502040204020203" pitchFamily="34" charset="0"/>
              </a:rPr>
              <a:t>(п. 2 ст. 309 НК РФ)</a:t>
            </a:r>
          </a:p>
          <a:p>
            <a:pPr algn="just"/>
            <a:endParaRPr lang="ru-RU" sz="2000" dirty="0">
              <a:latin typeface="Bahnschrift" panose="020B0502040204020203" pitchFamily="34" charset="0"/>
            </a:endParaRPr>
          </a:p>
          <a:p>
            <a:pPr algn="just"/>
            <a:endParaRPr lang="ru-RU" sz="2000" strike="sngStrike" dirty="0">
              <a:latin typeface="Bahnschrift" panose="020B0502040204020203" pitchFamily="34" charset="0"/>
            </a:endParaRPr>
          </a:p>
          <a:p>
            <a:pPr algn="just"/>
            <a:endParaRPr lang="ru-RU" sz="2000" strike="sngStrike" dirty="0">
              <a:latin typeface="Bahnschrift" panose="020B0502040204020203" pitchFamily="34" charset="0"/>
              <a:hlinkClick r:id="rId7"/>
            </a:endParaRPr>
          </a:p>
          <a:p>
            <a:pPr algn="just"/>
            <a:endParaRPr lang="ru-RU" sz="2000" strike="sngStrike" dirty="0">
              <a:latin typeface="Bahnschrift" panose="020B0502040204020203" pitchFamily="34" charset="0"/>
              <a:hlinkClick r:id="rId7"/>
            </a:endParaRPr>
          </a:p>
          <a:p>
            <a:endParaRPr lang="ru-RU" dirty="0">
              <a:hlinkClick r:id="rId8"/>
            </a:endParaRPr>
          </a:p>
          <a:p>
            <a:endParaRPr lang="ru-RU" dirty="0"/>
          </a:p>
        </p:txBody>
      </p:sp>
      <p:sp>
        <p:nvSpPr>
          <p:cNvPr id="32" name="Freeform 10">
            <a:extLst>
              <a:ext uri="{FF2B5EF4-FFF2-40B4-BE49-F238E27FC236}">
                <a16:creationId xmlns:a16="http://schemas.microsoft.com/office/drawing/2014/main" id="{CF5CC6B6-9358-4700-A84A-3E1DE945EA50}"/>
              </a:ext>
            </a:extLst>
          </p:cNvPr>
          <p:cNvSpPr/>
          <p:nvPr/>
        </p:nvSpPr>
        <p:spPr>
          <a:xfrm>
            <a:off x="280051" y="4152294"/>
            <a:ext cx="545573" cy="490987"/>
          </a:xfrm>
          <a:custGeom>
            <a:avLst/>
            <a:gdLst/>
            <a:ahLst/>
            <a:cxnLst/>
            <a:rect l="l" t="t" r="r" b="b"/>
            <a:pathLst>
              <a:path w="1788927" h="1746643">
                <a:moveTo>
                  <a:pt x="0" y="0"/>
                </a:moveTo>
                <a:lnTo>
                  <a:pt x="1788927" y="0"/>
                </a:lnTo>
                <a:lnTo>
                  <a:pt x="1788927" y="1746644"/>
                </a:lnTo>
                <a:lnTo>
                  <a:pt x="0" y="17466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BEB584B-0135-4687-8C38-18134E524CAC}"/>
              </a:ext>
            </a:extLst>
          </p:cNvPr>
          <p:cNvSpPr/>
          <p:nvPr/>
        </p:nvSpPr>
        <p:spPr>
          <a:xfrm>
            <a:off x="234005" y="5037550"/>
            <a:ext cx="545573" cy="490987"/>
          </a:xfrm>
          <a:custGeom>
            <a:avLst/>
            <a:gdLst/>
            <a:ahLst/>
            <a:cxnLst/>
            <a:rect l="l" t="t" r="r" b="b"/>
            <a:pathLst>
              <a:path w="1680006" h="1621970">
                <a:moveTo>
                  <a:pt x="0" y="0"/>
                </a:moveTo>
                <a:lnTo>
                  <a:pt x="1680006" y="0"/>
                </a:lnTo>
                <a:lnTo>
                  <a:pt x="1680006" y="1621970"/>
                </a:lnTo>
                <a:lnTo>
                  <a:pt x="0" y="16219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DAAE086C-887F-4325-BB47-DE4BB30579C2}"/>
              </a:ext>
            </a:extLst>
          </p:cNvPr>
          <p:cNvSpPr/>
          <p:nvPr/>
        </p:nvSpPr>
        <p:spPr>
          <a:xfrm>
            <a:off x="249016" y="5900179"/>
            <a:ext cx="545573" cy="677919"/>
          </a:xfrm>
          <a:custGeom>
            <a:avLst/>
            <a:gdLst/>
            <a:ahLst/>
            <a:cxnLst/>
            <a:rect l="l" t="t" r="r" b="b"/>
            <a:pathLst>
              <a:path w="1773105" h="2057400">
                <a:moveTo>
                  <a:pt x="0" y="0"/>
                </a:moveTo>
                <a:lnTo>
                  <a:pt x="1773105" y="0"/>
                </a:lnTo>
                <a:lnTo>
                  <a:pt x="177310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DAB22D28-495D-4620-BA0C-1506B6023EE5}"/>
              </a:ext>
            </a:extLst>
          </p:cNvPr>
          <p:cNvSpPr/>
          <p:nvPr/>
        </p:nvSpPr>
        <p:spPr>
          <a:xfrm>
            <a:off x="215277" y="7056604"/>
            <a:ext cx="593950" cy="677920"/>
          </a:xfrm>
          <a:custGeom>
            <a:avLst/>
            <a:gdLst/>
            <a:ahLst/>
            <a:cxnLst/>
            <a:rect l="l" t="t" r="r" b="b"/>
            <a:pathLst>
              <a:path w="2143065" h="2123582">
                <a:moveTo>
                  <a:pt x="0" y="0"/>
                </a:moveTo>
                <a:lnTo>
                  <a:pt x="2143064" y="0"/>
                </a:lnTo>
                <a:lnTo>
                  <a:pt x="2143064" y="2123582"/>
                </a:lnTo>
                <a:lnTo>
                  <a:pt x="0" y="21235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ECF68A0-CE03-48BB-A932-44AF1602E4E5}"/>
              </a:ext>
            </a:extLst>
          </p:cNvPr>
          <p:cNvSpPr/>
          <p:nvPr/>
        </p:nvSpPr>
        <p:spPr>
          <a:xfrm>
            <a:off x="215277" y="2742363"/>
            <a:ext cx="10072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ahnschrift" panose="020B0502040204020203" pitchFamily="34" charset="0"/>
              </a:rPr>
              <a:t>Перечень доходов иностранной организации, облагаемых налогом на прибыль у источника выплаты в РФ - налогового агента, установлен в п. 1 ст. 309 НК РФ. В пункте 1 поименовано 14 видов. В частности, к ним относятся:</a:t>
            </a:r>
            <a:endParaRPr lang="en-US" sz="20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39" name="Group 26">
            <a:extLst>
              <a:ext uri="{FF2B5EF4-FFF2-40B4-BE49-F238E27FC236}">
                <a16:creationId xmlns:a16="http://schemas.microsoft.com/office/drawing/2014/main" id="{50E663B3-5030-417F-BE7D-4E810CFEBB9B}"/>
              </a:ext>
            </a:extLst>
          </p:cNvPr>
          <p:cNvGrpSpPr/>
          <p:nvPr/>
        </p:nvGrpSpPr>
        <p:grpSpPr>
          <a:xfrm rot="-1477470">
            <a:off x="12825913" y="6277510"/>
            <a:ext cx="544802" cy="195998"/>
            <a:chOff x="0" y="0"/>
            <a:chExt cx="143487" cy="75272"/>
          </a:xfrm>
        </p:grpSpPr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FC9B0F17-A8F1-46ED-A459-184870FE6E4B}"/>
                </a:ext>
              </a:extLst>
            </p:cNvPr>
            <p:cNvSpPr/>
            <p:nvPr/>
          </p:nvSpPr>
          <p:spPr>
            <a:xfrm>
              <a:off x="0" y="0"/>
              <a:ext cx="143487" cy="75272"/>
            </a:xfrm>
            <a:custGeom>
              <a:avLst/>
              <a:gdLst/>
              <a:ahLst/>
              <a:cxnLst/>
              <a:rect l="l" t="t" r="r" b="b"/>
              <a:pathLst>
                <a:path w="143487" h="75272">
                  <a:moveTo>
                    <a:pt x="0" y="0"/>
                  </a:moveTo>
                  <a:lnTo>
                    <a:pt x="143487" y="0"/>
                  </a:lnTo>
                  <a:lnTo>
                    <a:pt x="143487" y="75272"/>
                  </a:lnTo>
                  <a:lnTo>
                    <a:pt x="0" y="752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41" name="TextBox 28">
              <a:extLst>
                <a:ext uri="{FF2B5EF4-FFF2-40B4-BE49-F238E27FC236}">
                  <a16:creationId xmlns:a16="http://schemas.microsoft.com/office/drawing/2014/main" id="{F1C84BCE-FAC7-47C1-A171-FBDAC9C86637}"/>
                </a:ext>
              </a:extLst>
            </p:cNvPr>
            <p:cNvSpPr txBox="1"/>
            <p:nvPr/>
          </p:nvSpPr>
          <p:spPr>
            <a:xfrm>
              <a:off x="0" y="-28575"/>
              <a:ext cx="143487" cy="103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2" name="Group 26">
            <a:extLst>
              <a:ext uri="{FF2B5EF4-FFF2-40B4-BE49-F238E27FC236}">
                <a16:creationId xmlns:a16="http://schemas.microsoft.com/office/drawing/2014/main" id="{DCD5BC1B-33C2-4F50-A479-ED064C78F2A1}"/>
              </a:ext>
            </a:extLst>
          </p:cNvPr>
          <p:cNvGrpSpPr/>
          <p:nvPr/>
        </p:nvGrpSpPr>
        <p:grpSpPr>
          <a:xfrm rot="-1477470">
            <a:off x="13356095" y="6169968"/>
            <a:ext cx="544802" cy="195998"/>
            <a:chOff x="0" y="0"/>
            <a:chExt cx="143487" cy="75272"/>
          </a:xfrm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D46F194C-E09B-40F4-B81B-0B3238D1084E}"/>
                </a:ext>
              </a:extLst>
            </p:cNvPr>
            <p:cNvSpPr/>
            <p:nvPr/>
          </p:nvSpPr>
          <p:spPr>
            <a:xfrm>
              <a:off x="0" y="0"/>
              <a:ext cx="143487" cy="75272"/>
            </a:xfrm>
            <a:custGeom>
              <a:avLst/>
              <a:gdLst/>
              <a:ahLst/>
              <a:cxnLst/>
              <a:rect l="l" t="t" r="r" b="b"/>
              <a:pathLst>
                <a:path w="143487" h="75272">
                  <a:moveTo>
                    <a:pt x="0" y="0"/>
                  </a:moveTo>
                  <a:lnTo>
                    <a:pt x="143487" y="0"/>
                  </a:lnTo>
                  <a:lnTo>
                    <a:pt x="143487" y="75272"/>
                  </a:lnTo>
                  <a:lnTo>
                    <a:pt x="0" y="752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44" name="TextBox 28">
              <a:extLst>
                <a:ext uri="{FF2B5EF4-FFF2-40B4-BE49-F238E27FC236}">
                  <a16:creationId xmlns:a16="http://schemas.microsoft.com/office/drawing/2014/main" id="{F1F368CD-0CA4-4644-9957-E7B1D145ADC5}"/>
                </a:ext>
              </a:extLst>
            </p:cNvPr>
            <p:cNvSpPr txBox="1"/>
            <p:nvPr/>
          </p:nvSpPr>
          <p:spPr>
            <a:xfrm>
              <a:off x="0" y="-28575"/>
              <a:ext cx="143487" cy="103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5" name="Group 26">
            <a:extLst>
              <a:ext uri="{FF2B5EF4-FFF2-40B4-BE49-F238E27FC236}">
                <a16:creationId xmlns:a16="http://schemas.microsoft.com/office/drawing/2014/main" id="{FCEBF235-634F-4FF7-8844-AC738B871B9F}"/>
              </a:ext>
            </a:extLst>
          </p:cNvPr>
          <p:cNvGrpSpPr/>
          <p:nvPr/>
        </p:nvGrpSpPr>
        <p:grpSpPr>
          <a:xfrm rot="-1477470">
            <a:off x="12601367" y="3389649"/>
            <a:ext cx="544802" cy="195998"/>
            <a:chOff x="0" y="0"/>
            <a:chExt cx="143487" cy="75272"/>
          </a:xfrm>
        </p:grpSpPr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2B3C7656-BC86-4ABE-99E2-D9F0B3F4FEF5}"/>
                </a:ext>
              </a:extLst>
            </p:cNvPr>
            <p:cNvSpPr/>
            <p:nvPr/>
          </p:nvSpPr>
          <p:spPr>
            <a:xfrm>
              <a:off x="0" y="0"/>
              <a:ext cx="143487" cy="75272"/>
            </a:xfrm>
            <a:custGeom>
              <a:avLst/>
              <a:gdLst/>
              <a:ahLst/>
              <a:cxnLst/>
              <a:rect l="l" t="t" r="r" b="b"/>
              <a:pathLst>
                <a:path w="143487" h="75272">
                  <a:moveTo>
                    <a:pt x="0" y="0"/>
                  </a:moveTo>
                  <a:lnTo>
                    <a:pt x="143487" y="0"/>
                  </a:lnTo>
                  <a:lnTo>
                    <a:pt x="143487" y="75272"/>
                  </a:lnTo>
                  <a:lnTo>
                    <a:pt x="0" y="752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47" name="TextBox 28">
              <a:extLst>
                <a:ext uri="{FF2B5EF4-FFF2-40B4-BE49-F238E27FC236}">
                  <a16:creationId xmlns:a16="http://schemas.microsoft.com/office/drawing/2014/main" id="{F71A43B6-082D-4340-B0AC-08294F952CAA}"/>
                </a:ext>
              </a:extLst>
            </p:cNvPr>
            <p:cNvSpPr txBox="1"/>
            <p:nvPr/>
          </p:nvSpPr>
          <p:spPr>
            <a:xfrm>
              <a:off x="0" y="-28575"/>
              <a:ext cx="143487" cy="103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8" name="Group 26">
            <a:extLst>
              <a:ext uri="{FF2B5EF4-FFF2-40B4-BE49-F238E27FC236}">
                <a16:creationId xmlns:a16="http://schemas.microsoft.com/office/drawing/2014/main" id="{F0FF8041-4064-44CC-B643-ACB7E83504B8}"/>
              </a:ext>
            </a:extLst>
          </p:cNvPr>
          <p:cNvGrpSpPr/>
          <p:nvPr/>
        </p:nvGrpSpPr>
        <p:grpSpPr>
          <a:xfrm rot="-1477470">
            <a:off x="10849977" y="3506366"/>
            <a:ext cx="544802" cy="195998"/>
            <a:chOff x="0" y="0"/>
            <a:chExt cx="143487" cy="75272"/>
          </a:xfrm>
        </p:grpSpPr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B162D220-9A1A-47BC-B63E-028D88F7B4E1}"/>
                </a:ext>
              </a:extLst>
            </p:cNvPr>
            <p:cNvSpPr/>
            <p:nvPr/>
          </p:nvSpPr>
          <p:spPr>
            <a:xfrm>
              <a:off x="0" y="0"/>
              <a:ext cx="143487" cy="75272"/>
            </a:xfrm>
            <a:custGeom>
              <a:avLst/>
              <a:gdLst/>
              <a:ahLst/>
              <a:cxnLst/>
              <a:rect l="l" t="t" r="r" b="b"/>
              <a:pathLst>
                <a:path w="143487" h="75272">
                  <a:moveTo>
                    <a:pt x="0" y="0"/>
                  </a:moveTo>
                  <a:lnTo>
                    <a:pt x="143487" y="0"/>
                  </a:lnTo>
                  <a:lnTo>
                    <a:pt x="143487" y="75272"/>
                  </a:lnTo>
                  <a:lnTo>
                    <a:pt x="0" y="75272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50" name="TextBox 28">
              <a:extLst>
                <a:ext uri="{FF2B5EF4-FFF2-40B4-BE49-F238E27FC236}">
                  <a16:creationId xmlns:a16="http://schemas.microsoft.com/office/drawing/2014/main" id="{BF45EFA9-D842-487E-A673-F7D566E6B789}"/>
                </a:ext>
              </a:extLst>
            </p:cNvPr>
            <p:cNvSpPr txBox="1"/>
            <p:nvPr/>
          </p:nvSpPr>
          <p:spPr>
            <a:xfrm>
              <a:off x="0" y="-28575"/>
              <a:ext cx="143487" cy="1038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1187433" y="3165138"/>
            <a:ext cx="1587423" cy="720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FFFFFF"/>
                </a:solidFill>
                <a:latin typeface="Gagalin"/>
              </a:rPr>
              <a:t>?Кто?</a:t>
            </a:r>
          </a:p>
        </p:txBody>
      </p:sp>
      <p:sp>
        <p:nvSpPr>
          <p:cNvPr id="52" name="Freeform 15">
            <a:extLst>
              <a:ext uri="{FF2B5EF4-FFF2-40B4-BE49-F238E27FC236}">
                <a16:creationId xmlns:a16="http://schemas.microsoft.com/office/drawing/2014/main" id="{53164D9E-0BDA-44DD-96E3-AACF228135D0}"/>
              </a:ext>
            </a:extLst>
          </p:cNvPr>
          <p:cNvSpPr/>
          <p:nvPr/>
        </p:nvSpPr>
        <p:spPr>
          <a:xfrm>
            <a:off x="215277" y="8268207"/>
            <a:ext cx="592204" cy="673892"/>
          </a:xfrm>
          <a:custGeom>
            <a:avLst/>
            <a:gdLst/>
            <a:ahLst/>
            <a:cxnLst/>
            <a:rect l="l" t="t" r="r" b="b"/>
            <a:pathLst>
              <a:path w="2061592" h="2155657">
                <a:moveTo>
                  <a:pt x="0" y="0"/>
                </a:moveTo>
                <a:lnTo>
                  <a:pt x="2061592" y="0"/>
                </a:lnTo>
                <a:lnTo>
                  <a:pt x="2061592" y="2155657"/>
                </a:lnTo>
                <a:lnTo>
                  <a:pt x="0" y="21556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DFE017-983E-46F5-B432-797A51096479}"/>
              </a:ext>
            </a:extLst>
          </p:cNvPr>
          <p:cNvSpPr txBox="1"/>
          <p:nvPr/>
        </p:nvSpPr>
        <p:spPr>
          <a:xfrm>
            <a:off x="17430228" y="46781"/>
            <a:ext cx="64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3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" y="8964888"/>
            <a:ext cx="18288000" cy="1457534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568032" y="2945137"/>
            <a:ext cx="6691268" cy="5854956"/>
          </a:xfrm>
          <a:custGeom>
            <a:avLst/>
            <a:gdLst/>
            <a:ahLst/>
            <a:cxnLst/>
            <a:rect l="l" t="t" r="r" b="b"/>
            <a:pathLst>
              <a:path w="6691268" h="5851818">
                <a:moveTo>
                  <a:pt x="0" y="0"/>
                </a:moveTo>
                <a:lnTo>
                  <a:pt x="6691268" y="0"/>
                </a:lnTo>
                <a:lnTo>
                  <a:pt x="6691268" y="5851818"/>
                </a:lnTo>
                <a:lnTo>
                  <a:pt x="0" y="58518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EE4056-C1CB-42B7-8B57-9339DF900D67}"/>
              </a:ext>
            </a:extLst>
          </p:cNvPr>
          <p:cNvSpPr txBox="1"/>
          <p:nvPr/>
        </p:nvSpPr>
        <p:spPr>
          <a:xfrm>
            <a:off x="770888" y="2327344"/>
            <a:ext cx="9797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Intro" panose="02000000000000000000" charset="0"/>
              </a:rPr>
              <a:t>Об изменениях, внесенных в форму Налогового расчета Приказ ФНС России от 26.09.2023 </a:t>
            </a:r>
            <a:r>
              <a:rPr lang="ru-RU" sz="6000" dirty="0">
                <a:latin typeface="Arial Nova Cond" panose="020B0506020202020204" pitchFamily="34" charset="0"/>
              </a:rPr>
              <a:t>№</a:t>
            </a:r>
            <a:r>
              <a:rPr lang="ru-RU" sz="6000" dirty="0">
                <a:latin typeface="Intro" panose="02000000000000000000" charset="0"/>
              </a:rPr>
              <a:t>ЕД</a:t>
            </a:r>
            <a:r>
              <a:rPr lang="ru-RU" sz="6000" dirty="0">
                <a:latin typeface="Arial Nova Cond" panose="020B0506020202020204" pitchFamily="34" charset="0"/>
              </a:rPr>
              <a:t>-</a:t>
            </a:r>
            <a:r>
              <a:rPr lang="ru-RU" sz="6000" dirty="0">
                <a:latin typeface="Intro" panose="02000000000000000000" charset="0"/>
              </a:rPr>
              <a:t>7</a:t>
            </a:r>
            <a:r>
              <a:rPr lang="ru-RU" sz="6000" dirty="0">
                <a:latin typeface="Arial Nova Cond" panose="020B0506020202020204" pitchFamily="34" charset="0"/>
              </a:rPr>
              <a:t>-</a:t>
            </a:r>
            <a:r>
              <a:rPr lang="ru-RU" sz="6000" dirty="0">
                <a:latin typeface="Intro" panose="02000000000000000000" charset="0"/>
              </a:rPr>
              <a:t>3</a:t>
            </a:r>
            <a:r>
              <a:rPr lang="ru-RU" sz="6000" dirty="0">
                <a:latin typeface="Arial Nova Cond" panose="020B0506020202020204" pitchFamily="34" charset="0"/>
              </a:rPr>
              <a:t>/</a:t>
            </a:r>
            <a:r>
              <a:rPr lang="ru-RU" sz="6000" dirty="0">
                <a:latin typeface="Intro" panose="02000000000000000000" charset="0"/>
              </a:rPr>
              <a:t>675</a:t>
            </a:r>
            <a:r>
              <a:rPr lang="ru-RU" sz="6000" dirty="0">
                <a:latin typeface="Arial Nova Cond" panose="020B0506020202020204" pitchFamily="34" charset="0"/>
              </a:rPr>
              <a:t>@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E0636E-3845-47BB-BA8F-FDE312B8FD26}"/>
              </a:ext>
            </a:extLst>
          </p:cNvPr>
          <p:cNvSpPr/>
          <p:nvPr/>
        </p:nvSpPr>
        <p:spPr>
          <a:xfrm>
            <a:off x="10148932" y="1201148"/>
            <a:ext cx="7110368" cy="1552492"/>
          </a:xfrm>
          <a:prstGeom prst="rect">
            <a:avLst/>
          </a:prstGeom>
          <a:gradFill flip="none" rotWithShape="1">
            <a:gsLst>
              <a:gs pos="0">
                <a:srgbClr val="DD8B8B">
                  <a:tint val="66000"/>
                  <a:satMod val="160000"/>
                </a:srgbClr>
              </a:gs>
              <a:gs pos="50000">
                <a:srgbClr val="DD8B8B">
                  <a:tint val="44500"/>
                  <a:satMod val="160000"/>
                </a:srgbClr>
              </a:gs>
              <a:gs pos="100000">
                <a:srgbClr val="DD8B8B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Bahnschrift" panose="020B0502040204020203" pitchFamily="34" charset="0"/>
              </a:rPr>
              <a:t>Налоговый расчет представляется за налоговый период </a:t>
            </a:r>
            <a:r>
              <a:rPr lang="ru-RU" sz="3200" b="1" dirty="0">
                <a:latin typeface="Bahnschrift" panose="020B0502040204020203" pitchFamily="34" charset="0"/>
              </a:rPr>
              <a:t>2023 года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9038329-28DA-46AD-859A-E43032977472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2" name="AutoShape 5">
              <a:extLst>
                <a:ext uri="{FF2B5EF4-FFF2-40B4-BE49-F238E27FC236}">
                  <a16:creationId xmlns:a16="http://schemas.microsoft.com/office/drawing/2014/main" id="{F80D4ECB-055A-42D9-A827-16A74437FEA6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05FAF4-F8EF-40DA-BAFB-EB11628B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6B410DB-5C40-4BCE-823C-4D9655933C84}"/>
              </a:ext>
            </a:extLst>
          </p:cNvPr>
          <p:cNvSpPr txBox="1"/>
          <p:nvPr/>
        </p:nvSpPr>
        <p:spPr>
          <a:xfrm>
            <a:off x="17430228" y="46781"/>
            <a:ext cx="64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4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105900"/>
            <a:ext cx="18288000" cy="1457534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7EE4056-C1CB-42B7-8B57-9339DF900D67}"/>
              </a:ext>
            </a:extLst>
          </p:cNvPr>
          <p:cNvSpPr txBox="1"/>
          <p:nvPr/>
        </p:nvSpPr>
        <p:spPr>
          <a:xfrm>
            <a:off x="936169" y="1176794"/>
            <a:ext cx="1641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Intro" panose="02000000000000000000" charset="0"/>
              </a:rPr>
              <a:t>ПРИКАЗ ФНС РОССИИ ОТ 26.09.2023 </a:t>
            </a:r>
            <a:r>
              <a:rPr lang="ru-RU" sz="4800" dirty="0">
                <a:latin typeface="Arial Nova Cond" panose="020B0506020202020204" pitchFamily="34" charset="0"/>
              </a:rPr>
              <a:t>№ </a:t>
            </a:r>
            <a:r>
              <a:rPr lang="ru-RU" sz="4800" dirty="0">
                <a:latin typeface="Intro" panose="02000000000000000000" charset="0"/>
              </a:rPr>
              <a:t>ЕД</a:t>
            </a:r>
            <a:r>
              <a:rPr lang="ru-RU" sz="4800" dirty="0">
                <a:latin typeface="Arial Nova Cond" panose="020B0506020202020204" pitchFamily="34" charset="0"/>
              </a:rPr>
              <a:t>-</a:t>
            </a:r>
            <a:r>
              <a:rPr lang="ru-RU" sz="4800" dirty="0">
                <a:latin typeface="Intro" panose="02000000000000000000" charset="0"/>
              </a:rPr>
              <a:t>7</a:t>
            </a:r>
            <a:r>
              <a:rPr lang="ru-RU" sz="4800" dirty="0">
                <a:latin typeface="Arial Nova Cond" panose="020B0506020202020204" pitchFamily="34" charset="0"/>
              </a:rPr>
              <a:t>-</a:t>
            </a:r>
            <a:r>
              <a:rPr lang="ru-RU" sz="4800" dirty="0">
                <a:latin typeface="Intro" panose="02000000000000000000" charset="0"/>
              </a:rPr>
              <a:t>3</a:t>
            </a:r>
            <a:r>
              <a:rPr lang="ru-RU" sz="4800" dirty="0">
                <a:latin typeface="Arial Nova Cond" panose="020B0506020202020204" pitchFamily="34" charset="0"/>
              </a:rPr>
              <a:t>/</a:t>
            </a:r>
            <a:r>
              <a:rPr lang="ru-RU" sz="4800" dirty="0">
                <a:latin typeface="Intro" panose="02000000000000000000" charset="0"/>
              </a:rPr>
              <a:t>675</a:t>
            </a:r>
            <a:r>
              <a:rPr lang="ru-RU" sz="4800" dirty="0">
                <a:latin typeface="Arial Nova Cond" panose="020B0506020202020204" pitchFamily="34" charset="0"/>
              </a:rPr>
              <a:t>@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A12649-4116-455C-B16C-4233BE9FD4E3}"/>
              </a:ext>
            </a:extLst>
          </p:cNvPr>
          <p:cNvSpPr/>
          <p:nvPr/>
        </p:nvSpPr>
        <p:spPr>
          <a:xfrm>
            <a:off x="1028700" y="2281991"/>
            <a:ext cx="164156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" panose="020B0502040204020203" pitchFamily="34" charset="0"/>
              </a:rPr>
              <a:t>Раздел 2 дополнен подразделом 2.2 – сумма налога нарастающим итогом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" panose="020B0502040204020203" pitchFamily="34" charset="0"/>
              </a:rPr>
              <a:t>Раздел 3 – пересчет суммы налога в валюту РФ по курсу на дату выплаты дохода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" panose="020B0502040204020203" pitchFamily="34" charset="0"/>
              </a:rPr>
              <a:t>Раздел 4 (новый) – необлагаемые выплаты (за исключением товаров). Заполняется по каждой выплате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" panose="020B0502040204020203" pitchFamily="34" charset="0"/>
              </a:rPr>
              <a:t>Раздел 5 (новый) – необлагаемые выплаты за товары. Заполняется общей суммой без детализации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" panose="020B0502040204020203" pitchFamily="34" charset="0"/>
              </a:rPr>
              <a:t>Расширен и конкретизирован перечень кодов доходов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Bahnschrift" panose="020B0502040204020203" pitchFamily="34" charset="0"/>
              </a:rPr>
              <a:t>Скорректирован перечень кодов ФПД</a:t>
            </a:r>
          </a:p>
        </p:txBody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EF49B226-DEDB-4065-BBFB-4C1F827A9A84}"/>
              </a:ext>
            </a:extLst>
          </p:cNvPr>
          <p:cNvSpPr/>
          <p:nvPr/>
        </p:nvSpPr>
        <p:spPr>
          <a:xfrm>
            <a:off x="11963400" y="5600700"/>
            <a:ext cx="5791200" cy="3844628"/>
          </a:xfrm>
          <a:custGeom>
            <a:avLst/>
            <a:gdLst/>
            <a:ahLst/>
            <a:cxnLst/>
            <a:rect l="l" t="t" r="r" b="b"/>
            <a:pathLst>
              <a:path w="4895588" h="3597764">
                <a:moveTo>
                  <a:pt x="0" y="0"/>
                </a:moveTo>
                <a:lnTo>
                  <a:pt x="4895588" y="0"/>
                </a:lnTo>
                <a:lnTo>
                  <a:pt x="4895588" y="3597764"/>
                </a:lnTo>
                <a:lnTo>
                  <a:pt x="0" y="35977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ABC49B1-3093-43AA-9666-BCD54BFDDB0B}"/>
              </a:ext>
            </a:extLst>
          </p:cNvPr>
          <p:cNvSpPr/>
          <p:nvPr/>
        </p:nvSpPr>
        <p:spPr>
          <a:xfrm>
            <a:off x="2196192" y="7279972"/>
            <a:ext cx="9601200" cy="954107"/>
          </a:xfrm>
          <a:prstGeom prst="rect">
            <a:avLst/>
          </a:prstGeom>
          <a:solidFill>
            <a:srgbClr val="D2E3F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Bahnschrift" panose="020B0502040204020203" pitchFamily="34" charset="0"/>
              </a:rPr>
              <a:t>Новая форма Налогового расчета действует с </a:t>
            </a:r>
            <a:r>
              <a:rPr lang="ru-RU" sz="2800" dirty="0">
                <a:solidFill>
                  <a:srgbClr val="818E9D"/>
                </a:solidFill>
                <a:highlight>
                  <a:srgbClr val="FFFF00"/>
                </a:highlight>
                <a:latin typeface="Bahnschrift" panose="020B0502040204020203" pitchFamily="34" charset="0"/>
              </a:rPr>
              <a:t>01.01.2024</a:t>
            </a:r>
            <a:r>
              <a:rPr lang="ru-RU" sz="2800" dirty="0">
                <a:solidFill>
                  <a:srgbClr val="818E9D"/>
                </a:solidFill>
                <a:latin typeface="Bahnschrift" panose="020B0502040204020203" pitchFamily="34" charset="0"/>
              </a:rPr>
              <a:t> </a:t>
            </a:r>
            <a:r>
              <a:rPr lang="ru-RU" sz="2800" dirty="0">
                <a:latin typeface="Bahnschrift" panose="020B0502040204020203" pitchFamily="34" charset="0"/>
              </a:rPr>
              <a:t>(c налогового периода 2023)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1129A2D-0516-4BA1-B837-D7E45691D25C}"/>
              </a:ext>
            </a:extLst>
          </p:cNvPr>
          <p:cNvSpPr/>
          <p:nvPr/>
        </p:nvSpPr>
        <p:spPr>
          <a:xfrm>
            <a:off x="506186" y="6908912"/>
            <a:ext cx="1466978" cy="1370297"/>
          </a:xfrm>
          <a:custGeom>
            <a:avLst/>
            <a:gdLst/>
            <a:ahLst/>
            <a:cxnLst/>
            <a:rect l="l" t="t" r="r" b="b"/>
            <a:pathLst>
              <a:path w="5723061" h="5465523">
                <a:moveTo>
                  <a:pt x="0" y="0"/>
                </a:moveTo>
                <a:lnTo>
                  <a:pt x="5723061" y="0"/>
                </a:lnTo>
                <a:lnTo>
                  <a:pt x="5723061" y="5465523"/>
                </a:lnTo>
                <a:lnTo>
                  <a:pt x="0" y="54655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D073280-FB8A-4606-B1AB-94FE9E6FB627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5" name="AutoShape 5">
              <a:extLst>
                <a:ext uri="{FF2B5EF4-FFF2-40B4-BE49-F238E27FC236}">
                  <a16:creationId xmlns:a16="http://schemas.microsoft.com/office/drawing/2014/main" id="{2AD2B429-2F2B-47BD-A3FA-A1692525AFBB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EB05757-9F47-42E3-B007-13F10041D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38C63ED-08FF-4DCB-B423-BB8B7A4E514A}"/>
              </a:ext>
            </a:extLst>
          </p:cNvPr>
          <p:cNvSpPr txBox="1"/>
          <p:nvPr/>
        </p:nvSpPr>
        <p:spPr>
          <a:xfrm>
            <a:off x="17430228" y="46781"/>
            <a:ext cx="64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5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6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4E41D751-1C04-4659-A115-AF089425E739}"/>
              </a:ext>
            </a:extLst>
          </p:cNvPr>
          <p:cNvGrpSpPr/>
          <p:nvPr/>
        </p:nvGrpSpPr>
        <p:grpSpPr>
          <a:xfrm>
            <a:off x="-1" y="8829466"/>
            <a:ext cx="18288000" cy="1457534"/>
            <a:chOff x="0" y="0"/>
            <a:chExt cx="4816593" cy="383877"/>
          </a:xfrm>
          <a:solidFill>
            <a:srgbClr val="818E9D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35DD32F6-798F-4057-A3EF-E94AFB7F32BF}"/>
                </a:ext>
              </a:extLst>
            </p:cNvPr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707AD2B1-1EE3-4F9D-8891-D253CE3E76F0}"/>
                </a:ext>
              </a:extLst>
            </p:cNvPr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8111061-B5D3-4516-8D92-CD66CD3C6511}"/>
              </a:ext>
            </a:extLst>
          </p:cNvPr>
          <p:cNvSpPr/>
          <p:nvPr/>
        </p:nvSpPr>
        <p:spPr>
          <a:xfrm>
            <a:off x="1496649" y="1501156"/>
            <a:ext cx="15294691" cy="6477000"/>
          </a:xfrm>
          <a:prstGeom prst="roundRect">
            <a:avLst/>
          </a:prstGeom>
          <a:solidFill>
            <a:srgbClr val="FFFFFF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A85A7C-9308-4E9A-9192-585C7F3FF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905" y="2234523"/>
            <a:ext cx="14892181" cy="5010267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54C03D1-87E2-4641-BE9B-EAEEB1FCE3BA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5" name="AutoShape 5">
              <a:extLst>
                <a:ext uri="{FF2B5EF4-FFF2-40B4-BE49-F238E27FC236}">
                  <a16:creationId xmlns:a16="http://schemas.microsoft.com/office/drawing/2014/main" id="{782F0D1C-9DF5-4D5C-B1C3-313A213F90E9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546FF41-E280-4664-8BC9-B7B836894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71F02B4-3270-43B5-91BB-9AEC367326E4}"/>
              </a:ext>
            </a:extLst>
          </p:cNvPr>
          <p:cNvSpPr txBox="1"/>
          <p:nvPr/>
        </p:nvSpPr>
        <p:spPr>
          <a:xfrm>
            <a:off x="17430228" y="46781"/>
            <a:ext cx="64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6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40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4965BF5-6171-472E-B10A-E65D0469A972}"/>
              </a:ext>
            </a:extLst>
          </p:cNvPr>
          <p:cNvSpPr/>
          <p:nvPr/>
        </p:nvSpPr>
        <p:spPr>
          <a:xfrm>
            <a:off x="9280794" y="1397108"/>
            <a:ext cx="8790027" cy="7942776"/>
          </a:xfrm>
          <a:prstGeom prst="roundRect">
            <a:avLst/>
          </a:prstGeom>
          <a:solidFill>
            <a:srgbClr val="FFFFF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D9414AE-C2B4-4453-95B8-6F516F9BA7BF}"/>
              </a:ext>
            </a:extLst>
          </p:cNvPr>
          <p:cNvGrpSpPr/>
          <p:nvPr/>
        </p:nvGrpSpPr>
        <p:grpSpPr>
          <a:xfrm>
            <a:off x="217179" y="1397108"/>
            <a:ext cx="8959176" cy="7983524"/>
            <a:chOff x="353519" y="723377"/>
            <a:chExt cx="8894162" cy="8794316"/>
          </a:xfrm>
          <a:solidFill>
            <a:srgbClr val="FFFFFF"/>
          </a:solidFill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59EFF94B-3966-4869-A7F8-B0893DB3ECDF}"/>
                </a:ext>
              </a:extLst>
            </p:cNvPr>
            <p:cNvSpPr/>
            <p:nvPr/>
          </p:nvSpPr>
          <p:spPr>
            <a:xfrm>
              <a:off x="353519" y="723377"/>
              <a:ext cx="8894162" cy="8794316"/>
            </a:xfrm>
            <a:prstGeom prst="roundRect">
              <a:avLst/>
            </a:prstGeom>
            <a:grp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FA4EEAE6-98E6-42BA-9B83-25E3560F5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6" r="1604" b="-1"/>
            <a:stretch/>
          </p:blipFill>
          <p:spPr>
            <a:xfrm>
              <a:off x="779214" y="1484799"/>
              <a:ext cx="8230591" cy="7387966"/>
            </a:xfrm>
            <a:prstGeom prst="rect">
              <a:avLst/>
            </a:prstGeom>
            <a:grpFill/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AE2CFF-51AD-4BA8-85D1-4C55E1E0F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161" y="2019330"/>
            <a:ext cx="7797239" cy="679277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08FB76-7435-490F-A78A-96A2D6382BA4}"/>
              </a:ext>
            </a:extLst>
          </p:cNvPr>
          <p:cNvSpPr/>
          <p:nvPr/>
        </p:nvSpPr>
        <p:spPr>
          <a:xfrm>
            <a:off x="9685972" y="3265301"/>
            <a:ext cx="4605420" cy="41504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F645CDD-B979-41D7-ADB7-06542935E5AC}"/>
              </a:ext>
            </a:extLst>
          </p:cNvPr>
          <p:cNvSpPr/>
          <p:nvPr/>
        </p:nvSpPr>
        <p:spPr>
          <a:xfrm>
            <a:off x="9685971" y="3736715"/>
            <a:ext cx="7716429" cy="220333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0F638-D305-46D1-B653-05565BB33695}"/>
              </a:ext>
            </a:extLst>
          </p:cNvPr>
          <p:cNvSpPr txBox="1"/>
          <p:nvPr/>
        </p:nvSpPr>
        <p:spPr>
          <a:xfrm>
            <a:off x="2621082" y="1447964"/>
            <a:ext cx="631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Intro" panose="02000000000000000000" charset="0"/>
              </a:rPr>
              <a:t>Старая форма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DA58D7-2C66-404D-A3A2-5274603EF678}"/>
              </a:ext>
            </a:extLst>
          </p:cNvPr>
          <p:cNvSpPr txBox="1"/>
          <p:nvPr/>
        </p:nvSpPr>
        <p:spPr>
          <a:xfrm>
            <a:off x="11772900" y="1442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Intro" panose="02000000000000000000" charset="0"/>
              </a:rPr>
              <a:t>Новая форма</a:t>
            </a:r>
          </a:p>
        </p:txBody>
      </p:sp>
      <p:grpSp>
        <p:nvGrpSpPr>
          <p:cNvPr id="18" name="Group 2">
            <a:extLst>
              <a:ext uri="{FF2B5EF4-FFF2-40B4-BE49-F238E27FC236}">
                <a16:creationId xmlns:a16="http://schemas.microsoft.com/office/drawing/2014/main" id="{4AADAD78-184A-4785-A030-8F40F9BB4CCA}"/>
              </a:ext>
            </a:extLst>
          </p:cNvPr>
          <p:cNvGrpSpPr/>
          <p:nvPr/>
        </p:nvGrpSpPr>
        <p:grpSpPr>
          <a:xfrm>
            <a:off x="-1" y="9563102"/>
            <a:ext cx="18288000" cy="723897"/>
            <a:chOff x="0" y="0"/>
            <a:chExt cx="4816593" cy="383877"/>
          </a:xfrm>
          <a:solidFill>
            <a:srgbClr val="818E9D"/>
          </a:solidFill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A480A398-D9F6-497A-B6B4-3AFEAA114A78}"/>
                </a:ext>
              </a:extLst>
            </p:cNvPr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F4221A09-2938-4A1C-A4F4-4EB815288EE6}"/>
                </a:ext>
              </a:extLst>
            </p:cNvPr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98CB98F-E6A0-4FA3-A98A-B2729D0F1449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22" name="AutoShape 5">
              <a:extLst>
                <a:ext uri="{FF2B5EF4-FFF2-40B4-BE49-F238E27FC236}">
                  <a16:creationId xmlns:a16="http://schemas.microsoft.com/office/drawing/2014/main" id="{0D5E79C6-A1A6-4938-8E0B-35A120ADFC1D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3078602-B2A1-4DE3-959E-F2BA3EA63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6E48452-6F4F-4F30-883C-876A8A05A097}"/>
              </a:ext>
            </a:extLst>
          </p:cNvPr>
          <p:cNvSpPr txBox="1"/>
          <p:nvPr/>
        </p:nvSpPr>
        <p:spPr>
          <a:xfrm>
            <a:off x="17430228" y="46781"/>
            <a:ext cx="64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7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457FCA3-334B-4538-A928-E789ECCDAE64}"/>
              </a:ext>
            </a:extLst>
          </p:cNvPr>
          <p:cNvSpPr/>
          <p:nvPr/>
        </p:nvSpPr>
        <p:spPr>
          <a:xfrm>
            <a:off x="8734696" y="2171699"/>
            <a:ext cx="8791304" cy="7141113"/>
          </a:xfrm>
          <a:prstGeom prst="roundRect">
            <a:avLst/>
          </a:prstGeom>
          <a:solidFill>
            <a:srgbClr val="FFFFFF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0" y="9563099"/>
            <a:ext cx="18288000" cy="857389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042920-B5F8-4C3D-A6AB-4208901E180B}"/>
              </a:ext>
            </a:extLst>
          </p:cNvPr>
          <p:cNvSpPr txBox="1"/>
          <p:nvPr/>
        </p:nvSpPr>
        <p:spPr>
          <a:xfrm>
            <a:off x="1028700" y="1081181"/>
            <a:ext cx="16287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Bahnschrift" panose="020B0502040204020203" pitchFamily="34" charset="0"/>
              </a:rPr>
              <a:t>Раздел 4</a:t>
            </a:r>
            <a:r>
              <a:rPr lang="ru-RU" sz="2400" dirty="0">
                <a:latin typeface="Bahnschrift" panose="020B0502040204020203" pitchFamily="34" charset="0"/>
              </a:rPr>
              <a:t> </a:t>
            </a:r>
            <a:r>
              <a:rPr lang="ru-RU" sz="2400" b="1" dirty="0">
                <a:latin typeface="Bahnschrift" panose="020B0502040204020203" pitchFamily="34" charset="0"/>
              </a:rPr>
              <a:t>«Сведения о выплаченных иностранным организациям доходах, не подлежащих налогообложению (за исключением продажи товаров)»</a:t>
            </a:r>
            <a:endParaRPr lang="ru-RU" sz="24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48961D0-3BCB-4DD0-A2D8-2202EB88E6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84"/>
          <a:stretch/>
        </p:blipFill>
        <p:spPr>
          <a:xfrm>
            <a:off x="9187814" y="2558030"/>
            <a:ext cx="7728586" cy="6485854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EF6E95B-5707-4507-9C08-2968AEA7BAA7}"/>
              </a:ext>
            </a:extLst>
          </p:cNvPr>
          <p:cNvSpPr/>
          <p:nvPr/>
        </p:nvSpPr>
        <p:spPr>
          <a:xfrm>
            <a:off x="1028700" y="2171700"/>
            <a:ext cx="7433855" cy="7198993"/>
          </a:xfrm>
          <a:prstGeom prst="roundRect">
            <a:avLst/>
          </a:prstGeom>
          <a:solidFill>
            <a:srgbClr val="FFFFFF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B6871A4-0866-4931-97BC-83F20AEABFED}"/>
              </a:ext>
            </a:extLst>
          </p:cNvPr>
          <p:cNvSpPr/>
          <p:nvPr/>
        </p:nvSpPr>
        <p:spPr>
          <a:xfrm>
            <a:off x="8887097" y="4838700"/>
            <a:ext cx="8195831" cy="762000"/>
          </a:xfrm>
          <a:prstGeom prst="roundRect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C11EA11-92EC-49FA-A008-C3BB3B3657F9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9" name="AutoShape 5">
              <a:extLst>
                <a:ext uri="{FF2B5EF4-FFF2-40B4-BE49-F238E27FC236}">
                  <a16:creationId xmlns:a16="http://schemas.microsoft.com/office/drawing/2014/main" id="{F933E9D3-E46C-4F79-9605-4AE3B4772913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DCC6D2-4799-4AA0-A746-1DBC48730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BD6EE3-CED9-4248-8ECC-16729AE8D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27" y="2571512"/>
            <a:ext cx="6324600" cy="65698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D8D3A0A-F5FF-4397-9092-AAC04C9FD454}"/>
              </a:ext>
            </a:extLst>
          </p:cNvPr>
          <p:cNvSpPr txBox="1"/>
          <p:nvPr/>
        </p:nvSpPr>
        <p:spPr>
          <a:xfrm>
            <a:off x="17430228" y="46781"/>
            <a:ext cx="64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8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1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63099"/>
            <a:ext cx="18288000" cy="857389"/>
            <a:chOff x="0" y="0"/>
            <a:chExt cx="4816593" cy="383877"/>
          </a:xfrm>
          <a:solidFill>
            <a:srgbClr val="818E9D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83877"/>
            </a:xfrm>
            <a:custGeom>
              <a:avLst/>
              <a:gdLst/>
              <a:ahLst/>
              <a:cxnLst/>
              <a:rect l="l" t="t" r="r" b="b"/>
              <a:pathLst>
                <a:path w="4816592" h="383877">
                  <a:moveTo>
                    <a:pt x="0" y="0"/>
                  </a:moveTo>
                  <a:lnTo>
                    <a:pt x="4816592" y="0"/>
                  </a:lnTo>
                  <a:lnTo>
                    <a:pt x="4816592" y="383877"/>
                  </a:lnTo>
                  <a:lnTo>
                    <a:pt x="0" y="383877"/>
                  </a:lnTo>
                  <a:close/>
                </a:path>
              </a:pathLst>
            </a:custGeom>
            <a:grpFill/>
            <a:ln>
              <a:solidFill>
                <a:srgbClr val="818E9D"/>
              </a:solidFill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412452"/>
            </a:xfrm>
            <a:prstGeom prst="rect">
              <a:avLst/>
            </a:prstGeom>
            <a:grpFill/>
            <a:ln>
              <a:solidFill>
                <a:srgbClr val="818E9D"/>
              </a:solidFill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E042920-B5F8-4C3D-A6AB-4208901E180B}"/>
              </a:ext>
            </a:extLst>
          </p:cNvPr>
          <p:cNvSpPr txBox="1"/>
          <p:nvPr/>
        </p:nvSpPr>
        <p:spPr>
          <a:xfrm>
            <a:off x="1028700" y="1536955"/>
            <a:ext cx="16287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Bahnschrift" panose="020B0502040204020203" pitchFamily="34" charset="0"/>
              </a:rPr>
              <a:t>Раздел 5</a:t>
            </a:r>
            <a:r>
              <a:rPr lang="ru-RU" sz="3600" dirty="0">
                <a:latin typeface="Bahnschrift" panose="020B0502040204020203" pitchFamily="34" charset="0"/>
              </a:rPr>
              <a:t> </a:t>
            </a:r>
            <a:r>
              <a:rPr lang="ru-RU" sz="3600" b="1" dirty="0">
                <a:latin typeface="Bahnschrift" panose="020B0502040204020203" pitchFamily="34" charset="0"/>
              </a:rPr>
              <a:t>«Сведения о выплаченных иностранным организациям доходах от продажи товаров, не подлежащих налогообложению»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C457FCA3-334B-4538-A928-E789ECCDAE64}"/>
              </a:ext>
            </a:extLst>
          </p:cNvPr>
          <p:cNvSpPr/>
          <p:nvPr/>
        </p:nvSpPr>
        <p:spPr>
          <a:xfrm>
            <a:off x="2196192" y="3499259"/>
            <a:ext cx="12839700" cy="5072329"/>
          </a:xfrm>
          <a:prstGeom prst="roundRect">
            <a:avLst/>
          </a:prstGeom>
          <a:solidFill>
            <a:srgbClr val="FFFFFF"/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4D93D0-70AA-4226-8DCB-E1A4330FC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939630"/>
            <a:ext cx="10574226" cy="419158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3EF2BE4-1061-4589-9A40-B90F8C8E8663}"/>
              </a:ext>
            </a:extLst>
          </p:cNvPr>
          <p:cNvGrpSpPr/>
          <p:nvPr/>
        </p:nvGrpSpPr>
        <p:grpSpPr>
          <a:xfrm>
            <a:off x="448433" y="188957"/>
            <a:ext cx="16810867" cy="963642"/>
            <a:chOff x="448433" y="188957"/>
            <a:chExt cx="16810867" cy="963642"/>
          </a:xfrm>
        </p:grpSpPr>
        <p:sp>
          <p:nvSpPr>
            <p:cNvPr id="15" name="AutoShape 5">
              <a:extLst>
                <a:ext uri="{FF2B5EF4-FFF2-40B4-BE49-F238E27FC236}">
                  <a16:creationId xmlns:a16="http://schemas.microsoft.com/office/drawing/2014/main" id="{B4553E36-A568-4F80-890E-45333BEC8DA7}"/>
                </a:ext>
              </a:extLst>
            </p:cNvPr>
            <p:cNvSpPr/>
            <p:nvPr/>
          </p:nvSpPr>
          <p:spPr>
            <a:xfrm>
              <a:off x="1028700" y="1009650"/>
              <a:ext cx="16230600" cy="0"/>
            </a:xfrm>
            <a:prstGeom prst="line">
              <a:avLst/>
            </a:prstGeom>
            <a:ln w="381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ru-RU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F7B0158B-6C79-41A6-8A79-3344EFE10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433" y="188957"/>
              <a:ext cx="3013684" cy="9636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197B96-64BA-41E6-9D72-7EBEE3C27522}"/>
              </a:ext>
            </a:extLst>
          </p:cNvPr>
          <p:cNvSpPr txBox="1"/>
          <p:nvPr/>
        </p:nvSpPr>
        <p:spPr>
          <a:xfrm>
            <a:off x="17430228" y="46781"/>
            <a:ext cx="648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Intro" panose="02000000000000000000" charset="0"/>
              </a:rPr>
              <a:t>9</a:t>
            </a:r>
            <a:endParaRPr lang="ru-RU" sz="4800" dirty="0">
              <a:solidFill>
                <a:schemeClr val="tx1">
                  <a:lumMod val="65000"/>
                  <a:lumOff val="35000"/>
                </a:schemeClr>
              </a:solidFill>
              <a:latin typeface="Intro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85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3233</TotalTime>
  <Words>2171</Words>
  <Application>Microsoft Office PowerPoint</Application>
  <PresentationFormat>Произвольный</PresentationFormat>
  <Paragraphs>204</Paragraphs>
  <Slides>23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Times New Roman</vt:lpstr>
      <vt:lpstr>Bahnschrift SemiBold</vt:lpstr>
      <vt:lpstr>Gagalin</vt:lpstr>
      <vt:lpstr>Calibri</vt:lpstr>
      <vt:lpstr>Wingdings</vt:lpstr>
      <vt:lpstr>League Spartan</vt:lpstr>
      <vt:lpstr>Arial Nova Cond</vt:lpstr>
      <vt:lpstr>Bahnschrift Light</vt:lpstr>
      <vt:lpstr>Bahnschrift</vt:lpstr>
      <vt:lpstr>Bahnschrift SemiBold SemiConden</vt:lpstr>
      <vt:lpstr>Intro</vt:lpstr>
      <vt:lpstr>Impact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 Report Presentation</dc:title>
  <dc:creator>Дмитерко Алина Владимировна</dc:creator>
  <cp:lastModifiedBy>Амерханов Кюри Асланович</cp:lastModifiedBy>
  <cp:revision>225</cp:revision>
  <cp:lastPrinted>2024-03-13T12:24:42Z</cp:lastPrinted>
  <dcterms:created xsi:type="dcterms:W3CDTF">2006-08-16T00:00:00Z</dcterms:created>
  <dcterms:modified xsi:type="dcterms:W3CDTF">2024-03-15T12:02:11Z</dcterms:modified>
  <dc:identifier>DAF-hi7SqHM</dc:identifier>
</cp:coreProperties>
</file>